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7"/>
  </p:notesMasterIdLst>
  <p:sldIdLst>
    <p:sldId id="259" r:id="rId2"/>
    <p:sldId id="667" r:id="rId3"/>
    <p:sldId id="376" r:id="rId4"/>
    <p:sldId id="377" r:id="rId5"/>
    <p:sldId id="378" r:id="rId6"/>
    <p:sldId id="379" r:id="rId7"/>
    <p:sldId id="380" r:id="rId8"/>
    <p:sldId id="381" r:id="rId9"/>
    <p:sldId id="382" r:id="rId10"/>
    <p:sldId id="383" r:id="rId11"/>
    <p:sldId id="384" r:id="rId12"/>
    <p:sldId id="385" r:id="rId13"/>
    <p:sldId id="386" r:id="rId14"/>
    <p:sldId id="387" r:id="rId15"/>
    <p:sldId id="431" r:id="rId16"/>
    <p:sldId id="565" r:id="rId17"/>
    <p:sldId id="563" r:id="rId18"/>
    <p:sldId id="390" r:id="rId19"/>
    <p:sldId id="391" r:id="rId20"/>
    <p:sldId id="392" r:id="rId21"/>
    <p:sldId id="393" r:id="rId22"/>
    <p:sldId id="394" r:id="rId23"/>
    <p:sldId id="396" r:id="rId24"/>
    <p:sldId id="397" r:id="rId25"/>
    <p:sldId id="398" r:id="rId26"/>
    <p:sldId id="399" r:id="rId27"/>
    <p:sldId id="433" r:id="rId28"/>
    <p:sldId id="402" r:id="rId29"/>
    <p:sldId id="403" r:id="rId30"/>
    <p:sldId id="404" r:id="rId31"/>
    <p:sldId id="405" r:id="rId32"/>
    <p:sldId id="413" r:id="rId33"/>
    <p:sldId id="438" r:id="rId34"/>
    <p:sldId id="441" r:id="rId35"/>
    <p:sldId id="447" r:id="rId36"/>
    <p:sldId id="455" r:id="rId37"/>
    <p:sldId id="365" r:id="rId38"/>
    <p:sldId id="260" r:id="rId39"/>
    <p:sldId id="272" r:id="rId40"/>
    <p:sldId id="295" r:id="rId41"/>
    <p:sldId id="274" r:id="rId42"/>
    <p:sldId id="287" r:id="rId43"/>
    <p:sldId id="276" r:id="rId44"/>
    <p:sldId id="289" r:id="rId45"/>
    <p:sldId id="275" r:id="rId46"/>
    <p:sldId id="288" r:id="rId47"/>
    <p:sldId id="277" r:id="rId48"/>
    <p:sldId id="290" r:id="rId49"/>
    <p:sldId id="468" r:id="rId50"/>
    <p:sldId id="469" r:id="rId51"/>
    <p:sldId id="470" r:id="rId52"/>
    <p:sldId id="472" r:id="rId53"/>
    <p:sldId id="371" r:id="rId54"/>
    <p:sldId id="466" r:id="rId55"/>
    <p:sldId id="284" r:id="rId56"/>
  </p:sldIdLst>
  <p:sldSz cx="12192000" cy="6858000"/>
  <p:notesSz cx="6858000" cy="9144000"/>
  <p:defaultTextStyle>
    <a:defPPr>
      <a:defRPr lang="en-US"/>
    </a:defPPr>
    <a:lvl1pPr algn="l" defTabSz="457200"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r312" initials="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Animation="0" useTimings="0">
    <p:present/>
    <p:sldAll/>
    <p:penClr>
      <a:srgbClr val="FF0000"/>
    </p:penClr>
    <p:extLst>
      <p:ext uri="{2FDB2607-1784-4EEB-B798-7EB5836EED8A}">
        <p14:showMediaCtrls xmlns:p14="http://schemas.microsoft.com/office/powerpoint/2010/main" xmlns="" val="1"/>
      </p:ext>
    </p:extLst>
  </p:showPr>
  <p:clrMru>
    <a:srgbClr val="C00000"/>
    <a:srgbClr val="BEBCB5"/>
    <a:srgbClr val="C7C7C7"/>
    <a:srgbClr val="707070"/>
    <a:srgbClr val="86C535"/>
    <a:srgbClr val="E90E39"/>
    <a:srgbClr val="0996D4"/>
    <a:srgbClr val="5F616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414" autoAdjust="0"/>
  </p:normalViewPr>
  <p:slideViewPr>
    <p:cSldViewPr snapToGrid="0">
      <p:cViewPr varScale="1">
        <p:scale>
          <a:sx n="66" d="100"/>
          <a:sy n="66" d="100"/>
        </p:scale>
        <p:origin x="-900"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0-09-03T15:54:02.315" idx="5">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i="0" dirty="0">
                <a:latin typeface="inpin heiti" charset="-122"/>
                <a:ea typeface="inpin heiti"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i="0" smtClean="0">
                <a:latin typeface="inpin heiti" charset="-122"/>
                <a:ea typeface="inpin heiti" charset="-122"/>
              </a:defRPr>
            </a:lvl1pPr>
          </a:lstStyle>
          <a:p>
            <a:pPr>
              <a:defRPr/>
            </a:pPr>
            <a:fld id="{CB9B3D04-837B-4EEB-8315-D3288BAE854C}" type="datetimeFigureOut">
              <a:rPr lang="zh-CN" altLang="en-US"/>
              <a:pPr>
                <a:defRPr/>
              </a:pPr>
              <a:t>2021/3/8</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dirty="0"/>
              <a:t>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i="0" dirty="0">
                <a:latin typeface="inpin heiti" charset="-122"/>
                <a:ea typeface="inpin heiti"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i="0" smtClean="0">
                <a:latin typeface="inpin heiti" charset="-122"/>
                <a:ea typeface="inpin heiti" charset="-122"/>
              </a:defRPr>
            </a:lvl1pPr>
          </a:lstStyle>
          <a:p>
            <a:pPr>
              <a:defRPr/>
            </a:pPr>
            <a:fld id="{D99C045C-9BD9-4AFE-A979-B32EDEE37699}"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inpin heiti" charset="-122"/>
        <a:ea typeface="inpin heiti" charset="-122"/>
        <a:cs typeface="inpin heiti"/>
      </a:defRPr>
    </a:lvl1pPr>
    <a:lvl2pPr marL="457200" algn="l" rtl="0" fontAlgn="base">
      <a:spcBef>
        <a:spcPct val="30000"/>
      </a:spcBef>
      <a:spcAft>
        <a:spcPct val="0"/>
      </a:spcAft>
      <a:defRPr sz="1200" kern="1200">
        <a:solidFill>
          <a:schemeClr val="tx1"/>
        </a:solidFill>
        <a:latin typeface="inpin heiti" charset="-122"/>
        <a:ea typeface="inpin heiti" charset="-122"/>
        <a:cs typeface="inpin heiti"/>
      </a:defRPr>
    </a:lvl2pPr>
    <a:lvl3pPr marL="914400" algn="l" rtl="0" fontAlgn="base">
      <a:spcBef>
        <a:spcPct val="30000"/>
      </a:spcBef>
      <a:spcAft>
        <a:spcPct val="0"/>
      </a:spcAft>
      <a:defRPr sz="1200" kern="1200">
        <a:solidFill>
          <a:schemeClr val="tx1"/>
        </a:solidFill>
        <a:latin typeface="inpin heiti" charset="-122"/>
        <a:ea typeface="inpin heiti" charset="-122"/>
        <a:cs typeface="inpin heiti"/>
      </a:defRPr>
    </a:lvl3pPr>
    <a:lvl4pPr marL="1371600" algn="l" rtl="0" fontAlgn="base">
      <a:spcBef>
        <a:spcPct val="30000"/>
      </a:spcBef>
      <a:spcAft>
        <a:spcPct val="0"/>
      </a:spcAft>
      <a:defRPr sz="1200" kern="1200">
        <a:solidFill>
          <a:schemeClr val="tx1"/>
        </a:solidFill>
        <a:latin typeface="inpin heiti" charset="-122"/>
        <a:ea typeface="inpin heiti" charset="-122"/>
        <a:cs typeface="inpin heiti"/>
      </a:defRPr>
    </a:lvl4pPr>
    <a:lvl5pPr marL="1828800" algn="l" rtl="0" fontAlgn="base">
      <a:spcBef>
        <a:spcPct val="30000"/>
      </a:spcBef>
      <a:spcAft>
        <a:spcPct val="0"/>
      </a:spcAft>
      <a:defRPr sz="1200" kern="1200">
        <a:solidFill>
          <a:schemeClr val="tx1"/>
        </a:solidFill>
        <a:latin typeface="inpin heiti" charset="-122"/>
        <a:ea typeface="inpin heiti" charset="-122"/>
        <a:cs typeface="inpin heit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p:cNvSpPr>
          <p:nvPr>
            <p:ph type="sldImg"/>
          </p:nvPr>
        </p:nvSpPr>
        <p:spPr bwMode="auto">
          <a:noFill/>
          <a:ln>
            <a:solidFill>
              <a:srgbClr val="000000"/>
            </a:solidFill>
            <a:miter lim="800000"/>
          </a:ln>
        </p:spPr>
      </p:sp>
      <p:sp>
        <p:nvSpPr>
          <p:cNvPr id="1024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1024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EC6A7BF7-2E5A-40A2-98F8-681BC3594CAB}" type="slidenum">
              <a:rPr lang="zh-CN" altLang="en-US">
                <a:latin typeface="inpin heiti"/>
                <a:ea typeface="inpin heiti"/>
                <a:cs typeface="inpin heiti"/>
              </a:rPr>
              <a:pPr fontAlgn="base">
                <a:spcBef>
                  <a:spcPct val="0"/>
                </a:spcBef>
                <a:spcAft>
                  <a:spcPct val="0"/>
                </a:spcAft>
              </a:pPr>
              <a:t>1</a:t>
            </a:fld>
            <a:endParaRPr lang="en-US" altLang="zh-CN">
              <a:latin typeface="inpin heiti"/>
              <a:ea typeface="inpin heiti"/>
              <a:cs typeface="inpin heit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幻灯片图像占位符 1"/>
          <p:cNvSpPr>
            <a:spLocks noGrp="1" noRot="1" noChangeAspect="1"/>
          </p:cNvSpPr>
          <p:nvPr>
            <p:ph type="sldImg"/>
          </p:nvPr>
        </p:nvSpPr>
        <p:spPr bwMode="auto">
          <a:noFill/>
          <a:ln>
            <a:solidFill>
              <a:srgbClr val="000000"/>
            </a:solidFill>
            <a:miter lim="800000"/>
          </a:ln>
        </p:spPr>
      </p:sp>
      <p:sp>
        <p:nvSpPr>
          <p:cNvPr id="890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890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5B45F60F-3F46-4607-A6E8-99B86BF743E8}" type="slidenum">
              <a:rPr lang="zh-CN" altLang="en-US">
                <a:latin typeface="inpin heiti"/>
                <a:ea typeface="inpin heiti"/>
                <a:cs typeface="inpin heiti"/>
              </a:rPr>
              <a:pPr fontAlgn="base">
                <a:spcBef>
                  <a:spcPct val="0"/>
                </a:spcBef>
                <a:spcAft>
                  <a:spcPct val="0"/>
                </a:spcAft>
              </a:pPr>
              <a:t>46</a:t>
            </a:fld>
            <a:endParaRPr lang="en-US" altLang="zh-CN">
              <a:latin typeface="inpin heiti"/>
              <a:ea typeface="inpin heiti"/>
              <a:cs typeface="inpin heit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幻灯片图像占位符 1"/>
          <p:cNvSpPr>
            <a:spLocks noGrp="1" noRot="1" noChangeAspect="1"/>
          </p:cNvSpPr>
          <p:nvPr>
            <p:ph type="sldImg"/>
          </p:nvPr>
        </p:nvSpPr>
        <p:spPr bwMode="auto">
          <a:noFill/>
          <a:ln>
            <a:solidFill>
              <a:srgbClr val="000000"/>
            </a:solidFill>
            <a:miter lim="800000"/>
          </a:ln>
        </p:spPr>
      </p:sp>
      <p:sp>
        <p:nvSpPr>
          <p:cNvPr id="9113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9113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C4E3E600-691F-41AF-8543-359EEDDFB1AC}" type="slidenum">
              <a:rPr lang="zh-CN" altLang="en-US">
                <a:latin typeface="inpin heiti"/>
                <a:ea typeface="inpin heiti"/>
                <a:cs typeface="inpin heiti"/>
              </a:rPr>
              <a:pPr fontAlgn="base">
                <a:spcBef>
                  <a:spcPct val="0"/>
                </a:spcBef>
                <a:spcAft>
                  <a:spcPct val="0"/>
                </a:spcAft>
              </a:pPr>
              <a:t>47</a:t>
            </a:fld>
            <a:endParaRPr lang="en-US" altLang="zh-CN">
              <a:latin typeface="inpin heiti"/>
              <a:ea typeface="inpin heiti"/>
              <a:cs typeface="inpin heit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幻灯片图像占位符 1"/>
          <p:cNvSpPr>
            <a:spLocks noGrp="1" noRot="1" noChangeAspect="1"/>
          </p:cNvSpPr>
          <p:nvPr>
            <p:ph type="sldImg"/>
          </p:nvPr>
        </p:nvSpPr>
        <p:spPr bwMode="auto">
          <a:noFill/>
          <a:ln>
            <a:solidFill>
              <a:srgbClr val="000000"/>
            </a:solidFill>
            <a:miter lim="800000"/>
          </a:ln>
        </p:spPr>
      </p:sp>
      <p:sp>
        <p:nvSpPr>
          <p:cNvPr id="9318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9318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52C8FF1-8008-4121-B817-01C07235D3D3}" type="slidenum">
              <a:rPr lang="zh-CN" altLang="en-US">
                <a:latin typeface="inpin heiti"/>
                <a:ea typeface="inpin heiti"/>
                <a:cs typeface="inpin heiti"/>
              </a:rPr>
              <a:pPr fontAlgn="base">
                <a:spcBef>
                  <a:spcPct val="0"/>
                </a:spcBef>
                <a:spcAft>
                  <a:spcPct val="0"/>
                </a:spcAft>
              </a:pPr>
              <a:t>48</a:t>
            </a:fld>
            <a:endParaRPr lang="en-US" altLang="zh-CN">
              <a:latin typeface="inpin heiti"/>
              <a:ea typeface="inpin heiti"/>
              <a:cs typeface="inpin heit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幻灯片图像占位符 1"/>
          <p:cNvSpPr>
            <a:spLocks noGrp="1" noRot="1" noChangeAspect="1"/>
          </p:cNvSpPr>
          <p:nvPr>
            <p:ph type="sldImg"/>
          </p:nvPr>
        </p:nvSpPr>
        <p:spPr bwMode="auto">
          <a:noFill/>
          <a:ln>
            <a:solidFill>
              <a:srgbClr val="000000"/>
            </a:solidFill>
            <a:miter lim="800000"/>
          </a:ln>
        </p:spPr>
      </p:sp>
      <p:sp>
        <p:nvSpPr>
          <p:cNvPr id="11264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11264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9AC6EBC7-0655-43A2-B8AB-547B9C7C000A}" type="slidenum">
              <a:rPr lang="zh-CN" altLang="en-US">
                <a:latin typeface="inpin heiti"/>
                <a:ea typeface="inpin heiti"/>
                <a:cs typeface="inpin heiti"/>
              </a:rPr>
              <a:pPr fontAlgn="base">
                <a:spcBef>
                  <a:spcPct val="0"/>
                </a:spcBef>
                <a:spcAft>
                  <a:spcPct val="0"/>
                </a:spcAft>
              </a:pPr>
              <a:t>55</a:t>
            </a:fld>
            <a:endParaRPr lang="en-US" altLang="zh-CN">
              <a:latin typeface="inpin heiti"/>
              <a:ea typeface="inpin heiti"/>
              <a:cs typeface="inpin heit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幻灯片图像占位符 1"/>
          <p:cNvSpPr>
            <a:spLocks noGrp="1" noRot="1" noChangeAspect="1"/>
          </p:cNvSpPr>
          <p:nvPr>
            <p:ph type="sldImg"/>
          </p:nvPr>
        </p:nvSpPr>
        <p:spPr bwMode="auto">
          <a:noFill/>
          <a:ln>
            <a:solidFill>
              <a:srgbClr val="000000"/>
            </a:solidFill>
            <a:miter lim="800000"/>
          </a:ln>
        </p:spPr>
      </p:sp>
      <p:sp>
        <p:nvSpPr>
          <p:cNvPr id="7270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7270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D4CDDFB7-F315-4EF8-913C-7FFC97F27631}" type="slidenum">
              <a:rPr lang="zh-CN" altLang="en-US">
                <a:latin typeface="inpin heiti"/>
                <a:ea typeface="inpin heiti"/>
                <a:cs typeface="inpin heiti"/>
              </a:rPr>
              <a:pPr fontAlgn="base">
                <a:spcBef>
                  <a:spcPct val="0"/>
                </a:spcBef>
                <a:spcAft>
                  <a:spcPct val="0"/>
                </a:spcAft>
              </a:pPr>
              <a:t>38</a:t>
            </a:fld>
            <a:endParaRPr lang="en-US" altLang="zh-CN">
              <a:latin typeface="inpin heiti"/>
              <a:ea typeface="inpin heiti"/>
              <a:cs typeface="inpin heit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p:cNvSpPr>
          <p:nvPr>
            <p:ph type="sldImg"/>
          </p:nvPr>
        </p:nvSpPr>
        <p:spPr bwMode="auto">
          <a:noFill/>
          <a:ln>
            <a:solidFill>
              <a:srgbClr val="000000"/>
            </a:solidFill>
            <a:miter lim="800000"/>
          </a:ln>
        </p:spPr>
      </p:sp>
      <p:sp>
        <p:nvSpPr>
          <p:cNvPr id="74754"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7475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9D48AC3-09D5-42E1-AB8E-C59625EA5F17}" type="slidenum">
              <a:rPr lang="zh-CN" altLang="en-US">
                <a:latin typeface="inpin heiti"/>
                <a:ea typeface="inpin heiti"/>
                <a:cs typeface="inpin heiti"/>
              </a:rPr>
              <a:pPr fontAlgn="base">
                <a:spcBef>
                  <a:spcPct val="0"/>
                </a:spcBef>
                <a:spcAft>
                  <a:spcPct val="0"/>
                </a:spcAft>
              </a:pPr>
              <a:t>39</a:t>
            </a:fld>
            <a:endParaRPr lang="en-US" altLang="zh-CN">
              <a:latin typeface="inpin heiti"/>
              <a:ea typeface="inpin heiti"/>
              <a:cs typeface="inpin heit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幻灯片图像占位符 1"/>
          <p:cNvSpPr>
            <a:spLocks noGrp="1" noRot="1" noChangeAspect="1"/>
          </p:cNvSpPr>
          <p:nvPr>
            <p:ph type="sldImg"/>
          </p:nvPr>
        </p:nvSpPr>
        <p:spPr bwMode="auto">
          <a:noFill/>
          <a:ln>
            <a:solidFill>
              <a:srgbClr val="000000"/>
            </a:solidFill>
            <a:miter lim="800000"/>
          </a:ln>
        </p:spPr>
      </p:sp>
      <p:sp>
        <p:nvSpPr>
          <p:cNvPr id="7680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7680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D944672F-51D6-4F04-A57A-28926250A713}" type="slidenum">
              <a:rPr lang="zh-CN" altLang="en-US">
                <a:solidFill>
                  <a:srgbClr val="000000"/>
                </a:solidFill>
                <a:latin typeface="inpin heiti"/>
                <a:ea typeface="inpin heiti"/>
                <a:cs typeface="inpin heiti"/>
              </a:rPr>
              <a:pPr fontAlgn="base">
                <a:spcBef>
                  <a:spcPct val="0"/>
                </a:spcBef>
                <a:spcAft>
                  <a:spcPct val="0"/>
                </a:spcAft>
              </a:pPr>
              <a:t>40</a:t>
            </a:fld>
            <a:endParaRPr lang="en-US" altLang="zh-CN">
              <a:solidFill>
                <a:srgbClr val="000000"/>
              </a:solidFill>
              <a:latin typeface="inpin heiti"/>
              <a:ea typeface="inpin heiti"/>
              <a:cs typeface="inpin heit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幻灯片图像占位符 1"/>
          <p:cNvSpPr>
            <a:spLocks noGrp="1" noRot="1" noChangeAspect="1"/>
          </p:cNvSpPr>
          <p:nvPr>
            <p:ph type="sldImg"/>
          </p:nvPr>
        </p:nvSpPr>
        <p:spPr bwMode="auto">
          <a:noFill/>
          <a:ln>
            <a:solidFill>
              <a:srgbClr val="000000"/>
            </a:solidFill>
            <a:miter lim="800000"/>
          </a:ln>
        </p:spPr>
      </p:sp>
      <p:sp>
        <p:nvSpPr>
          <p:cNvPr id="7885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7885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7758014-867D-4AE0-9632-71CD7F8DDD93}" type="slidenum">
              <a:rPr lang="zh-CN" altLang="en-US">
                <a:latin typeface="inpin heiti"/>
                <a:ea typeface="inpin heiti"/>
                <a:cs typeface="inpin heiti"/>
              </a:rPr>
              <a:pPr fontAlgn="base">
                <a:spcBef>
                  <a:spcPct val="0"/>
                </a:spcBef>
                <a:spcAft>
                  <a:spcPct val="0"/>
                </a:spcAft>
              </a:pPr>
              <a:t>41</a:t>
            </a:fld>
            <a:endParaRPr lang="en-US" altLang="zh-CN">
              <a:latin typeface="inpin heiti"/>
              <a:ea typeface="inpin heiti"/>
              <a:cs typeface="inpin heit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幻灯片图像占位符 1"/>
          <p:cNvSpPr>
            <a:spLocks noGrp="1" noRot="1" noChangeAspect="1"/>
          </p:cNvSpPr>
          <p:nvPr>
            <p:ph type="sldImg"/>
          </p:nvPr>
        </p:nvSpPr>
        <p:spPr bwMode="auto">
          <a:noFill/>
          <a:ln>
            <a:solidFill>
              <a:srgbClr val="000000"/>
            </a:solidFill>
            <a:miter lim="800000"/>
          </a:ln>
        </p:spPr>
      </p:sp>
      <p:sp>
        <p:nvSpPr>
          <p:cNvPr id="8089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8089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55472414-A453-4F26-B879-139BF8B4909E}" type="slidenum">
              <a:rPr lang="zh-CN" altLang="en-US">
                <a:latin typeface="inpin heiti"/>
                <a:ea typeface="inpin heiti"/>
                <a:cs typeface="inpin heiti"/>
              </a:rPr>
              <a:pPr fontAlgn="base">
                <a:spcBef>
                  <a:spcPct val="0"/>
                </a:spcBef>
                <a:spcAft>
                  <a:spcPct val="0"/>
                </a:spcAft>
              </a:pPr>
              <a:t>42</a:t>
            </a:fld>
            <a:endParaRPr lang="en-US" altLang="zh-CN">
              <a:latin typeface="inpin heiti"/>
              <a:ea typeface="inpin heiti"/>
              <a:cs typeface="inpin heit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幻灯片图像占位符 1"/>
          <p:cNvSpPr>
            <a:spLocks noGrp="1" noRot="1" noChangeAspect="1"/>
          </p:cNvSpPr>
          <p:nvPr>
            <p:ph type="sldImg"/>
          </p:nvPr>
        </p:nvSpPr>
        <p:spPr bwMode="auto">
          <a:noFill/>
          <a:ln>
            <a:solidFill>
              <a:srgbClr val="000000"/>
            </a:solidFill>
            <a:miter lim="800000"/>
          </a:ln>
        </p:spPr>
      </p:sp>
      <p:sp>
        <p:nvSpPr>
          <p:cNvPr id="8294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8294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4003D917-FEF8-4558-9823-9D9F584512BC}" type="slidenum">
              <a:rPr lang="zh-CN" altLang="en-US">
                <a:latin typeface="inpin heiti"/>
                <a:ea typeface="inpin heiti"/>
                <a:cs typeface="inpin heiti"/>
              </a:rPr>
              <a:pPr fontAlgn="base">
                <a:spcBef>
                  <a:spcPct val="0"/>
                </a:spcBef>
                <a:spcAft>
                  <a:spcPct val="0"/>
                </a:spcAft>
              </a:pPr>
              <a:t>43</a:t>
            </a:fld>
            <a:endParaRPr lang="en-US" altLang="zh-CN">
              <a:latin typeface="inpin heiti"/>
              <a:ea typeface="inpin heiti"/>
              <a:cs typeface="inpin heit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幻灯片图像占位符 1"/>
          <p:cNvSpPr>
            <a:spLocks noGrp="1" noRot="1" noChangeAspect="1"/>
          </p:cNvSpPr>
          <p:nvPr>
            <p:ph type="sldImg"/>
          </p:nvPr>
        </p:nvSpPr>
        <p:spPr bwMode="auto">
          <a:noFill/>
          <a:ln>
            <a:solidFill>
              <a:srgbClr val="000000"/>
            </a:solidFill>
            <a:miter lim="800000"/>
          </a:ln>
        </p:spPr>
      </p:sp>
      <p:sp>
        <p:nvSpPr>
          <p:cNvPr id="84994"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8499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8A7A34B-6B11-4EB9-B968-D81CD9F5602B}" type="slidenum">
              <a:rPr lang="zh-CN" altLang="en-US">
                <a:latin typeface="inpin heiti"/>
                <a:ea typeface="inpin heiti"/>
                <a:cs typeface="inpin heiti"/>
              </a:rPr>
              <a:pPr fontAlgn="base">
                <a:spcBef>
                  <a:spcPct val="0"/>
                </a:spcBef>
                <a:spcAft>
                  <a:spcPct val="0"/>
                </a:spcAft>
              </a:pPr>
              <a:t>44</a:t>
            </a:fld>
            <a:endParaRPr lang="en-US" altLang="zh-CN">
              <a:latin typeface="inpin heiti"/>
              <a:ea typeface="inpin heiti"/>
              <a:cs typeface="inpin heit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幻灯片图像占位符 1"/>
          <p:cNvSpPr>
            <a:spLocks noGrp="1" noRot="1" noChangeAspect="1"/>
          </p:cNvSpPr>
          <p:nvPr>
            <p:ph type="sldImg"/>
          </p:nvPr>
        </p:nvSpPr>
        <p:spPr bwMode="auto">
          <a:noFill/>
          <a:ln>
            <a:solidFill>
              <a:srgbClr val="000000"/>
            </a:solidFill>
            <a:miter lim="800000"/>
          </a:ln>
        </p:spPr>
      </p:sp>
      <p:sp>
        <p:nvSpPr>
          <p:cNvPr id="8704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latin typeface="inpin heiti"/>
              <a:ea typeface="inpin heiti"/>
            </a:endParaRPr>
          </a:p>
        </p:txBody>
      </p:sp>
      <p:sp>
        <p:nvSpPr>
          <p:cNvPr id="8704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228E5646-F68D-485B-A263-C6968A116E3D}" type="slidenum">
              <a:rPr lang="zh-CN" altLang="en-US">
                <a:latin typeface="inpin heiti"/>
                <a:ea typeface="inpin heiti"/>
                <a:cs typeface="inpin heiti"/>
              </a:rPr>
              <a:pPr fontAlgn="base">
                <a:spcBef>
                  <a:spcPct val="0"/>
                </a:spcBef>
                <a:spcAft>
                  <a:spcPct val="0"/>
                </a:spcAft>
              </a:pPr>
              <a:t>45</a:t>
            </a:fld>
            <a:endParaRPr lang="en-US" altLang="zh-CN">
              <a:latin typeface="inpin heiti"/>
              <a:ea typeface="inpin heiti"/>
              <a:cs typeface="inpin heit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0" y="0"/>
            <a:ext cx="0" cy="0"/>
          </a:xfrm>
        </p:spPr>
        <p:txBody>
          <a:bodyPr/>
          <a:lstStyle>
            <a:lvl1pPr fontAlgn="auto">
              <a:spcBef>
                <a:spcPts val="0"/>
              </a:spcBef>
              <a:spcAft>
                <a:spcPts val="0"/>
              </a:spcAft>
              <a:defRPr b="0">
                <a:latin typeface="+mn-lt"/>
                <a:ea typeface="+mn-ea"/>
              </a:defRPr>
            </a:lvl1pPr>
          </a:lstStyle>
          <a:p>
            <a:pPr>
              <a:defRPr/>
            </a:pPr>
            <a:fld id="{250B8EC0-C578-4774-B4B2-F6CC68E09F2C}" type="datetimeFigureOut">
              <a:rPr lang="zh-CN" altLang="en-US"/>
              <a:pPr>
                <a:defRPr/>
              </a:pPr>
              <a:t>2021/3/8</a:t>
            </a:fld>
            <a:endParaRPr lang="zh-CN" altLang="en-US"/>
          </a:p>
        </p:txBody>
      </p:sp>
      <p:sp>
        <p:nvSpPr>
          <p:cNvPr id="5" name="页脚占位符 4"/>
          <p:cNvSpPr>
            <a:spLocks noGrp="1"/>
          </p:cNvSpPr>
          <p:nvPr>
            <p:ph type="ftr" sz="quarter" idx="11"/>
          </p:nvPr>
        </p:nvSpPr>
        <p:spPr>
          <a:xfrm>
            <a:off x="0" y="0"/>
            <a:ext cx="0" cy="0"/>
          </a:xfrm>
        </p:spPr>
        <p:txBody>
          <a:bodyPr/>
          <a:lstStyle>
            <a:lvl1pPr fontAlgn="auto">
              <a:spcBef>
                <a:spcPts val="0"/>
              </a:spcBef>
              <a:spcAft>
                <a:spcPts val="0"/>
              </a:spcAft>
              <a:defRPr b="0">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0" y="0"/>
            <a:ext cx="0" cy="0"/>
          </a:xfrm>
        </p:spPr>
        <p:txBody>
          <a:bodyPr/>
          <a:lstStyle>
            <a:lvl1pPr fontAlgn="auto">
              <a:spcBef>
                <a:spcPts val="0"/>
              </a:spcBef>
              <a:spcAft>
                <a:spcPts val="0"/>
              </a:spcAft>
              <a:defRPr b="0">
                <a:latin typeface="+mn-lt"/>
                <a:ea typeface="+mn-ea"/>
              </a:defRPr>
            </a:lvl1pPr>
          </a:lstStyle>
          <a:p>
            <a:pPr>
              <a:defRPr/>
            </a:pPr>
            <a:fld id="{F5237145-D098-4BFA-BFAF-6830CA3F9A0A}" type="slidenum">
              <a:rPr lang="zh-CN" altLang="en-US"/>
              <a:pPr>
                <a:defRPr/>
              </a:pPr>
              <a:t>‹#›</a:t>
            </a:fld>
            <a:endParaRPr lang="zh-CN" alt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1_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lang="zh-CN" altLang="en-US" smtClean="0"/>
              <a:t>单击此处编辑母版标题样式</a:t>
            </a:r>
            <a:endParaRPr lang="en-US"/>
          </a:p>
        </p:txBody>
      </p:sp>
      <p:sp>
        <p:nvSpPr>
          <p:cNvPr id="3" name="文本占位符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zh-CN" altLang="en-US" smtClean="0"/>
              <a:t>单击此处编辑母版文本样式</a:t>
            </a:r>
          </a:p>
        </p:txBody>
      </p:sp>
      <p:sp>
        <p:nvSpPr>
          <p:cNvPr id="4" name="内容占位符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a:xfrm>
            <a:off x="0" y="0"/>
            <a:ext cx="0" cy="0"/>
          </a:xfrm>
        </p:spPr>
        <p:txBody>
          <a:bodyPr/>
          <a:lstStyle>
            <a:lvl1pPr fontAlgn="auto">
              <a:spcBef>
                <a:spcPts val="0"/>
              </a:spcBef>
              <a:spcAft>
                <a:spcPts val="0"/>
              </a:spcAft>
              <a:defRPr b="0">
                <a:latin typeface="+mn-lt"/>
                <a:ea typeface="+mn-ea"/>
              </a:defRPr>
            </a:lvl1pPr>
          </a:lstStyle>
          <a:p>
            <a:pPr>
              <a:defRPr/>
            </a:pPr>
            <a:fld id="{093CDEA5-F505-4DD3-B67E-9C3E9FA525D3}" type="datetimeFigureOut">
              <a:rPr lang="zh-CN" altLang="en-US"/>
              <a:pPr>
                <a:defRPr/>
              </a:pPr>
              <a:t>2021/3/8</a:t>
            </a:fld>
            <a:endParaRPr lang="zh-CN" altLang="en-US"/>
          </a:p>
        </p:txBody>
      </p:sp>
      <p:sp>
        <p:nvSpPr>
          <p:cNvPr id="6" name="页脚占位符 5"/>
          <p:cNvSpPr>
            <a:spLocks noGrp="1"/>
          </p:cNvSpPr>
          <p:nvPr>
            <p:ph type="ftr" sz="quarter" idx="11"/>
          </p:nvPr>
        </p:nvSpPr>
        <p:spPr>
          <a:xfrm>
            <a:off x="0" y="0"/>
            <a:ext cx="0" cy="0"/>
          </a:xfrm>
        </p:spPr>
        <p:txBody>
          <a:bodyPr/>
          <a:lstStyle>
            <a:lvl1pPr fontAlgn="auto">
              <a:spcBef>
                <a:spcPts val="0"/>
              </a:spcBef>
              <a:spcAft>
                <a:spcPts val="0"/>
              </a:spcAft>
              <a:defRPr b="0">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0" y="0"/>
            <a:ext cx="0" cy="0"/>
          </a:xfrm>
        </p:spPr>
        <p:txBody>
          <a:bodyPr/>
          <a:lstStyle>
            <a:lvl1pPr fontAlgn="auto">
              <a:spcBef>
                <a:spcPts val="0"/>
              </a:spcBef>
              <a:spcAft>
                <a:spcPts val="0"/>
              </a:spcAft>
              <a:defRPr b="0">
                <a:latin typeface="+mn-lt"/>
                <a:ea typeface="+mn-ea"/>
              </a:defRPr>
            </a:lvl1pPr>
          </a:lstStyle>
          <a:p>
            <a:pPr>
              <a:defRPr/>
            </a:pPr>
            <a:fld id="{023090F7-44F8-4064-B2C2-A8C56268C5D1}" type="slidenum">
              <a:rPr lang="zh-CN" altLang="en-US"/>
              <a:pPr>
                <a:defRPr/>
              </a:pPr>
              <a:t>‹#›</a:t>
            </a:fld>
            <a:endParaRPr lang="zh-CN" alt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1143000"/>
          </a:xfrm>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a:xfrm>
            <a:off x="0" y="0"/>
            <a:ext cx="0" cy="0"/>
          </a:xfrm>
        </p:spPr>
        <p:txBody>
          <a:bodyPr/>
          <a:lstStyle>
            <a:lvl1pPr fontAlgn="auto">
              <a:spcBef>
                <a:spcPts val="0"/>
              </a:spcBef>
              <a:spcAft>
                <a:spcPts val="0"/>
              </a:spcAft>
              <a:defRPr b="0">
                <a:latin typeface="+mn-lt"/>
                <a:ea typeface="+mn-ea"/>
              </a:defRPr>
            </a:lvl1pPr>
          </a:lstStyle>
          <a:p>
            <a:pPr>
              <a:defRPr/>
            </a:pPr>
            <a:fld id="{71CEC6AE-BE98-4384-B5F6-CF1389C07AE2}" type="datetimeFigureOut">
              <a:rPr lang="zh-CN" altLang="en-US"/>
              <a:pPr>
                <a:defRPr/>
              </a:pPr>
              <a:t>2021/3/8</a:t>
            </a:fld>
            <a:endParaRPr lang="zh-CN" altLang="en-US"/>
          </a:p>
        </p:txBody>
      </p:sp>
      <p:sp>
        <p:nvSpPr>
          <p:cNvPr id="6" name="页脚占位符 5"/>
          <p:cNvSpPr>
            <a:spLocks noGrp="1"/>
          </p:cNvSpPr>
          <p:nvPr>
            <p:ph type="ftr" sz="quarter" idx="11"/>
          </p:nvPr>
        </p:nvSpPr>
        <p:spPr>
          <a:xfrm>
            <a:off x="0" y="0"/>
            <a:ext cx="0" cy="0"/>
          </a:xfrm>
        </p:spPr>
        <p:txBody>
          <a:bodyPr/>
          <a:lstStyle>
            <a:lvl1pPr fontAlgn="auto">
              <a:spcBef>
                <a:spcPts val="0"/>
              </a:spcBef>
              <a:spcAft>
                <a:spcPts val="0"/>
              </a:spcAft>
              <a:defRPr b="0">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0" y="0"/>
            <a:ext cx="0" cy="0"/>
          </a:xfrm>
        </p:spPr>
        <p:txBody>
          <a:bodyPr/>
          <a:lstStyle>
            <a:lvl1pPr fontAlgn="auto">
              <a:spcBef>
                <a:spcPts val="0"/>
              </a:spcBef>
              <a:spcAft>
                <a:spcPts val="0"/>
              </a:spcAft>
              <a:defRPr b="0">
                <a:latin typeface="+mn-lt"/>
                <a:ea typeface="+mn-ea"/>
              </a:defRPr>
            </a:lvl1pPr>
          </a:lstStyle>
          <a:p>
            <a:pPr>
              <a:defRPr/>
            </a:pPr>
            <a:fld id="{C7B3BB39-20A0-453D-829C-61DA55F24731}" type="slidenum">
              <a:rPr lang="zh-CN" altLang="en-US"/>
              <a:pPr>
                <a:defRPr/>
              </a:pPr>
              <a:t>‹#›</a:t>
            </a:fld>
            <a:endParaRPr lang="zh-CN" alt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srcRect/>
          <a:stretch>
            <a:fillRect/>
          </a:stretch>
        </a:blipFill>
        <a:effectLst/>
      </p:bgPr>
    </p:bg>
    <p:spTree>
      <p:nvGrpSpPr>
        <p:cNvPr id="1" name=""/>
        <p:cNvGrpSpPr/>
        <p:nvPr/>
      </p:nvGrpSpPr>
      <p:grpSpPr>
        <a:xfrm>
          <a:off x="0" y="0"/>
          <a:ext cx="0" cy="0"/>
          <a:chOff x="0" y="0"/>
          <a:chExt cx="0" cy="0"/>
        </a:xfrm>
      </p:grpSpPr>
      <p:sp>
        <p:nvSpPr>
          <p:cNvPr id="7" name="文本框 6"/>
          <p:cNvSpPr txBox="1"/>
          <p:nvPr userDrawn="1"/>
        </p:nvSpPr>
        <p:spPr>
          <a:xfrm>
            <a:off x="4318000" y="2971800"/>
            <a:ext cx="3556000" cy="230188"/>
          </a:xfrm>
          <a:prstGeom prst="rect">
            <a:avLst/>
          </a:prstGeom>
          <a:noFill/>
        </p:spPr>
        <p:txBody>
          <a:bodyPr>
            <a:spAutoFit/>
          </a:bodyPr>
          <a:lstStyle/>
          <a:p>
            <a:pPr fontAlgn="auto">
              <a:spcBef>
                <a:spcPts val="0"/>
              </a:spcBef>
              <a:spcAft>
                <a:spcPts val="0"/>
              </a:spcAft>
              <a:defRPr/>
            </a:pPr>
            <a:r>
              <a:rPr lang="zh-CN" altLang="en-US" sz="300" b="0" dirty="0">
                <a:solidFill>
                  <a:schemeClr val="bg1"/>
                </a:solidFill>
                <a:latin typeface="inpin heiti" charset="-122"/>
                <a:ea typeface="inpin heiti" charset="-122"/>
                <a:sym typeface="+mn-ea"/>
              </a:rPr>
              <a:t>感谢您下载包图网平台上提供的</a:t>
            </a:r>
            <a:r>
              <a:rPr lang="en-US" altLang="zh-CN" sz="300" b="0" dirty="0">
                <a:solidFill>
                  <a:schemeClr val="bg1"/>
                </a:solidFill>
                <a:latin typeface="inpin heiti" charset="-122"/>
                <a:ea typeface="inpin heiti" charset="-122"/>
                <a:sym typeface="+mn-ea"/>
              </a:rPr>
              <a:t>PPT</a:t>
            </a:r>
            <a:r>
              <a:rPr lang="zh-CN" altLang="en-US" sz="300" b="0" dirty="0">
                <a:solidFill>
                  <a:schemeClr val="bg1"/>
                </a:solidFill>
                <a:latin typeface="inpin heiti" charset="-122"/>
                <a:ea typeface="inpin heiti" charset="-122"/>
                <a:sym typeface="+mn-ea"/>
              </a:rPr>
              <a:t>作品，为了您和包图网以及原创作者的利益，请勿复制、传播、销售，否则将承担法律责任！包图网将对作品进行维权，按照传播下载次数进行十倍的索取赔偿！</a:t>
            </a:r>
          </a:p>
          <a:p>
            <a:pPr fontAlgn="auto">
              <a:spcBef>
                <a:spcPts val="0"/>
              </a:spcBef>
              <a:spcAft>
                <a:spcPts val="0"/>
              </a:spcAft>
              <a:defRPr/>
            </a:pPr>
            <a:r>
              <a:rPr lang="en-US" altLang="zh-CN" sz="600" b="0" dirty="0">
                <a:solidFill>
                  <a:schemeClr val="bg1"/>
                </a:solidFill>
                <a:latin typeface="inpin heiti" charset="-122"/>
                <a:ea typeface="inpin heiti" charset="-122"/>
                <a:sym typeface="+mn-ea"/>
              </a:rPr>
              <a:t>ibaotu.com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slow">
    <p:fade/>
  </p:transition>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a:defRPr>
      </a:lvl2pPr>
      <a:lvl3pPr algn="l" rtl="0" fontAlgn="base">
        <a:lnSpc>
          <a:spcPct val="90000"/>
        </a:lnSpc>
        <a:spcBef>
          <a:spcPct val="0"/>
        </a:spcBef>
        <a:spcAft>
          <a:spcPct val="0"/>
        </a:spcAft>
        <a:defRPr sz="4400">
          <a:solidFill>
            <a:schemeClr val="tx1"/>
          </a:solidFill>
          <a:latin typeface="Calibri Light" panose="020F0302020204030204"/>
        </a:defRPr>
      </a:lvl3pPr>
      <a:lvl4pPr algn="l" rtl="0" fontAlgn="base">
        <a:lnSpc>
          <a:spcPct val="90000"/>
        </a:lnSpc>
        <a:spcBef>
          <a:spcPct val="0"/>
        </a:spcBef>
        <a:spcAft>
          <a:spcPct val="0"/>
        </a:spcAft>
        <a:defRPr sz="4400">
          <a:solidFill>
            <a:schemeClr val="tx1"/>
          </a:solidFill>
          <a:latin typeface="Calibri Light" panose="020F0302020204030204"/>
        </a:defRPr>
      </a:lvl4pPr>
      <a:lvl5pPr algn="l" rtl="0" fontAlgn="base">
        <a:lnSpc>
          <a:spcPct val="90000"/>
        </a:lnSpc>
        <a:spcBef>
          <a:spcPct val="0"/>
        </a:spcBef>
        <a:spcAft>
          <a:spcPct val="0"/>
        </a:spcAft>
        <a:defRPr sz="4400">
          <a:solidFill>
            <a:schemeClr val="tx1"/>
          </a:solidFill>
          <a:latin typeface="Calibri Light" panose="020F0302020204030204"/>
        </a:defRPr>
      </a:lvl5pPr>
      <a:lvl6pPr marL="457200" algn="l" rtl="0" fontAlgn="base">
        <a:lnSpc>
          <a:spcPct val="90000"/>
        </a:lnSpc>
        <a:spcBef>
          <a:spcPct val="0"/>
        </a:spcBef>
        <a:spcAft>
          <a:spcPct val="0"/>
        </a:spcAft>
        <a:defRPr sz="4400">
          <a:solidFill>
            <a:schemeClr val="tx1"/>
          </a:solidFill>
          <a:latin typeface="Calibri Light" panose="020F0302020204030204"/>
        </a:defRPr>
      </a:lvl6pPr>
      <a:lvl7pPr marL="914400" algn="l" rtl="0" fontAlgn="base">
        <a:lnSpc>
          <a:spcPct val="90000"/>
        </a:lnSpc>
        <a:spcBef>
          <a:spcPct val="0"/>
        </a:spcBef>
        <a:spcAft>
          <a:spcPct val="0"/>
        </a:spcAft>
        <a:defRPr sz="4400">
          <a:solidFill>
            <a:schemeClr val="tx1"/>
          </a:solidFill>
          <a:latin typeface="Calibri Light" panose="020F0302020204030204"/>
        </a:defRPr>
      </a:lvl7pPr>
      <a:lvl8pPr marL="1371600" algn="l" rtl="0" fontAlgn="base">
        <a:lnSpc>
          <a:spcPct val="90000"/>
        </a:lnSpc>
        <a:spcBef>
          <a:spcPct val="0"/>
        </a:spcBef>
        <a:spcAft>
          <a:spcPct val="0"/>
        </a:spcAft>
        <a:defRPr sz="4400">
          <a:solidFill>
            <a:schemeClr val="tx1"/>
          </a:solidFill>
          <a:latin typeface="Calibri Light" panose="020F0302020204030204"/>
        </a:defRPr>
      </a:lvl8pPr>
      <a:lvl9pPr marL="1828800" algn="l" rtl="0" fontAlgn="base">
        <a:lnSpc>
          <a:spcPct val="90000"/>
        </a:lnSpc>
        <a:spcBef>
          <a:spcPct val="0"/>
        </a:spcBef>
        <a:spcAft>
          <a:spcPct val="0"/>
        </a:spcAft>
        <a:defRPr sz="4400">
          <a:solidFill>
            <a:schemeClr val="tx1"/>
          </a:solidFill>
          <a:latin typeface="Calibri Light" panose="020F0302020204030204"/>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22403;&#22334;&#20998;&#31867;.mp4" TargetMode="External"/><Relationship Id="rId11" Type="http://schemas.openxmlformats.org/officeDocument/2006/relationships/image" Target="../media/image45.png"/><Relationship Id="rId5" Type="http://schemas.openxmlformats.org/officeDocument/2006/relationships/image" Target="../media/image37.jpeg"/><Relationship Id="rId10" Type="http://schemas.openxmlformats.org/officeDocument/2006/relationships/image" Target="../media/image44.png"/><Relationship Id="rId4" Type="http://schemas.openxmlformats.org/officeDocument/2006/relationships/image" Target="../media/image40.png"/><Relationship Id="rId9" Type="http://schemas.openxmlformats.org/officeDocument/2006/relationships/image" Target="../media/image4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6.jpeg"/><Relationship Id="rId7" Type="http://schemas.openxmlformats.org/officeDocument/2006/relationships/hyperlink" Target="&#22403;&#22334;&#20998;&#31867;.mp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9.jpeg"/><Relationship Id="rId11" Type="http://schemas.openxmlformats.org/officeDocument/2006/relationships/image" Target="../media/image53.png"/><Relationship Id="rId5" Type="http://schemas.openxmlformats.org/officeDocument/2006/relationships/image" Target="../media/image48.jpeg"/><Relationship Id="rId10" Type="http://schemas.openxmlformats.org/officeDocument/2006/relationships/image" Target="../media/image52.png"/><Relationship Id="rId4" Type="http://schemas.openxmlformats.org/officeDocument/2006/relationships/image" Target="../media/image47.jpeg"/><Relationship Id="rId9" Type="http://schemas.openxmlformats.org/officeDocument/2006/relationships/image" Target="../media/image51.png"/></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43.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42.png"/></Relationships>
</file>

<file path=ppt/slides/_rels/slide4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7.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 Id="rId9" Type="http://schemas.openxmlformats.org/officeDocument/2006/relationships/image" Target="../media/image45.png"/></Relationships>
</file>

<file path=ppt/slides/_rels/slide4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hyperlink" Target="https://mp.weixin.qq.com/s?__biz=MzU5MzIyMDM3MA==&amp;mid=2247488169&amp;idx=2&amp;sn=c72950245dda5ddaf5bad4a13b32ebdb&amp;scene=21"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图片 14"/>
          <p:cNvPicPr>
            <a:picLocks noChangeAspect="1"/>
          </p:cNvPicPr>
          <p:nvPr/>
        </p:nvPicPr>
        <p:blipFill>
          <a:blip r:embed="rId3" cstate="print"/>
          <a:srcRect/>
          <a:stretch>
            <a:fillRect/>
          </a:stretch>
        </p:blipFill>
        <p:spPr bwMode="auto">
          <a:xfrm rot="-682163">
            <a:off x="6021388" y="865188"/>
            <a:ext cx="2286000" cy="2092325"/>
          </a:xfrm>
          <a:prstGeom prst="rect">
            <a:avLst/>
          </a:prstGeom>
          <a:noFill/>
          <a:ln w="9525">
            <a:noFill/>
            <a:miter lim="800000"/>
            <a:headEnd/>
            <a:tailEnd/>
          </a:ln>
        </p:spPr>
      </p:pic>
      <p:sp>
        <p:nvSpPr>
          <p:cNvPr id="9218" name="文本框 1"/>
          <p:cNvSpPr txBox="1">
            <a:spLocks noChangeArrowheads="1"/>
          </p:cNvSpPr>
          <p:nvPr/>
        </p:nvSpPr>
        <p:spPr bwMode="auto">
          <a:xfrm>
            <a:off x="4356100" y="3563938"/>
            <a:ext cx="7747000" cy="1077218"/>
          </a:xfrm>
          <a:prstGeom prst="rect">
            <a:avLst/>
          </a:prstGeom>
          <a:noFill/>
          <a:ln w="9525">
            <a:noFill/>
            <a:miter lim="800000"/>
          </a:ln>
        </p:spPr>
        <p:txBody>
          <a:bodyPr>
            <a:spAutoFit/>
          </a:bodyPr>
          <a:lstStyle/>
          <a:p>
            <a:r>
              <a:rPr lang="zh-CN" altLang="en-US" sz="2800" dirty="0">
                <a:latin typeface="方正行楷简体"/>
                <a:ea typeface="方正行楷简体"/>
                <a:cs typeface="方正行楷简体"/>
              </a:rPr>
              <a:t>                 </a:t>
            </a:r>
            <a:r>
              <a:rPr lang="zh-CN" altLang="en-US" sz="3200" dirty="0">
                <a:latin typeface="方正行楷简体"/>
                <a:ea typeface="方正行楷简体"/>
                <a:cs typeface="方正行楷简体"/>
              </a:rPr>
              <a:t>富力中学垃圾分类宣讲员</a:t>
            </a:r>
            <a:endParaRPr lang="en-US" altLang="zh-CN" sz="3200" dirty="0">
              <a:latin typeface="方正行楷简体"/>
              <a:ea typeface="方正行楷简体"/>
              <a:cs typeface="方正行楷简体"/>
            </a:endParaRPr>
          </a:p>
          <a:p>
            <a:r>
              <a:rPr lang="en-US" altLang="zh-CN" sz="3200" dirty="0">
                <a:latin typeface="方正行楷简体"/>
                <a:ea typeface="方正行楷简体"/>
                <a:cs typeface="方正行楷简体"/>
              </a:rPr>
              <a:t>                         </a:t>
            </a:r>
            <a:r>
              <a:rPr lang="zh-CN" altLang="en-US" sz="3200" dirty="0">
                <a:latin typeface="方正行楷简体"/>
                <a:ea typeface="方正行楷简体"/>
                <a:cs typeface="方正行楷简体"/>
              </a:rPr>
              <a:t>主讲：姚国强</a:t>
            </a:r>
          </a:p>
        </p:txBody>
      </p:sp>
      <p:pic>
        <p:nvPicPr>
          <p:cNvPr id="9219" name="图片 9"/>
          <p:cNvPicPr>
            <a:picLocks noChangeAspect="1"/>
          </p:cNvPicPr>
          <p:nvPr/>
        </p:nvPicPr>
        <p:blipFill>
          <a:blip r:embed="rId4" cstate="print"/>
          <a:srcRect/>
          <a:stretch>
            <a:fillRect/>
          </a:stretch>
        </p:blipFill>
        <p:spPr bwMode="auto">
          <a:xfrm>
            <a:off x="7440613" y="1333500"/>
            <a:ext cx="4370387" cy="1085850"/>
          </a:xfrm>
          <a:prstGeom prst="rect">
            <a:avLst/>
          </a:prstGeom>
          <a:noFill/>
          <a:ln w="9525">
            <a:noFill/>
            <a:miter lim="800000"/>
            <a:headEnd/>
            <a:tailEnd/>
          </a:ln>
        </p:spPr>
      </p:pic>
      <p:sp>
        <p:nvSpPr>
          <p:cNvPr id="4" name="矩形 3"/>
          <p:cNvSpPr/>
          <p:nvPr/>
        </p:nvSpPr>
        <p:spPr>
          <a:xfrm>
            <a:off x="1942465" y="1597660"/>
            <a:ext cx="8210550" cy="1107996"/>
          </a:xfrm>
          <a:prstGeom prst="rect">
            <a:avLst/>
          </a:prstGeom>
          <a:noFill/>
        </p:spPr>
        <p:txBody>
          <a:bodyPr wrap="square">
            <a:spAutoFit/>
          </a:bodyPr>
          <a:lstStyle/>
          <a:p>
            <a:pPr algn="ctr" fontAlgn="auto">
              <a:spcBef>
                <a:spcPts val="0"/>
              </a:spcBef>
              <a:spcAft>
                <a:spcPts val="0"/>
              </a:spcAft>
              <a:defRPr/>
            </a:pPr>
            <a:r>
              <a:rPr lang="zh-CN" altLang="zh-CN" sz="6600" dirty="0">
                <a:ln w="9525">
                  <a:solidFill>
                    <a:schemeClr val="bg1"/>
                  </a:solidFill>
                  <a:prstDash val="solid"/>
                </a:ln>
                <a:solidFill>
                  <a:srgbClr val="C00000"/>
                </a:solidFill>
                <a:effectLst>
                  <a:outerShdw blurRad="12700" dist="38100" dir="2700000" algn="tl" rotWithShape="0">
                    <a:schemeClr val="accent5">
                      <a:lumMod val="60000"/>
                      <a:lumOff val="40000"/>
                    </a:schemeClr>
                  </a:outerShdw>
                </a:effectLst>
                <a:latin typeface="+mn-lt"/>
                <a:ea typeface="+mn-ea"/>
              </a:rPr>
              <a:t>垃圾分类，利国利民</a:t>
            </a:r>
            <a:endParaRPr lang="en-US" altLang="zh-CN" sz="6600" dirty="0">
              <a:ln w="9525">
                <a:solidFill>
                  <a:schemeClr val="bg1"/>
                </a:solidFill>
                <a:prstDash val="solid"/>
              </a:ln>
              <a:solidFill>
                <a:srgbClr val="C00000"/>
              </a:solidFill>
              <a:effectLst>
                <a:outerShdw blurRad="12700" dist="38100" dir="2700000" algn="tl" rotWithShape="0">
                  <a:schemeClr val="accent5">
                    <a:lumMod val="60000"/>
                    <a:lumOff val="40000"/>
                  </a:schemeClr>
                </a:outerShdw>
              </a:effectLst>
              <a:latin typeface="+mn-lt"/>
              <a:ea typeface="+mn-ea"/>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内容占位符 2"/>
          <p:cNvSpPr>
            <a:spLocks noGrp="1"/>
          </p:cNvSpPr>
          <p:nvPr>
            <p:ph idx="1"/>
          </p:nvPr>
        </p:nvSpPr>
        <p:spPr bwMode="auto">
          <a:xfrm>
            <a:off x="1919288" y="836613"/>
            <a:ext cx="8280400" cy="1871662"/>
          </a:xfrm>
          <a:prstGeom prst="rect">
            <a:avLst/>
          </a:prstGeom>
          <a:noFill/>
          <a:ln>
            <a:miter lim="800000"/>
          </a:ln>
        </p:spPr>
        <p:txBody>
          <a:bodyPr vert="horz" wrap="square" lIns="91440" tIns="45720" rIns="91440" bIns="45720" numCol="1" anchor="t" anchorCtr="0" compatLnSpc="1"/>
          <a:lstStyle/>
          <a:p>
            <a:pPr marL="0" indent="0">
              <a:spcBef>
                <a:spcPct val="0"/>
              </a:spcBef>
            </a:pPr>
            <a:r>
              <a:rPr lang="en-US" altLang="zh-CN" sz="2400" smtClean="0">
                <a:cs typeface="等线"/>
              </a:rPr>
              <a:t>     </a:t>
            </a:r>
            <a:endParaRPr lang="zh-CN" altLang="zh-CN" smtClean="0">
              <a:cs typeface="等线"/>
            </a:endParaRPr>
          </a:p>
        </p:txBody>
      </p:sp>
      <p:sp>
        <p:nvSpPr>
          <p:cNvPr id="19458" name="Rectangle 4"/>
          <p:cNvSpPr>
            <a:spLocks noChangeArrowheads="1"/>
          </p:cNvSpPr>
          <p:nvPr/>
        </p:nvSpPr>
        <p:spPr bwMode="auto">
          <a:xfrm>
            <a:off x="3719513" y="6021388"/>
            <a:ext cx="4968875" cy="384175"/>
          </a:xfrm>
          <a:prstGeom prst="rect">
            <a:avLst/>
          </a:prstGeom>
          <a:solidFill>
            <a:srgbClr val="FFFFFF"/>
          </a:solidFill>
          <a:ln w="9525">
            <a:noFill/>
            <a:miter lim="800000"/>
          </a:ln>
        </p:spPr>
        <p:txBody>
          <a:bodyPr anchor="ctr">
            <a:spAutoFit/>
          </a:bodyPr>
          <a:lstStyle/>
          <a:p>
            <a:pPr algn="ctr"/>
            <a:r>
              <a:rPr lang="zh-CN" altLang="zh-CN" sz="1900">
                <a:solidFill>
                  <a:srgbClr val="000000"/>
                </a:solidFill>
                <a:latin typeface="宋体" panose="02010600030101010101" pitchFamily="2" charset="-122"/>
                <a:cs typeface="Times New Roman" panose="02020603050405020304" charset="0"/>
              </a:rPr>
              <a:t>被塑料垃圾困住</a:t>
            </a:r>
            <a:r>
              <a:rPr lang="zh-CN" altLang="en-US" sz="1900">
                <a:solidFill>
                  <a:srgbClr val="000000"/>
                </a:solidFill>
                <a:latin typeface="宋体" panose="02010600030101010101" pitchFamily="2" charset="-122"/>
                <a:cs typeface="Times New Roman" panose="02020603050405020304" charset="0"/>
              </a:rPr>
              <a:t>，</a:t>
            </a:r>
            <a:r>
              <a:rPr lang="zh-CN" altLang="zh-CN" sz="1900">
                <a:solidFill>
                  <a:srgbClr val="000000"/>
                </a:solidFill>
                <a:latin typeface="宋体" panose="02010600030101010101" pitchFamily="2" charset="-122"/>
                <a:cs typeface="Times New Roman" panose="02020603050405020304" charset="0"/>
              </a:rPr>
              <a:t>缠住脖子、嘴巴的海</a:t>
            </a:r>
            <a:r>
              <a:rPr lang="zh-CN" altLang="en-US" sz="1900">
                <a:solidFill>
                  <a:srgbClr val="000000"/>
                </a:solidFill>
                <a:latin typeface="宋体" panose="02010600030101010101" pitchFamily="2" charset="-122"/>
                <a:cs typeface="Times New Roman" panose="02020603050405020304" charset="0"/>
              </a:rPr>
              <a:t>豹</a:t>
            </a:r>
            <a:endParaRPr lang="zh-CN" altLang="zh-CN" sz="1900" b="0"/>
          </a:p>
        </p:txBody>
      </p:sp>
      <p:sp>
        <p:nvSpPr>
          <p:cNvPr id="6" name="矩形 5"/>
          <p:cNvSpPr/>
          <p:nvPr/>
        </p:nvSpPr>
        <p:spPr>
          <a:xfrm>
            <a:off x="2063750" y="765175"/>
            <a:ext cx="8064500" cy="2335213"/>
          </a:xfrm>
          <a:prstGeom prst="rect">
            <a:avLst/>
          </a:prstGeom>
        </p:spPr>
        <p:txBody>
          <a:bodyPr>
            <a:spAutoFit/>
          </a:bodyPr>
          <a:lstStyle/>
          <a:p>
            <a:pPr>
              <a:lnSpc>
                <a:spcPct val="110000"/>
              </a:lnSpc>
            </a:pPr>
            <a:r>
              <a:rPr lang="en-US" altLang="zh-CN" sz="2400">
                <a:latin typeface="等线"/>
                <a:ea typeface="等线"/>
                <a:cs typeface="等线"/>
              </a:rPr>
              <a:t>   </a:t>
            </a:r>
            <a:r>
              <a:rPr lang="zh-CN" altLang="zh-CN" sz="2200">
                <a:latin typeface="等线"/>
                <a:ea typeface="等线"/>
                <a:cs typeface="等线"/>
              </a:rPr>
              <a:t>每年约有</a:t>
            </a:r>
            <a:r>
              <a:rPr lang="en-US" altLang="zh-CN" sz="2200">
                <a:latin typeface="等线"/>
                <a:ea typeface="等线"/>
                <a:cs typeface="等线"/>
              </a:rPr>
              <a:t>800</a:t>
            </a:r>
            <a:r>
              <a:rPr lang="zh-CN" altLang="zh-CN" sz="2200">
                <a:latin typeface="等线"/>
                <a:ea typeface="等线"/>
                <a:cs typeface="等线"/>
              </a:rPr>
              <a:t>万吨塑料垃圾进入海洋，全部加起来可以绕地球</a:t>
            </a:r>
            <a:r>
              <a:rPr lang="en-US" altLang="zh-CN" sz="2200">
                <a:latin typeface="等线"/>
                <a:ea typeface="等线"/>
                <a:cs typeface="等线"/>
              </a:rPr>
              <a:t>420</a:t>
            </a:r>
            <a:r>
              <a:rPr lang="zh-CN" altLang="zh-CN" sz="2200">
                <a:latin typeface="等线"/>
                <a:ea typeface="等线"/>
                <a:cs typeface="等线"/>
              </a:rPr>
              <a:t>圈。而超过</a:t>
            </a:r>
            <a:r>
              <a:rPr lang="en-US" altLang="zh-CN" sz="2200">
                <a:latin typeface="等线"/>
                <a:ea typeface="等线"/>
                <a:cs typeface="等线"/>
              </a:rPr>
              <a:t>50</a:t>
            </a:r>
            <a:r>
              <a:rPr lang="zh-CN" altLang="zh-CN" sz="2200">
                <a:latin typeface="等线"/>
                <a:ea typeface="等线"/>
                <a:cs typeface="等线"/>
              </a:rPr>
              <a:t>种鱼类被发现正在食用塑料垃圾，每年至少</a:t>
            </a:r>
            <a:r>
              <a:rPr lang="en-US" altLang="zh-CN" sz="2200">
                <a:latin typeface="等线"/>
                <a:ea typeface="等线"/>
                <a:cs typeface="等线"/>
              </a:rPr>
              <a:t>10</a:t>
            </a:r>
            <a:r>
              <a:rPr lang="zh-CN" altLang="zh-CN" sz="2200">
                <a:latin typeface="等线"/>
                <a:ea typeface="等线"/>
                <a:cs typeface="等线"/>
              </a:rPr>
              <a:t>亿个海洋生物因塑料制品而失去生命。这些扔进海洋的塑料垃圾需要</a:t>
            </a:r>
            <a:r>
              <a:rPr lang="en-US" altLang="zh-CN" sz="2200">
                <a:latin typeface="等线"/>
                <a:ea typeface="等线"/>
                <a:cs typeface="等线"/>
              </a:rPr>
              <a:t>400</a:t>
            </a:r>
            <a:r>
              <a:rPr lang="zh-CN" altLang="zh-CN" sz="2200">
                <a:latin typeface="等线"/>
                <a:ea typeface="等线"/>
                <a:cs typeface="等线"/>
              </a:rPr>
              <a:t>年的时间才能降解，对于海洋生物来说就是一辈子的事情，他们的生存空间被垃圾侵占，食物被垃圾填满，如果不作出改变，死亡灭绝就是他们唯一的结局。</a:t>
            </a:r>
            <a:endParaRPr lang="zh-CN" altLang="en-US" sz="2200">
              <a:latin typeface="Calibri" panose="020F0502020204030204" pitchFamily="34" charset="0"/>
              <a:ea typeface="等线"/>
              <a:cs typeface="等线"/>
            </a:endParaRPr>
          </a:p>
        </p:txBody>
      </p:sp>
      <p:pic>
        <p:nvPicPr>
          <p:cNvPr id="19460" name="Picture 2" descr="4ed0af77313cac94f62c1e1c63b3ff22"/>
          <p:cNvPicPr>
            <a:picLocks noChangeAspect="1" noChangeArrowheads="1"/>
          </p:cNvPicPr>
          <p:nvPr/>
        </p:nvPicPr>
        <p:blipFill>
          <a:blip r:embed="rId2" cstate="print"/>
          <a:srcRect/>
          <a:stretch>
            <a:fillRect/>
          </a:stretch>
        </p:blipFill>
        <p:spPr bwMode="auto">
          <a:xfrm>
            <a:off x="2566988" y="3141663"/>
            <a:ext cx="3600450" cy="2811462"/>
          </a:xfrm>
          <a:prstGeom prst="rect">
            <a:avLst/>
          </a:prstGeom>
          <a:noFill/>
          <a:ln w="9525">
            <a:noFill/>
            <a:miter lim="800000"/>
            <a:headEnd/>
            <a:tailEnd/>
          </a:ln>
        </p:spPr>
      </p:pic>
      <p:pic>
        <p:nvPicPr>
          <p:cNvPr id="19461" name="Picture 3" descr="a374223b9fdb88062d6519fc944224fe"/>
          <p:cNvPicPr>
            <a:picLocks noChangeAspect="1" noChangeArrowheads="1"/>
          </p:cNvPicPr>
          <p:nvPr/>
        </p:nvPicPr>
        <p:blipFill>
          <a:blip r:embed="rId3" cstate="print"/>
          <a:srcRect/>
          <a:stretch>
            <a:fillRect/>
          </a:stretch>
        </p:blipFill>
        <p:spPr bwMode="auto">
          <a:xfrm>
            <a:off x="6311900" y="3141663"/>
            <a:ext cx="3400425" cy="276383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5" descr="5cc50e78905cdc2bc5ce204b57b826f7"/>
          <p:cNvPicPr>
            <a:picLocks noChangeAspect="1" noChangeArrowheads="1"/>
          </p:cNvPicPr>
          <p:nvPr/>
        </p:nvPicPr>
        <p:blipFill>
          <a:blip r:embed="rId2" cstate="print"/>
          <a:srcRect/>
          <a:stretch>
            <a:fillRect/>
          </a:stretch>
        </p:blipFill>
        <p:spPr bwMode="auto">
          <a:xfrm>
            <a:off x="2208213" y="1125538"/>
            <a:ext cx="4032250" cy="3455987"/>
          </a:xfrm>
          <a:prstGeom prst="rect">
            <a:avLst/>
          </a:prstGeom>
          <a:noFill/>
          <a:ln w="9525">
            <a:noFill/>
            <a:miter lim="800000"/>
            <a:headEnd/>
            <a:tailEnd/>
          </a:ln>
        </p:spPr>
      </p:pic>
      <p:sp>
        <p:nvSpPr>
          <p:cNvPr id="5126" name="Rectangle 6"/>
          <p:cNvSpPr>
            <a:spLocks noChangeArrowheads="1"/>
          </p:cNvSpPr>
          <p:nvPr/>
        </p:nvSpPr>
        <p:spPr bwMode="auto">
          <a:xfrm>
            <a:off x="6456363" y="5445125"/>
            <a:ext cx="3455987" cy="430213"/>
          </a:xfrm>
          <a:prstGeom prst="rect">
            <a:avLst/>
          </a:prstGeom>
          <a:solidFill>
            <a:srgbClr val="FFFFFF"/>
          </a:solidFill>
          <a:ln w="9525">
            <a:noFill/>
            <a:miter lim="800000"/>
          </a:ln>
          <a:effectLst/>
        </p:spPr>
        <p:txBody>
          <a:bodyPr anchor="ctr">
            <a:spAutoFit/>
          </a:bodyPr>
          <a:lstStyle/>
          <a:p>
            <a:pPr indent="309880" defTabSz="914400">
              <a:defRPr/>
            </a:pPr>
            <a:r>
              <a:rPr lang="zh-CN" altLang="en-US" sz="2200" dirty="0">
                <a:solidFill>
                  <a:srgbClr val="000000"/>
                </a:solidFill>
                <a:latin typeface="+mn-ea"/>
                <a:ea typeface="+mn-ea"/>
                <a:cs typeface="宋体" panose="02010600030101010101" pitchFamily="2" charset="-122"/>
              </a:rPr>
              <a:t> </a:t>
            </a:r>
            <a:r>
              <a:rPr lang="zh-CN" altLang="en-US" sz="2200" dirty="0">
                <a:solidFill>
                  <a:srgbClr val="464646"/>
                </a:solidFill>
                <a:latin typeface="+mn-ea"/>
                <a:ea typeface="+mn-ea"/>
                <a:cs typeface="宋体" panose="02010600030101010101" pitchFamily="2" charset="-122"/>
              </a:rPr>
              <a:t>误食塑料惨死的海龟</a:t>
            </a:r>
            <a:r>
              <a:rPr lang="zh-CN" altLang="en-US" sz="2200" dirty="0">
                <a:solidFill>
                  <a:srgbClr val="000000"/>
                </a:solidFill>
                <a:latin typeface="+mn-ea"/>
                <a:ea typeface="+mn-ea"/>
                <a:cs typeface="宋体" panose="02010600030101010101" pitchFamily="2" charset="-122"/>
              </a:rPr>
              <a:t> </a:t>
            </a:r>
            <a:endParaRPr lang="zh-CN" altLang="en-US" sz="2200" b="0" dirty="0">
              <a:latin typeface="+mn-ea"/>
              <a:ea typeface="+mn-ea"/>
              <a:cs typeface="宋体" panose="02010600030101010101" pitchFamily="2" charset="-122"/>
            </a:endParaRPr>
          </a:p>
        </p:txBody>
      </p:sp>
      <p:pic>
        <p:nvPicPr>
          <p:cNvPr id="20483" name="Picture 7" descr="594df075813308ecd6ba4f1d37ec360d"/>
          <p:cNvPicPr>
            <a:picLocks noChangeAspect="1" noChangeArrowheads="1"/>
          </p:cNvPicPr>
          <p:nvPr/>
        </p:nvPicPr>
        <p:blipFill>
          <a:blip r:embed="rId3" cstate="print"/>
          <a:srcRect/>
          <a:stretch>
            <a:fillRect/>
          </a:stretch>
        </p:blipFill>
        <p:spPr bwMode="auto">
          <a:xfrm>
            <a:off x="6311900" y="1700213"/>
            <a:ext cx="3816350" cy="3529012"/>
          </a:xfrm>
          <a:prstGeom prst="rect">
            <a:avLst/>
          </a:prstGeom>
          <a:noFill/>
          <a:ln w="9525">
            <a:noFill/>
            <a:miter lim="800000"/>
            <a:headEnd/>
            <a:tailEnd/>
          </a:ln>
        </p:spPr>
      </p:pic>
      <p:sp>
        <p:nvSpPr>
          <p:cNvPr id="20484" name="矩形 8"/>
          <p:cNvSpPr>
            <a:spLocks noChangeArrowheads="1"/>
          </p:cNvSpPr>
          <p:nvPr/>
        </p:nvSpPr>
        <p:spPr bwMode="auto">
          <a:xfrm>
            <a:off x="2424113" y="4724400"/>
            <a:ext cx="3671887" cy="431800"/>
          </a:xfrm>
          <a:prstGeom prst="rect">
            <a:avLst/>
          </a:prstGeom>
          <a:noFill/>
          <a:ln w="9525">
            <a:noFill/>
            <a:miter lim="800000"/>
          </a:ln>
        </p:spPr>
        <p:txBody>
          <a:bodyPr>
            <a:spAutoFit/>
          </a:bodyPr>
          <a:lstStyle/>
          <a:p>
            <a:pPr algn="ctr"/>
            <a:r>
              <a:rPr lang="zh-CN" altLang="zh-CN" sz="2200">
                <a:solidFill>
                  <a:srgbClr val="000000"/>
                </a:solidFill>
                <a:latin typeface="宋体" panose="02010600030101010101" pitchFamily="2" charset="-122"/>
                <a:cs typeface="Times New Roman" panose="02020603050405020304" charset="0"/>
              </a:rPr>
              <a:t>被塑料</a:t>
            </a:r>
            <a:r>
              <a:rPr lang="zh-CN" altLang="en-US" sz="2200">
                <a:solidFill>
                  <a:srgbClr val="000000"/>
                </a:solidFill>
                <a:latin typeface="宋体" panose="02010600030101010101" pitchFamily="2" charset="-122"/>
                <a:cs typeface="Times New Roman" panose="02020603050405020304" charset="0"/>
              </a:rPr>
              <a:t>袋缠住窒息的小</a:t>
            </a:r>
            <a:r>
              <a:rPr lang="zh-CN" altLang="zh-CN" sz="2200">
                <a:solidFill>
                  <a:srgbClr val="000000"/>
                </a:solidFill>
                <a:latin typeface="宋体" panose="02010600030101010101" pitchFamily="2" charset="-122"/>
                <a:cs typeface="Times New Roman" panose="02020603050405020304" charset="0"/>
              </a:rPr>
              <a:t>海</a:t>
            </a:r>
            <a:r>
              <a:rPr lang="zh-CN" altLang="en-US" sz="2200">
                <a:solidFill>
                  <a:srgbClr val="000000"/>
                </a:solidFill>
                <a:latin typeface="宋体" panose="02010600030101010101" pitchFamily="2" charset="-122"/>
                <a:cs typeface="Times New Roman" panose="02020603050405020304" charset="0"/>
              </a:rPr>
              <a:t>狮</a:t>
            </a:r>
            <a:endParaRPr lang="zh-CN" altLang="zh-CN" sz="2200" b="0"/>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19288" y="836613"/>
            <a:ext cx="8280400" cy="1871662"/>
          </a:xfrm>
        </p:spPr>
        <p:txBody>
          <a:bodyPr vert="horz" wrap="square" lIns="91440" tIns="45720" rIns="91440" bIns="45720" numCol="1" anchor="t" anchorCtr="0" compatLnSpc="1">
            <a:normAutofit/>
          </a:bodyPr>
          <a:lstStyle/>
          <a:p>
            <a:pPr marL="0" indent="0">
              <a:lnSpc>
                <a:spcPct val="80000"/>
              </a:lnSpc>
              <a:spcBef>
                <a:spcPct val="0"/>
              </a:spcBef>
            </a:pPr>
            <a:r>
              <a:rPr lang="en-US" altLang="zh-CN" sz="2200" b="1" smtClean="0">
                <a:cs typeface="等线"/>
              </a:rPr>
              <a:t>    </a:t>
            </a:r>
            <a:r>
              <a:rPr lang="zh-CN" altLang="zh-CN" sz="2600" b="1" smtClean="0">
                <a:cs typeface="等线"/>
              </a:rPr>
              <a:t>现在我们引以为傲的洁净天堂——北极之地，也快成为垃圾堆放场。这是隶属于挪威位于北冰洋边缘格陵兰岛和大陆之间的一个偏远的群岛——斯瓦尔巴德群岛，距离欧洲大陆数百千米，可以说是人迹罕至，保存人类希望的「末日种子库」也被修建在这里。</a:t>
            </a:r>
          </a:p>
        </p:txBody>
      </p:sp>
      <p:pic>
        <p:nvPicPr>
          <p:cNvPr id="21506" name="Picture 2" descr="79b644874cba001138b896dee42f7a0e"/>
          <p:cNvPicPr>
            <a:picLocks noChangeAspect="1" noChangeArrowheads="1"/>
          </p:cNvPicPr>
          <p:nvPr/>
        </p:nvPicPr>
        <p:blipFill>
          <a:blip r:embed="rId2" cstate="print"/>
          <a:srcRect/>
          <a:stretch>
            <a:fillRect/>
          </a:stretch>
        </p:blipFill>
        <p:spPr bwMode="auto">
          <a:xfrm>
            <a:off x="2063750" y="2781300"/>
            <a:ext cx="3887788" cy="3084513"/>
          </a:xfrm>
          <a:prstGeom prst="rect">
            <a:avLst/>
          </a:prstGeom>
          <a:noFill/>
          <a:ln w="9525">
            <a:noFill/>
            <a:miter lim="800000"/>
            <a:headEnd/>
            <a:tailEnd/>
          </a:ln>
        </p:spPr>
      </p:pic>
      <p:pic>
        <p:nvPicPr>
          <p:cNvPr id="21507" name="Picture 3" descr="70bb6426b2dd418471af1dffdcb826ca"/>
          <p:cNvPicPr>
            <a:picLocks noChangeAspect="1" noChangeArrowheads="1"/>
          </p:cNvPicPr>
          <p:nvPr/>
        </p:nvPicPr>
        <p:blipFill>
          <a:blip r:embed="rId3" cstate="print"/>
          <a:srcRect/>
          <a:stretch>
            <a:fillRect/>
          </a:stretch>
        </p:blipFill>
        <p:spPr bwMode="auto">
          <a:xfrm>
            <a:off x="6167438" y="2852738"/>
            <a:ext cx="3816350" cy="3097212"/>
          </a:xfrm>
          <a:prstGeom prst="rect">
            <a:avLst/>
          </a:prstGeom>
          <a:noFill/>
          <a:ln w="9525">
            <a:noFill/>
            <a:miter lim="800000"/>
            <a:headEnd/>
            <a:tailEnd/>
          </a:ln>
        </p:spPr>
      </p:pic>
      <p:sp>
        <p:nvSpPr>
          <p:cNvPr id="21508" name="Rectangle 4"/>
          <p:cNvSpPr>
            <a:spLocks noChangeArrowheads="1"/>
          </p:cNvSpPr>
          <p:nvPr/>
        </p:nvSpPr>
        <p:spPr bwMode="auto">
          <a:xfrm>
            <a:off x="3792538" y="6021388"/>
            <a:ext cx="4598987" cy="384175"/>
          </a:xfrm>
          <a:prstGeom prst="rect">
            <a:avLst/>
          </a:prstGeom>
          <a:solidFill>
            <a:srgbClr val="FFFFFF"/>
          </a:solidFill>
          <a:ln w="9525">
            <a:noFill/>
            <a:miter lim="800000"/>
          </a:ln>
        </p:spPr>
        <p:txBody>
          <a:bodyPr wrap="none" anchor="ctr">
            <a:spAutoFit/>
          </a:bodyPr>
          <a:lstStyle/>
          <a:p>
            <a:pPr algn="ctr" defTabSz="914400"/>
            <a:r>
              <a:rPr lang="zh-CN" altLang="en-US" sz="1900">
                <a:solidFill>
                  <a:srgbClr val="464646"/>
                </a:solidFill>
                <a:latin typeface="宋体" panose="02010600030101010101" pitchFamily="2" charset="-122"/>
                <a:cs typeface="Times New Roman" panose="02020603050405020304" charset="0"/>
              </a:rPr>
              <a:t>北极熊为了生存，拼了命在垃圾堆里觅食</a:t>
            </a:r>
            <a:endParaRPr lang="zh-CN" altLang="en-US" sz="1900" b="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2063750" y="685800"/>
            <a:ext cx="8135938" cy="1917700"/>
          </a:xfrm>
          <a:prstGeom prst="rect">
            <a:avLst/>
          </a:prstGeom>
          <a:noFill/>
          <a:ln w="9525">
            <a:noFill/>
            <a:miter lim="800000"/>
          </a:ln>
          <a:effectLst/>
        </p:spPr>
        <p:txBody>
          <a:bodyPr anchor="ctr">
            <a:spAutoFit/>
          </a:bodyPr>
          <a:lstStyle/>
          <a:p>
            <a:pPr defTabSz="914400"/>
            <a:r>
              <a:rPr lang="en-US" altLang="zh-CN" sz="2200">
                <a:solidFill>
                  <a:srgbClr val="464646"/>
                </a:solidFill>
                <a:latin typeface="等线"/>
                <a:ea typeface="等线"/>
                <a:cs typeface="宋体" panose="02010600030101010101" pitchFamily="2" charset="-122"/>
              </a:rPr>
              <a:t>    </a:t>
            </a:r>
            <a:r>
              <a:rPr lang="zh-CN" altLang="en-US" sz="2400">
                <a:solidFill>
                  <a:srgbClr val="464646"/>
                </a:solidFill>
                <a:latin typeface="等线"/>
                <a:ea typeface="等线"/>
                <a:cs typeface="宋体" panose="02010600030101010101" pitchFamily="2" charset="-122"/>
              </a:rPr>
              <a:t>现在，北极地区的原始水域正变成一个漂浮的垃圾场。像挪威和俄罗斯北部，一些海域甚至成为了塑料垃圾之海。据计算，北冰洋的塑料垃圾在短短十年里几乎增长了</a:t>
            </a:r>
            <a:r>
              <a:rPr lang="en-US" altLang="zh-CN" sz="2400">
                <a:solidFill>
                  <a:srgbClr val="464646"/>
                </a:solidFill>
                <a:latin typeface="等线"/>
                <a:ea typeface="等线"/>
                <a:cs typeface="宋体" panose="02010600030101010101" pitchFamily="2" charset="-122"/>
              </a:rPr>
              <a:t>20</a:t>
            </a:r>
            <a:r>
              <a:rPr lang="zh-CN" altLang="en-US" sz="2400">
                <a:solidFill>
                  <a:srgbClr val="464646"/>
                </a:solidFill>
                <a:latin typeface="等线"/>
                <a:ea typeface="等线"/>
                <a:cs typeface="宋体" panose="02010600030101010101" pitchFamily="2" charset="-122"/>
              </a:rPr>
              <a:t>倍。在一个地区，废弃物的数量已从每平方千米</a:t>
            </a:r>
            <a:r>
              <a:rPr lang="en-US" altLang="zh-CN" sz="2400">
                <a:solidFill>
                  <a:srgbClr val="464646"/>
                </a:solidFill>
                <a:latin typeface="等线"/>
                <a:ea typeface="等线"/>
                <a:cs typeface="宋体" panose="02010600030101010101" pitchFamily="2" charset="-122"/>
              </a:rPr>
              <a:t>346</a:t>
            </a:r>
            <a:r>
              <a:rPr lang="zh-CN" altLang="en-US" sz="2400">
                <a:solidFill>
                  <a:srgbClr val="464646"/>
                </a:solidFill>
                <a:latin typeface="等线"/>
                <a:ea typeface="等线"/>
                <a:cs typeface="宋体" panose="02010600030101010101" pitchFamily="2" charset="-122"/>
              </a:rPr>
              <a:t>块，增长到</a:t>
            </a:r>
            <a:r>
              <a:rPr lang="en-US" altLang="zh-CN" sz="2400">
                <a:solidFill>
                  <a:srgbClr val="464646"/>
                </a:solidFill>
                <a:latin typeface="等线"/>
                <a:ea typeface="等线"/>
                <a:cs typeface="宋体" panose="02010600030101010101" pitchFamily="2" charset="-122"/>
              </a:rPr>
              <a:t>10</a:t>
            </a:r>
            <a:r>
              <a:rPr lang="zh-CN" altLang="en-US" sz="2400">
                <a:solidFill>
                  <a:srgbClr val="464646"/>
                </a:solidFill>
                <a:latin typeface="等线"/>
                <a:ea typeface="等线"/>
                <a:cs typeface="宋体" panose="02010600030101010101" pitchFamily="2" charset="-122"/>
              </a:rPr>
              <a:t>年后每平方千米</a:t>
            </a:r>
            <a:r>
              <a:rPr lang="en-US" altLang="zh-CN" sz="2400">
                <a:solidFill>
                  <a:srgbClr val="464646"/>
                </a:solidFill>
                <a:latin typeface="等线"/>
                <a:ea typeface="等线"/>
                <a:cs typeface="宋体" panose="02010600030101010101" pitchFamily="2" charset="-122"/>
              </a:rPr>
              <a:t>6333</a:t>
            </a:r>
            <a:r>
              <a:rPr lang="zh-CN" altLang="en-US" sz="2400">
                <a:solidFill>
                  <a:srgbClr val="464646"/>
                </a:solidFill>
                <a:latin typeface="等线"/>
                <a:ea typeface="等线"/>
                <a:cs typeface="宋体" panose="02010600030101010101" pitchFamily="2" charset="-122"/>
              </a:rPr>
              <a:t>块。</a:t>
            </a:r>
            <a:endParaRPr lang="zh-CN" altLang="en-US" sz="2400">
              <a:latin typeface="等线"/>
              <a:ea typeface="等线"/>
              <a:cs typeface="宋体" panose="02010600030101010101" pitchFamily="2" charset="-122"/>
            </a:endParaRPr>
          </a:p>
        </p:txBody>
      </p:sp>
      <p:pic>
        <p:nvPicPr>
          <p:cNvPr id="22530" name="Picture 2" descr="2684decf40bac7776bffe203a84eb931"/>
          <p:cNvPicPr>
            <a:picLocks noChangeAspect="1" noChangeArrowheads="1"/>
          </p:cNvPicPr>
          <p:nvPr/>
        </p:nvPicPr>
        <p:blipFill>
          <a:blip r:embed="rId2" cstate="print"/>
          <a:srcRect/>
          <a:stretch>
            <a:fillRect/>
          </a:stretch>
        </p:blipFill>
        <p:spPr bwMode="auto">
          <a:xfrm>
            <a:off x="3287713" y="2708275"/>
            <a:ext cx="5622925" cy="352901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54163" y="441325"/>
            <a:ext cx="8667750" cy="6011863"/>
          </a:xfrm>
        </p:spPr>
        <p:txBody>
          <a:bodyPr vert="horz" wrap="square" lIns="91440" tIns="45720" rIns="91440" bIns="45720" numCol="1" anchor="t" anchorCtr="0" compatLnSpc="1">
            <a:noAutofit/>
          </a:bodyPr>
          <a:lstStyle/>
          <a:p>
            <a:pPr>
              <a:lnSpc>
                <a:spcPct val="110000"/>
              </a:lnSpc>
              <a:spcBef>
                <a:spcPct val="0"/>
              </a:spcBef>
              <a:buFont typeface="Arial" panose="020B0604020202020204" pitchFamily="34" charset="0"/>
              <a:buNone/>
            </a:pPr>
            <a:r>
              <a:rPr lang="en-US" altLang="zh-CN" sz="2400" b="1" smtClean="0">
                <a:latin typeface="等线"/>
                <a:cs typeface="等线"/>
              </a:rPr>
              <a:t>      </a:t>
            </a:r>
            <a:r>
              <a:rPr lang="zh-CN" altLang="zh-CN" sz="2400" b="1" smtClean="0">
                <a:latin typeface="等线"/>
                <a:cs typeface="等线"/>
              </a:rPr>
              <a:t>塑料是</a:t>
            </a:r>
            <a:r>
              <a:rPr lang="en-US" altLang="zh-CN" sz="2400" b="1" smtClean="0">
                <a:latin typeface="等线"/>
                <a:cs typeface="等线"/>
              </a:rPr>
              <a:t>20</a:t>
            </a:r>
            <a:r>
              <a:rPr lang="zh-CN" altLang="zh-CN" sz="2400" b="1" smtClean="0">
                <a:latin typeface="等线"/>
                <a:cs typeface="等线"/>
              </a:rPr>
              <a:t>世纪人类最重要的发明之一，在为生活带来便利的同时，也给环境带来了沉重的负担。现在全球生产的一次性塑料制品中，仅</a:t>
            </a:r>
            <a:r>
              <a:rPr lang="en-US" altLang="zh-CN" sz="2400" b="1" smtClean="0">
                <a:latin typeface="等线"/>
                <a:cs typeface="等线"/>
              </a:rPr>
              <a:t>10%</a:t>
            </a:r>
            <a:r>
              <a:rPr lang="zh-CN" altLang="zh-CN" sz="2400" b="1" smtClean="0">
                <a:latin typeface="等线"/>
                <a:cs typeface="等线"/>
              </a:rPr>
              <a:t>能被回收利用，</a:t>
            </a:r>
            <a:r>
              <a:rPr lang="en-US" altLang="zh-CN" sz="2400" b="1" smtClean="0">
                <a:latin typeface="等线"/>
                <a:cs typeface="等线"/>
              </a:rPr>
              <a:t>12%</a:t>
            </a:r>
            <a:r>
              <a:rPr lang="zh-CN" altLang="zh-CN" sz="2400" b="1" smtClean="0">
                <a:latin typeface="等线"/>
                <a:cs typeface="等线"/>
              </a:rPr>
              <a:t>被焚烧，超过</a:t>
            </a:r>
            <a:r>
              <a:rPr lang="en-US" altLang="zh-CN" sz="2400" b="1" smtClean="0">
                <a:latin typeface="等线"/>
                <a:cs typeface="等线"/>
              </a:rPr>
              <a:t>70%</a:t>
            </a:r>
            <a:r>
              <a:rPr lang="zh-CN" altLang="zh-CN" sz="2400" b="1" smtClean="0">
                <a:latin typeface="等线"/>
                <a:cs typeface="等线"/>
              </a:rPr>
              <a:t>的塑料被直接丢弃在土壤、空气和海洋中。如不进行遏制的话，到</a:t>
            </a:r>
            <a:r>
              <a:rPr lang="en-US" altLang="zh-CN" sz="2400" b="1" smtClean="0">
                <a:latin typeface="等线"/>
                <a:cs typeface="等线"/>
              </a:rPr>
              <a:t>2025</a:t>
            </a:r>
            <a:r>
              <a:rPr lang="zh-CN" altLang="zh-CN" sz="2400" b="1" smtClean="0">
                <a:latin typeface="等线"/>
                <a:cs typeface="等线"/>
              </a:rPr>
              <a:t>年，海洋里每</a:t>
            </a:r>
            <a:r>
              <a:rPr lang="en-US" altLang="zh-CN" sz="2400" b="1" smtClean="0">
                <a:latin typeface="等线"/>
                <a:cs typeface="等线"/>
              </a:rPr>
              <a:t>3</a:t>
            </a:r>
            <a:r>
              <a:rPr lang="zh-CN" altLang="zh-CN" sz="2400" b="1" smtClean="0">
                <a:latin typeface="等线"/>
                <a:cs typeface="等线"/>
              </a:rPr>
              <a:t>吨鱼就有</a:t>
            </a:r>
            <a:r>
              <a:rPr lang="en-US" altLang="zh-CN" sz="2400" b="1" smtClean="0">
                <a:latin typeface="等线"/>
                <a:cs typeface="等线"/>
              </a:rPr>
              <a:t>1</a:t>
            </a:r>
            <a:r>
              <a:rPr lang="zh-CN" altLang="zh-CN" sz="2400" b="1" smtClean="0">
                <a:latin typeface="等线"/>
                <a:cs typeface="等线"/>
              </a:rPr>
              <a:t>吨塑料；到</a:t>
            </a:r>
            <a:r>
              <a:rPr lang="en-US" altLang="zh-CN" sz="2400" b="1" smtClean="0">
                <a:latin typeface="等线"/>
                <a:cs typeface="等线"/>
              </a:rPr>
              <a:t>2050</a:t>
            </a:r>
            <a:r>
              <a:rPr lang="zh-CN" altLang="zh-CN" sz="2400" b="1" smtClean="0">
                <a:latin typeface="等线"/>
                <a:cs typeface="等线"/>
              </a:rPr>
              <a:t>年，塑料重量将超过鱼。</a:t>
            </a:r>
            <a:endParaRPr lang="en-US" altLang="zh-CN" sz="2400" b="1" smtClean="0">
              <a:latin typeface="等线"/>
              <a:cs typeface="等线"/>
            </a:endParaRPr>
          </a:p>
          <a:p>
            <a:pPr>
              <a:lnSpc>
                <a:spcPct val="110000"/>
              </a:lnSpc>
              <a:spcBef>
                <a:spcPct val="0"/>
              </a:spcBef>
            </a:pPr>
            <a:r>
              <a:rPr lang="en-US" altLang="zh-CN" sz="2400" b="1" smtClean="0">
                <a:latin typeface="等线"/>
                <a:cs typeface="等线"/>
              </a:rPr>
              <a:t>    </a:t>
            </a:r>
            <a:r>
              <a:rPr lang="zh-CN" altLang="zh-CN" sz="2400" b="1" smtClean="0">
                <a:latin typeface="等线"/>
                <a:cs typeface="等线"/>
              </a:rPr>
              <a:t>为什么塑料污染是目前最显著的发展危机？因为塑料回收成本高</a:t>
            </a:r>
            <a:r>
              <a:rPr lang="zh-CN" altLang="en-US" sz="2400" b="1" smtClean="0">
                <a:latin typeface="等线"/>
                <a:cs typeface="等线"/>
              </a:rPr>
              <a:t>，</a:t>
            </a:r>
            <a:r>
              <a:rPr lang="zh-CN" altLang="zh-CN" sz="2400" b="1" smtClean="0">
                <a:latin typeface="等线"/>
                <a:cs typeface="等线"/>
              </a:rPr>
              <a:t>效率低，总量过于庞大。为解决这一问题，近年来研究出来了可降解塑料，</a:t>
            </a:r>
            <a:r>
              <a:rPr lang="zh-CN" altLang="en-US" sz="2400" b="1" smtClean="0">
                <a:latin typeface="等线"/>
                <a:cs typeface="等线"/>
              </a:rPr>
              <a:t>它</a:t>
            </a:r>
            <a:r>
              <a:rPr lang="zh-CN" altLang="zh-CN" sz="2400" b="1" smtClean="0">
                <a:latin typeface="等线"/>
                <a:cs typeface="等线"/>
              </a:rPr>
              <a:t>是由玉米淀粉或甘蔗等生物原料生产的，</a:t>
            </a:r>
            <a:r>
              <a:rPr lang="zh-CN" altLang="en-US" sz="2400" b="1" smtClean="0">
                <a:latin typeface="等线"/>
                <a:cs typeface="等线"/>
              </a:rPr>
              <a:t>但实际上</a:t>
            </a:r>
            <a:r>
              <a:rPr lang="zh-CN" altLang="zh-CN" sz="2400" b="1" smtClean="0">
                <a:latin typeface="等线"/>
                <a:cs typeface="等线"/>
              </a:rPr>
              <a:t>可降解塑料的降解效果也不好</a:t>
            </a:r>
            <a:r>
              <a:rPr lang="zh-CN" altLang="en-US" sz="2400" b="1" smtClean="0">
                <a:latin typeface="等线"/>
                <a:cs typeface="等线"/>
              </a:rPr>
              <a:t>，</a:t>
            </a:r>
            <a:endParaRPr lang="zh-CN" altLang="zh-CN" sz="2400" b="1" smtClean="0">
              <a:latin typeface="等线"/>
              <a:cs typeface="等线"/>
            </a:endParaRPr>
          </a:p>
          <a:p>
            <a:pPr marL="0" indent="0">
              <a:buNone/>
            </a:pPr>
            <a:endParaRPr lang="zh-CN" altLang="en-US" sz="2000" b="1" smtClean="0">
              <a:cs typeface="等线"/>
            </a:endParaRP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62113" y="539750"/>
            <a:ext cx="8753475" cy="4961890"/>
          </a:xfrm>
          <a:prstGeom prst="rect">
            <a:avLst/>
          </a:prstGeom>
        </p:spPr>
        <p:txBody>
          <a:bodyPr>
            <a:spAutoFit/>
          </a:bodyPr>
          <a:lstStyle/>
          <a:p>
            <a:pPr>
              <a:lnSpc>
                <a:spcPct val="110000"/>
              </a:lnSpc>
            </a:pPr>
            <a:endParaRPr lang="en-US" altLang="zh-CN" sz="2400">
              <a:latin typeface="等线"/>
              <a:ea typeface="等线"/>
              <a:cs typeface="等线"/>
            </a:endParaRPr>
          </a:p>
          <a:p>
            <a:pPr>
              <a:lnSpc>
                <a:spcPct val="110000"/>
              </a:lnSpc>
            </a:pPr>
            <a:r>
              <a:rPr lang="en-US" altLang="zh-CN" sz="2400">
                <a:latin typeface="等线"/>
                <a:ea typeface="等线"/>
                <a:cs typeface="等线"/>
              </a:rPr>
              <a:t>    </a:t>
            </a:r>
            <a:r>
              <a:rPr lang="zh-CN" altLang="zh-CN" sz="2400">
                <a:latin typeface="Calibri" panose="020F0502020204030204" pitchFamily="34" charset="0"/>
                <a:ea typeface="等线"/>
                <a:cs typeface="等线"/>
              </a:rPr>
              <a:t>联合国环境署的一份报告提出了可降解塑料</a:t>
            </a:r>
            <a:r>
              <a:rPr lang="zh-CN" altLang="en-US" sz="2400">
                <a:latin typeface="Calibri" panose="020F0502020204030204" pitchFamily="34" charset="0"/>
                <a:ea typeface="等线"/>
                <a:cs typeface="等线"/>
              </a:rPr>
              <a:t>的</a:t>
            </a:r>
            <a:r>
              <a:rPr lang="zh-CN" altLang="zh-CN" sz="2400">
                <a:latin typeface="Calibri" panose="020F0502020204030204" pitchFamily="34" charset="0"/>
                <a:ea typeface="等线"/>
                <a:cs typeface="等线"/>
              </a:rPr>
              <a:t>大面积使用，同样也会导致垃圾失控问题，公众对可降解性的误解，会更容易诱发乱扔垃圾的行为。既然生物可降解塑料无法彻底解决塑料问题，那么真正有效方式就是</a:t>
            </a:r>
            <a:r>
              <a:rPr lang="zh-CN" altLang="en-US" sz="2400">
                <a:latin typeface="Calibri" panose="020F0502020204030204" pitchFamily="34" charset="0"/>
                <a:ea typeface="等线"/>
                <a:cs typeface="等线"/>
              </a:rPr>
              <a:t>循环或减少使用，</a:t>
            </a:r>
            <a:r>
              <a:rPr lang="zh-CN" altLang="zh-CN" sz="2400">
                <a:latin typeface="Calibri" panose="020F0502020204030204" pitchFamily="34" charset="0"/>
                <a:ea typeface="等线"/>
                <a:cs typeface="等线"/>
              </a:rPr>
              <a:t>甚至禁止使用</a:t>
            </a:r>
            <a:r>
              <a:rPr lang="zh-CN" altLang="en-US" sz="2400">
                <a:latin typeface="Calibri" panose="020F0502020204030204" pitchFamily="34" charset="0"/>
                <a:ea typeface="等线"/>
                <a:cs typeface="等线"/>
              </a:rPr>
              <a:t>一次性</a:t>
            </a:r>
            <a:r>
              <a:rPr lang="zh-CN" altLang="zh-CN" sz="2400">
                <a:latin typeface="Calibri" panose="020F0502020204030204" pitchFamily="34" charset="0"/>
                <a:ea typeface="等线"/>
                <a:cs typeface="等线"/>
              </a:rPr>
              <a:t>塑料制品。</a:t>
            </a:r>
            <a:endParaRPr lang="en-US" altLang="zh-CN" sz="2400">
              <a:latin typeface="Calibri" panose="020F0502020204030204" pitchFamily="34" charset="0"/>
              <a:ea typeface="等线"/>
              <a:cs typeface="等线"/>
            </a:endParaRPr>
          </a:p>
          <a:p>
            <a:pPr>
              <a:lnSpc>
                <a:spcPct val="110000"/>
              </a:lnSpc>
            </a:pPr>
            <a:r>
              <a:rPr lang="en-US" altLang="zh-CN" sz="2400">
                <a:latin typeface="等线"/>
                <a:ea typeface="等线"/>
                <a:cs typeface="等线"/>
              </a:rPr>
              <a:t>    </a:t>
            </a:r>
            <a:r>
              <a:rPr lang="zh-CN" altLang="zh-CN" sz="2400">
                <a:latin typeface="等线"/>
                <a:ea typeface="等线"/>
                <a:cs typeface="等线"/>
              </a:rPr>
              <a:t>欧盟议会</a:t>
            </a:r>
            <a:r>
              <a:rPr lang="en-US" altLang="zh-CN" sz="2400">
                <a:latin typeface="等线"/>
                <a:ea typeface="等线"/>
                <a:cs typeface="等线"/>
              </a:rPr>
              <a:t>2018</a:t>
            </a:r>
            <a:r>
              <a:rPr lang="zh-CN" altLang="en-US" sz="2400">
                <a:latin typeface="等线"/>
                <a:ea typeface="等线"/>
                <a:cs typeface="等线"/>
              </a:rPr>
              <a:t>年</a:t>
            </a:r>
            <a:r>
              <a:rPr lang="en-US" altLang="zh-CN" sz="2400">
                <a:latin typeface="等线"/>
                <a:ea typeface="等线"/>
                <a:cs typeface="等线"/>
              </a:rPr>
              <a:t>10</a:t>
            </a:r>
            <a:r>
              <a:rPr lang="zh-CN" altLang="en-US" sz="2400">
                <a:latin typeface="等线"/>
                <a:ea typeface="等线"/>
                <a:cs typeface="等线"/>
              </a:rPr>
              <a:t>月</a:t>
            </a:r>
            <a:r>
              <a:rPr lang="en-US" altLang="zh-CN" sz="2400">
                <a:latin typeface="等线"/>
                <a:ea typeface="等线"/>
                <a:cs typeface="等线"/>
              </a:rPr>
              <a:t>24</a:t>
            </a:r>
            <a:r>
              <a:rPr lang="zh-CN" altLang="en-US" sz="2400">
                <a:latin typeface="等线"/>
                <a:ea typeface="等线"/>
                <a:cs typeface="等线"/>
              </a:rPr>
              <a:t>日投票</a:t>
            </a:r>
            <a:r>
              <a:rPr lang="zh-CN" altLang="zh-CN" sz="2400">
                <a:latin typeface="等线"/>
                <a:ea typeface="等线"/>
                <a:cs typeface="等线"/>
              </a:rPr>
              <a:t>通过法案，</a:t>
            </a:r>
            <a:r>
              <a:rPr lang="zh-CN" altLang="en-US" sz="2400">
                <a:latin typeface="Calibri" panose="020F0502020204030204" pitchFamily="34" charset="0"/>
                <a:ea typeface="等线"/>
                <a:cs typeface="等线"/>
              </a:rPr>
              <a:t>批准从</a:t>
            </a:r>
            <a:r>
              <a:rPr lang="en-US" altLang="zh-CN" sz="2400">
                <a:latin typeface="等线"/>
                <a:ea typeface="等线"/>
                <a:cs typeface="等线"/>
              </a:rPr>
              <a:t>2021</a:t>
            </a:r>
            <a:r>
              <a:rPr lang="zh-CN" altLang="en-US" sz="2400">
                <a:latin typeface="Calibri" panose="020F0502020204030204" pitchFamily="34" charset="0"/>
                <a:ea typeface="等线"/>
                <a:cs typeface="等线"/>
              </a:rPr>
              <a:t>年起禁止使用一次性塑料产品，以遏制日益严重的塑料垃圾对海洋和生态环境的污染。</a:t>
            </a:r>
            <a:r>
              <a:rPr lang="zh-CN" altLang="zh-CN" sz="2400">
                <a:latin typeface="等线"/>
                <a:ea typeface="等线"/>
                <a:cs typeface="等线"/>
              </a:rPr>
              <a:t>禁止使用范围涵盖一次性餐具、食物袋、吸管、饮料杯，甚至包括一部分是塑料的棉签等</a:t>
            </a:r>
            <a:r>
              <a:rPr lang="en-US" altLang="zh-CN" sz="2400">
                <a:latin typeface="等线"/>
                <a:ea typeface="等线"/>
                <a:cs typeface="等线"/>
              </a:rPr>
              <a:t>10</a:t>
            </a:r>
            <a:r>
              <a:rPr lang="zh-CN" altLang="zh-CN" sz="2400">
                <a:latin typeface="等线"/>
                <a:ea typeface="等线"/>
                <a:cs typeface="等线"/>
              </a:rPr>
              <a:t>类塑料制品。在欧盟国家，不仅是一次性塑料用品，就连和塑料相关的制品，都会通过严格制度被管控。</a:t>
            </a:r>
            <a:endParaRPr lang="zh-CN" altLang="en-US" sz="2400">
              <a:latin typeface="Calibri" panose="020F0502020204030204" pitchFamily="34" charset="0"/>
              <a:ea typeface="等线"/>
              <a:cs typeface="等线"/>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矩形 1"/>
          <p:cNvSpPr>
            <a:spLocks noChangeArrowheads="1"/>
          </p:cNvSpPr>
          <p:nvPr/>
        </p:nvSpPr>
        <p:spPr bwMode="auto">
          <a:xfrm>
            <a:off x="1662113" y="539750"/>
            <a:ext cx="8753475" cy="498475"/>
          </a:xfrm>
          <a:prstGeom prst="rect">
            <a:avLst/>
          </a:prstGeom>
          <a:noFill/>
          <a:ln w="9525">
            <a:noFill/>
            <a:miter lim="800000"/>
          </a:ln>
        </p:spPr>
        <p:txBody>
          <a:bodyPr>
            <a:spAutoFit/>
          </a:bodyPr>
          <a:lstStyle/>
          <a:p>
            <a:pPr>
              <a:lnSpc>
                <a:spcPct val="110000"/>
              </a:lnSpc>
            </a:pPr>
            <a:endParaRPr lang="zh-CN" altLang="en-US" sz="2400" b="0">
              <a:latin typeface="Calibri" panose="020F0502020204030204" pitchFamily="34" charset="0"/>
              <a:ea typeface="等线"/>
              <a:cs typeface="等线"/>
            </a:endParaRPr>
          </a:p>
        </p:txBody>
      </p:sp>
      <p:sp>
        <p:nvSpPr>
          <p:cNvPr id="4" name="文本框 3"/>
          <p:cNvSpPr txBox="1"/>
          <p:nvPr/>
        </p:nvSpPr>
        <p:spPr>
          <a:xfrm>
            <a:off x="868680" y="1342390"/>
            <a:ext cx="9414510" cy="2193925"/>
          </a:xfrm>
          <a:prstGeom prst="rect">
            <a:avLst/>
          </a:prstGeom>
          <a:noFill/>
          <a:ln>
            <a:solidFill>
              <a:schemeClr val="bg1"/>
            </a:solid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121920" tIns="60960" rIns="121920" bIns="60960" anchor="ctr"/>
          <a:lstStyle/>
          <a:p>
            <a:pPr fontAlgn="auto">
              <a:spcBef>
                <a:spcPts val="0"/>
              </a:spcBef>
              <a:spcAft>
                <a:spcPts val="0"/>
              </a:spcAft>
              <a:defRPr/>
            </a:pPr>
            <a:endPar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endParaRPr>
          </a:p>
          <a:p>
            <a:pPr fontAlgn="auto">
              <a:spcBef>
                <a:spcPts val="0"/>
              </a:spcBef>
              <a:spcAft>
                <a:spcPts val="0"/>
              </a:spcAft>
              <a:defRPr/>
            </a:pPr>
            <a:endPar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endParaRPr>
          </a:p>
          <a:p>
            <a:pPr fontAlgn="auto">
              <a:spcBef>
                <a:spcPts val="0"/>
              </a:spcBef>
              <a:spcAft>
                <a:spcPts val="0"/>
              </a:spcAft>
              <a:defRPr/>
            </a:pPr>
            <a:endPar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endParaRPr>
          </a:p>
          <a:p>
            <a:pPr fontAlgn="auto">
              <a:spcBef>
                <a:spcPts val="0"/>
              </a:spcBef>
              <a:spcAft>
                <a:spcPts val="0"/>
              </a:spcAft>
              <a:defRPr/>
            </a:pPr>
            <a:r>
              <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我们中国在</a:t>
            </a:r>
            <a:r>
              <a:rPr lang="en-US" altLang="zh-CN"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2020</a:t>
            </a:r>
            <a:r>
              <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年</a:t>
            </a:r>
          </a:p>
          <a:p>
            <a:pPr fontAlgn="auto">
              <a:spcBef>
                <a:spcPts val="0"/>
              </a:spcBef>
              <a:spcAft>
                <a:spcPts val="0"/>
              </a:spcAft>
              <a:defRPr/>
            </a:pPr>
            <a:endPar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endParaRPr>
          </a:p>
          <a:p>
            <a:pPr fontAlgn="auto">
              <a:spcBef>
                <a:spcPts val="0"/>
              </a:spcBef>
              <a:spcAft>
                <a:spcPts val="0"/>
              </a:spcAft>
              <a:defRPr/>
            </a:pPr>
            <a:r>
              <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国家生态环境部、国家发展和改革委员会下发了</a:t>
            </a:r>
          </a:p>
          <a:p>
            <a:pPr fontAlgn="auto">
              <a:spcBef>
                <a:spcPts val="0"/>
              </a:spcBef>
              <a:spcAft>
                <a:spcPts val="0"/>
              </a:spcAft>
              <a:defRPr/>
            </a:pPr>
            <a:r>
              <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《关于进一步加强塑料污染治理的意见》</a:t>
            </a:r>
          </a:p>
          <a:p>
            <a:pPr fontAlgn="auto">
              <a:spcBef>
                <a:spcPts val="0"/>
              </a:spcBef>
              <a:spcAft>
                <a:spcPts val="0"/>
              </a:spcAft>
              <a:defRPr/>
            </a:pPr>
            <a:endPar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endParaRPr>
          </a:p>
          <a:p>
            <a:pPr fontAlgn="auto">
              <a:spcBef>
                <a:spcPts val="0"/>
              </a:spcBef>
              <a:spcAft>
                <a:spcPts val="0"/>
              </a:spcAft>
              <a:defRPr/>
            </a:pPr>
            <a:r>
              <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天津市生态环境局、天津市发展和改革委员会印发了</a:t>
            </a:r>
          </a:p>
          <a:p>
            <a:pPr fontAlgn="auto">
              <a:spcBef>
                <a:spcPts val="0"/>
              </a:spcBef>
              <a:spcAft>
                <a:spcPts val="0"/>
              </a:spcAft>
              <a:defRPr/>
            </a:pPr>
            <a:r>
              <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《天津市进一步加强塑料污染治理工作实施方案》</a:t>
            </a:r>
          </a:p>
          <a:p>
            <a:pPr fontAlgn="auto">
              <a:spcBef>
                <a:spcPts val="0"/>
              </a:spcBef>
              <a:spcAft>
                <a:spcPts val="0"/>
              </a:spcAft>
              <a:defRPr/>
            </a:pPr>
            <a:endPar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endParaRPr>
          </a:p>
          <a:p>
            <a:pPr fontAlgn="auto">
              <a:spcBef>
                <a:spcPts val="0"/>
              </a:spcBef>
              <a:spcAft>
                <a:spcPts val="0"/>
              </a:spcAft>
              <a:defRPr/>
            </a:pPr>
            <a:r>
              <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西青区生态环境局、西青区发展和改革委员会下发了</a:t>
            </a:r>
          </a:p>
          <a:p>
            <a:pPr fontAlgn="auto">
              <a:spcBef>
                <a:spcPts val="0"/>
              </a:spcBef>
              <a:spcAft>
                <a:spcPts val="0"/>
              </a:spcAft>
              <a:defRPr/>
            </a:pPr>
            <a:r>
              <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《西青区进一步加强塑料污染治理工作实施方案》</a:t>
            </a:r>
          </a:p>
          <a:p>
            <a:pPr fontAlgn="auto">
              <a:spcBef>
                <a:spcPts val="0"/>
              </a:spcBef>
              <a:spcAft>
                <a:spcPts val="0"/>
              </a:spcAft>
              <a:defRPr/>
            </a:pPr>
            <a:r>
              <a:rPr lang="zh-CN" altLang="en-US" sz="3200" b="0" dirty="0">
                <a:latin typeface="inpin heiti" charset="-122"/>
                <a:ea typeface="inpin heiti" charset="-122"/>
              </a:rPr>
              <a:t>《》》家家</a:t>
            </a:r>
            <a:r>
              <a:rPr lang="en-US" altLang="zh-CN" sz="3200" b="0" dirty="0">
                <a:latin typeface="inpin heiti" charset="-122"/>
                <a:ea typeface="inpin heiti" charset="-122"/>
              </a:rPr>
              <a:t> </a:t>
            </a: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矩形 1"/>
          <p:cNvSpPr>
            <a:spLocks noChangeArrowheads="1"/>
          </p:cNvSpPr>
          <p:nvPr/>
        </p:nvSpPr>
        <p:spPr bwMode="auto">
          <a:xfrm>
            <a:off x="1662113" y="539750"/>
            <a:ext cx="8753475" cy="498475"/>
          </a:xfrm>
          <a:prstGeom prst="rect">
            <a:avLst/>
          </a:prstGeom>
          <a:noFill/>
          <a:ln w="9525">
            <a:noFill/>
            <a:miter lim="800000"/>
          </a:ln>
        </p:spPr>
        <p:txBody>
          <a:bodyPr>
            <a:spAutoFit/>
          </a:bodyPr>
          <a:lstStyle/>
          <a:p>
            <a:pPr>
              <a:lnSpc>
                <a:spcPct val="110000"/>
              </a:lnSpc>
            </a:pPr>
            <a:endParaRPr lang="zh-CN" altLang="en-US" sz="2400" b="0">
              <a:latin typeface="Calibri" panose="020F0502020204030204" pitchFamily="34" charset="0"/>
              <a:ea typeface="等线"/>
              <a:cs typeface="等线"/>
            </a:endParaRPr>
          </a:p>
        </p:txBody>
      </p:sp>
      <p:graphicFrame>
        <p:nvGraphicFramePr>
          <p:cNvPr id="3" name="表格 2"/>
          <p:cNvGraphicFramePr/>
          <p:nvPr/>
        </p:nvGraphicFramePr>
        <p:xfrm>
          <a:off x="1828800" y="3238500"/>
          <a:ext cx="8534400" cy="381000"/>
        </p:xfrm>
        <a:graphic>
          <a:graphicData uri="http://schemas.openxmlformats.org/drawingml/2006/table">
            <a:tbl>
              <a:tblPr firstRow="1" bandRow="1">
                <a:tableStyleId>{5C22544A-7EE6-4342-B048-85BDC9FD1C3A}</a:tableStyleId>
              </a:tblPr>
              <a:tblGrid>
                <a:gridCol w="8534400"/>
              </a:tblGrid>
              <a:tr h="381000">
                <a:tc>
                  <a:txBody>
                    <a:bodyPr/>
                    <a:lstStyle/>
                    <a:p>
                      <a:pPr>
                        <a:buNone/>
                      </a:pPr>
                      <a:endParaRPr lang="zh-CN" altLang="en-US"/>
                    </a:p>
                  </a:txBody>
                  <a:tcPr/>
                </a:tc>
              </a:tr>
            </a:tbl>
          </a:graphicData>
        </a:graphic>
      </p:graphicFrame>
      <p:graphicFrame>
        <p:nvGraphicFramePr>
          <p:cNvPr id="4" name="表格 3"/>
          <p:cNvGraphicFramePr/>
          <p:nvPr/>
        </p:nvGraphicFramePr>
        <p:xfrm>
          <a:off x="1828800" y="3048000"/>
          <a:ext cx="8534400" cy="762000"/>
        </p:xfrm>
        <a:graphic>
          <a:graphicData uri="http://schemas.openxmlformats.org/drawingml/2006/table">
            <a:tbl>
              <a:tblPr firstRow="1" bandRow="1">
                <a:tableStyleId>{5C22544A-7EE6-4342-B048-85BDC9FD1C3A}</a:tableStyleId>
              </a:tblPr>
              <a:tblGrid>
                <a:gridCol w="4267200"/>
                <a:gridCol w="4267200"/>
              </a:tblGrid>
              <a:tr h="381000">
                <a:tc>
                  <a:txBody>
                    <a:bodyPr/>
                    <a:lstStyle/>
                    <a:p>
                      <a:pPr>
                        <a:buNone/>
                      </a:pPr>
                      <a:endParaRPr lang="zh-CN" altLang="en-US"/>
                    </a:p>
                  </a:txBody>
                  <a:tcPr/>
                </a:tc>
                <a:tc>
                  <a:txBody>
                    <a:bodyPr/>
                    <a:lstStyle/>
                    <a:p>
                      <a:pPr>
                        <a:buNone/>
                      </a:pPr>
                      <a:endParaRPr lang="zh-CN" altLang="en-US"/>
                    </a:p>
                  </a:txBody>
                  <a:tcPr/>
                </a:tc>
              </a:tr>
              <a:tr h="381000">
                <a:tc>
                  <a:txBody>
                    <a:bodyPr/>
                    <a:lstStyle/>
                    <a:p>
                      <a:pPr>
                        <a:buNone/>
                      </a:pPr>
                      <a:endParaRPr lang="zh-CN" altLang="en-US"/>
                    </a:p>
                  </a:txBody>
                  <a:tcPr/>
                </a:tc>
                <a:tc>
                  <a:txBody>
                    <a:bodyPr/>
                    <a:lstStyle/>
                    <a:p>
                      <a:pPr>
                        <a:buNone/>
                      </a:pPr>
                      <a:endParaRPr lang="zh-CN" altLang="en-US"/>
                    </a:p>
                  </a:txBody>
                  <a:tcPr/>
                </a:tc>
              </a:tr>
            </a:tbl>
          </a:graphicData>
        </a:graphic>
      </p:graphicFrame>
      <p:graphicFrame>
        <p:nvGraphicFramePr>
          <p:cNvPr id="5" name="表格 4"/>
          <p:cNvGraphicFramePr/>
          <p:nvPr/>
        </p:nvGraphicFramePr>
        <p:xfrm>
          <a:off x="1441450" y="1649413"/>
          <a:ext cx="9463088" cy="3695700"/>
        </p:xfrm>
        <a:graphic>
          <a:graphicData uri="http://schemas.openxmlformats.org/drawingml/2006/table">
            <a:tbl>
              <a:tblPr firstRow="1" bandRow="1">
                <a:tableStyleId>{5C22544A-7EE6-4342-B048-85BDC9FD1C3A}</a:tableStyleId>
              </a:tblPr>
              <a:tblGrid>
                <a:gridCol w="3154680"/>
                <a:gridCol w="3183890"/>
                <a:gridCol w="3124200"/>
              </a:tblGrid>
              <a:tr h="1534160">
                <a:tc>
                  <a:txBody>
                    <a:bodyPr/>
                    <a:lstStyle/>
                    <a:p>
                      <a:pPr algn="ctr">
                        <a:buNone/>
                      </a:pPr>
                      <a:endParaRPr lang="zh-CN" altLang="en-US" sz="2800"/>
                    </a:p>
                    <a:p>
                      <a:pPr algn="ctr">
                        <a:buNone/>
                      </a:pPr>
                      <a:r>
                        <a:rPr lang="zh-CN" altLang="en-US" sz="2800"/>
                        <a:t>德国</a:t>
                      </a:r>
                    </a:p>
                  </a:txBody>
                  <a:tcPr/>
                </a:tc>
                <a:tc>
                  <a:txBody>
                    <a:bodyPr/>
                    <a:lstStyle/>
                    <a:p>
                      <a:pPr algn="ctr">
                        <a:buNone/>
                      </a:pPr>
                      <a:endParaRPr lang="zh-CN" altLang="en-US" sz="2800"/>
                    </a:p>
                    <a:p>
                      <a:pPr algn="ctr">
                        <a:buNone/>
                      </a:pPr>
                      <a:r>
                        <a:rPr lang="zh-CN" altLang="en-US" sz="2800"/>
                        <a:t>日本</a:t>
                      </a:r>
                    </a:p>
                  </a:txBody>
                  <a:tcPr/>
                </a:tc>
                <a:tc>
                  <a:txBody>
                    <a:bodyPr/>
                    <a:lstStyle/>
                    <a:p>
                      <a:pPr algn="ctr">
                        <a:buNone/>
                      </a:pPr>
                      <a:endParaRPr lang="zh-CN" altLang="en-US" sz="2800"/>
                    </a:p>
                    <a:p>
                      <a:pPr algn="ctr">
                        <a:buNone/>
                      </a:pPr>
                      <a:r>
                        <a:rPr lang="zh-CN" altLang="en-US" sz="2800"/>
                        <a:t>新加坡</a:t>
                      </a:r>
                    </a:p>
                  </a:txBody>
                  <a:tcPr/>
                </a:tc>
              </a:tr>
              <a:tr h="2160905">
                <a:tc>
                  <a:txBody>
                    <a:bodyPr/>
                    <a:lstStyle/>
                    <a:p>
                      <a:pPr>
                        <a:buNone/>
                      </a:pPr>
                      <a:r>
                        <a:rPr lang="zh-CN" altLang="en-US"/>
                        <a:t>自</a:t>
                      </a:r>
                      <a:r>
                        <a:rPr lang="en-US" altLang="zh-CN"/>
                        <a:t>1904</a:t>
                      </a:r>
                      <a:r>
                        <a:rPr lang="zh-CN" altLang="en-US"/>
                        <a:t>年开始，已经</a:t>
                      </a:r>
                      <a:r>
                        <a:rPr lang="en-US" altLang="zh-CN"/>
                        <a:t>116</a:t>
                      </a:r>
                      <a:r>
                        <a:rPr lang="zh-CN" altLang="en-US"/>
                        <a:t>年</a:t>
                      </a:r>
                    </a:p>
                    <a:p>
                      <a:pPr>
                        <a:buNone/>
                      </a:pPr>
                      <a:endParaRPr lang="zh-CN" altLang="en-US"/>
                    </a:p>
                    <a:p>
                      <a:pPr>
                        <a:buNone/>
                      </a:pPr>
                      <a:r>
                        <a:rPr lang="zh-CN" altLang="en-US"/>
                        <a:t>生活垃圾分</a:t>
                      </a:r>
                      <a:r>
                        <a:rPr lang="en-US" altLang="zh-CN"/>
                        <a:t>5</a:t>
                      </a:r>
                      <a:r>
                        <a:rPr lang="zh-CN" altLang="en-US"/>
                        <a:t>大类</a:t>
                      </a:r>
                    </a:p>
                    <a:p>
                      <a:pPr>
                        <a:buNone/>
                      </a:pPr>
                      <a:endParaRPr lang="zh-CN" altLang="en-US"/>
                    </a:p>
                    <a:p>
                      <a:pPr>
                        <a:buNone/>
                      </a:pPr>
                      <a:r>
                        <a:rPr lang="zh-CN" altLang="en-US"/>
                        <a:t>回收利用率达</a:t>
                      </a:r>
                      <a:r>
                        <a:rPr lang="en-US" altLang="zh-CN"/>
                        <a:t>65.6%</a:t>
                      </a:r>
                    </a:p>
                  </a:txBody>
                  <a:tcPr/>
                </a:tc>
                <a:tc>
                  <a:txBody>
                    <a:bodyPr/>
                    <a:lstStyle/>
                    <a:p>
                      <a:pPr>
                        <a:buNone/>
                      </a:pPr>
                      <a:r>
                        <a:rPr lang="zh-CN" altLang="en-US" sz="1800">
                          <a:sym typeface="+mn-ea"/>
                        </a:rPr>
                        <a:t>自</a:t>
                      </a:r>
                      <a:r>
                        <a:rPr lang="en-US" altLang="zh-CN" sz="1800">
                          <a:sym typeface="+mn-ea"/>
                        </a:rPr>
                        <a:t>1980</a:t>
                      </a:r>
                      <a:r>
                        <a:rPr lang="zh-CN" altLang="en-US" sz="1800">
                          <a:sym typeface="+mn-ea"/>
                        </a:rPr>
                        <a:t>年开始，已经</a:t>
                      </a:r>
                      <a:r>
                        <a:rPr lang="en-US" altLang="zh-CN" sz="1800">
                          <a:sym typeface="+mn-ea"/>
                        </a:rPr>
                        <a:t>40</a:t>
                      </a:r>
                      <a:r>
                        <a:rPr lang="zh-CN" altLang="en-US" sz="1800">
                          <a:sym typeface="+mn-ea"/>
                        </a:rPr>
                        <a:t>年</a:t>
                      </a:r>
                    </a:p>
                    <a:p>
                      <a:pPr>
                        <a:buNone/>
                      </a:pPr>
                      <a:endParaRPr lang="zh-CN" altLang="en-US" sz="1800">
                        <a:sym typeface="+mn-ea"/>
                      </a:endParaRPr>
                    </a:p>
                    <a:p>
                      <a:pPr>
                        <a:buNone/>
                      </a:pPr>
                      <a:r>
                        <a:rPr lang="zh-CN" altLang="en-US" sz="1800">
                          <a:sym typeface="+mn-ea"/>
                        </a:rPr>
                        <a:t>生活垃圾分</a:t>
                      </a:r>
                      <a:r>
                        <a:rPr lang="en-US" altLang="zh-CN" sz="1800">
                          <a:sym typeface="+mn-ea"/>
                        </a:rPr>
                        <a:t>5</a:t>
                      </a:r>
                      <a:r>
                        <a:rPr lang="zh-CN" altLang="en-US" sz="1800">
                          <a:sym typeface="+mn-ea"/>
                        </a:rPr>
                        <a:t>大类，</a:t>
                      </a:r>
                      <a:r>
                        <a:rPr lang="en-US" altLang="zh-CN" sz="1800">
                          <a:sym typeface="+mn-ea"/>
                        </a:rPr>
                        <a:t>20</a:t>
                      </a:r>
                      <a:r>
                        <a:rPr lang="zh-CN" altLang="en-US" sz="1800">
                          <a:sym typeface="+mn-ea"/>
                        </a:rPr>
                        <a:t>多种子分类</a:t>
                      </a:r>
                    </a:p>
                    <a:p>
                      <a:pPr>
                        <a:buNone/>
                      </a:pPr>
                      <a:endParaRPr lang="zh-CN" altLang="en-US" sz="1800">
                        <a:sym typeface="+mn-ea"/>
                      </a:endParaRPr>
                    </a:p>
                    <a:p>
                      <a:pPr>
                        <a:buNone/>
                      </a:pPr>
                      <a:r>
                        <a:rPr lang="zh-CN" altLang="en-US" sz="1800">
                          <a:sym typeface="+mn-ea"/>
                        </a:rPr>
                        <a:t>回收利用率达</a:t>
                      </a:r>
                      <a:r>
                        <a:rPr lang="en-US" altLang="zh-CN" sz="1800">
                          <a:sym typeface="+mn-ea"/>
                        </a:rPr>
                        <a:t>20.6%</a:t>
                      </a:r>
                    </a:p>
                    <a:p>
                      <a:pPr>
                        <a:buNone/>
                      </a:pPr>
                      <a:endParaRPr lang="zh-CN" altLang="en-US"/>
                    </a:p>
                  </a:txBody>
                  <a:tcPr/>
                </a:tc>
                <a:tc>
                  <a:txBody>
                    <a:bodyPr/>
                    <a:lstStyle/>
                    <a:p>
                      <a:pPr>
                        <a:buNone/>
                      </a:pPr>
                      <a:r>
                        <a:rPr lang="zh-CN" altLang="en-US" sz="1800">
                          <a:sym typeface="+mn-ea"/>
                        </a:rPr>
                        <a:t>自</a:t>
                      </a:r>
                      <a:r>
                        <a:rPr lang="en-US" altLang="zh-CN" sz="1800">
                          <a:sym typeface="+mn-ea"/>
                        </a:rPr>
                        <a:t>1990</a:t>
                      </a:r>
                      <a:r>
                        <a:rPr lang="zh-CN" altLang="en-US" sz="1800">
                          <a:sym typeface="+mn-ea"/>
                        </a:rPr>
                        <a:t>年开始，已经</a:t>
                      </a:r>
                      <a:r>
                        <a:rPr lang="en-US" altLang="zh-CN" sz="1800">
                          <a:sym typeface="+mn-ea"/>
                        </a:rPr>
                        <a:t>30</a:t>
                      </a:r>
                      <a:r>
                        <a:rPr lang="zh-CN" altLang="en-US" sz="1800">
                          <a:sym typeface="+mn-ea"/>
                        </a:rPr>
                        <a:t>年</a:t>
                      </a:r>
                    </a:p>
                    <a:p>
                      <a:pPr>
                        <a:buNone/>
                      </a:pPr>
                      <a:endParaRPr lang="zh-CN" altLang="en-US" sz="1800">
                        <a:sym typeface="+mn-ea"/>
                      </a:endParaRPr>
                    </a:p>
                    <a:p>
                      <a:pPr>
                        <a:buNone/>
                      </a:pPr>
                      <a:r>
                        <a:rPr lang="zh-CN" altLang="en-US" sz="1800">
                          <a:sym typeface="+mn-ea"/>
                        </a:rPr>
                        <a:t>生活垃圾分</a:t>
                      </a:r>
                      <a:r>
                        <a:rPr lang="en-US" altLang="zh-CN" sz="1800">
                          <a:sym typeface="+mn-ea"/>
                        </a:rPr>
                        <a:t>2</a:t>
                      </a:r>
                      <a:r>
                        <a:rPr lang="zh-CN" altLang="en-US" sz="1800">
                          <a:sym typeface="+mn-ea"/>
                        </a:rPr>
                        <a:t>大类</a:t>
                      </a:r>
                    </a:p>
                    <a:p>
                      <a:pPr>
                        <a:buNone/>
                      </a:pPr>
                      <a:endParaRPr lang="zh-CN" altLang="en-US" sz="1800">
                        <a:sym typeface="+mn-ea"/>
                      </a:endParaRPr>
                    </a:p>
                    <a:p>
                      <a:pPr>
                        <a:buNone/>
                      </a:pPr>
                      <a:r>
                        <a:rPr lang="zh-CN" altLang="en-US" sz="1800">
                          <a:sym typeface="+mn-ea"/>
                        </a:rPr>
                        <a:t>回收利用率达</a:t>
                      </a:r>
                      <a:r>
                        <a:rPr lang="en-US" altLang="zh-CN" sz="1800">
                          <a:sym typeface="+mn-ea"/>
                        </a:rPr>
                        <a:t>56%</a:t>
                      </a:r>
                    </a:p>
                    <a:p>
                      <a:pPr>
                        <a:buNone/>
                      </a:pPr>
                      <a:endParaRPr lang="zh-CN" altLang="en-US"/>
                    </a:p>
                  </a:txBody>
                  <a:tcPr/>
                </a:tc>
              </a:tr>
            </a:tbl>
          </a:graphicData>
        </a:graphic>
      </p:graphicFrame>
      <p:sp>
        <p:nvSpPr>
          <p:cNvPr id="6" name="文本框 5"/>
          <p:cNvSpPr txBox="1"/>
          <p:nvPr/>
        </p:nvSpPr>
        <p:spPr>
          <a:xfrm>
            <a:off x="1828800" y="428625"/>
            <a:ext cx="5317490" cy="720090"/>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121920" tIns="60960" rIns="121920" bIns="60960" anchor="ctr">
            <a:scene3d>
              <a:camera prst="orthographicFront"/>
              <a:lightRig rig="threePt" dir="t"/>
            </a:scene3d>
          </a:bodyPr>
          <a:lstStyle/>
          <a:p>
            <a:pPr fontAlgn="auto">
              <a:spcBef>
                <a:spcPts val="0"/>
              </a:spcBef>
              <a:spcAft>
                <a:spcPts val="0"/>
              </a:spcAft>
              <a:defRPr/>
            </a:pPr>
            <a:r>
              <a:rPr lang="en-US" altLang="zh-CN"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               </a:t>
            </a:r>
            <a:r>
              <a:rPr lang="zh-CN" altLang="en-US" sz="3200" b="0" dirty="0">
                <a:solidFill>
                  <a:schemeClr val="tx1"/>
                </a:solidFill>
                <a:effectLst>
                  <a:outerShdw blurRad="38100" dist="19050" dir="2700000" algn="tl" rotWithShape="0">
                    <a:schemeClr val="dk1">
                      <a:alpha val="40000"/>
                    </a:schemeClr>
                  </a:outerShdw>
                </a:effectLst>
                <a:latin typeface="inpin heiti" charset="-122"/>
                <a:ea typeface="inpin heiti" charset="-122"/>
              </a:rPr>
              <a:t>其他国家垃圾分类情况简述</a:t>
            </a:r>
          </a:p>
        </p:txBody>
      </p:sp>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标题 1"/>
          <p:cNvSpPr>
            <a:spLocks noGrp="1"/>
          </p:cNvSpPr>
          <p:nvPr>
            <p:ph type="title"/>
          </p:nvPr>
        </p:nvSpPr>
        <p:spPr bwMode="auto">
          <a:xfrm>
            <a:off x="1992313" y="692150"/>
            <a:ext cx="8229600" cy="720725"/>
          </a:xfrm>
          <a:prstGeom prst="rect">
            <a:avLst/>
          </a:prstGeom>
          <a:noFill/>
          <a:ln>
            <a:miter lim="800000"/>
          </a:ln>
        </p:spPr>
        <p:txBody>
          <a:bodyPr vert="horz" wrap="square" lIns="91440" tIns="45720" rIns="91440" bIns="45720" numCol="1" anchor="t" anchorCtr="0" compatLnSpc="1"/>
          <a:lstStyle/>
          <a:p>
            <a:r>
              <a:rPr lang="zh-CN" altLang="en-US" sz="4000" b="1" smtClean="0">
                <a:latin typeface="楷体" panose="02010609060101010101" charset="-122"/>
                <a:ea typeface="楷体" panose="02010609060101010101" charset="-122"/>
                <a:cs typeface="楷体" panose="02010609060101010101" charset="-122"/>
              </a:rPr>
              <a:t>二、末端垃圾处理方式的要求</a:t>
            </a:r>
          </a:p>
        </p:txBody>
      </p:sp>
      <p:sp>
        <p:nvSpPr>
          <p:cNvPr id="38913" name="Rectangle 1"/>
          <p:cNvSpPr>
            <a:spLocks noChangeArrowheads="1"/>
          </p:cNvSpPr>
          <p:nvPr/>
        </p:nvSpPr>
        <p:spPr bwMode="auto">
          <a:xfrm>
            <a:off x="1847850" y="1358900"/>
            <a:ext cx="8351838" cy="822325"/>
          </a:xfrm>
          <a:prstGeom prst="rect">
            <a:avLst/>
          </a:prstGeom>
          <a:noFill/>
          <a:ln w="9525">
            <a:noFill/>
            <a:miter lim="800000"/>
          </a:ln>
          <a:effectLst/>
        </p:spPr>
        <p:txBody>
          <a:bodyPr anchor="ctr">
            <a:spAutoFit/>
          </a:bodyPr>
          <a:lstStyle/>
          <a:p>
            <a:pPr indent="355600"/>
            <a:r>
              <a:rPr lang="en-US" altLang="zh-CN" sz="2400">
                <a:latin typeface="等线"/>
                <a:ea typeface="等线"/>
                <a:cs typeface="Times New Roman" panose="02020603050405020304" charset="0"/>
              </a:rPr>
              <a:t>  </a:t>
            </a:r>
            <a:r>
              <a:rPr lang="zh-CN" altLang="en-US" sz="2400">
                <a:latin typeface="等线"/>
                <a:ea typeface="等线"/>
                <a:cs typeface="Times New Roman" panose="02020603050405020304" charset="0"/>
              </a:rPr>
              <a:t>生活垃圾</a:t>
            </a:r>
            <a:r>
              <a:rPr lang="zh-CN" altLang="zh-CN" sz="2400">
                <a:latin typeface="等线"/>
                <a:ea typeface="等线"/>
                <a:cs typeface="Times New Roman" panose="02020603050405020304" charset="0"/>
              </a:rPr>
              <a:t>目前主要</a:t>
            </a:r>
            <a:r>
              <a:rPr lang="zh-CN" altLang="en-US" sz="2400">
                <a:latin typeface="等线"/>
                <a:ea typeface="等线"/>
                <a:cs typeface="Times New Roman" panose="02020603050405020304" charset="0"/>
              </a:rPr>
              <a:t>的处理方式是填埋和焚烧，还有少量的堆肥。</a:t>
            </a:r>
            <a:endParaRPr lang="zh-CN" altLang="en-US" sz="2400">
              <a:latin typeface="等线"/>
              <a:ea typeface="等线"/>
              <a:cs typeface="宋体" panose="02010600030101010101" pitchFamily="2" charset="-122"/>
            </a:endParaRPr>
          </a:p>
        </p:txBody>
      </p:sp>
      <p:sp>
        <p:nvSpPr>
          <p:cNvPr id="38914" name="Rectangle 2"/>
          <p:cNvSpPr>
            <a:spLocks noChangeArrowheads="1"/>
          </p:cNvSpPr>
          <p:nvPr/>
        </p:nvSpPr>
        <p:spPr bwMode="auto">
          <a:xfrm>
            <a:off x="1847850" y="2233613"/>
            <a:ext cx="8569325" cy="3159125"/>
          </a:xfrm>
          <a:prstGeom prst="rect">
            <a:avLst/>
          </a:prstGeom>
          <a:noFill/>
          <a:ln w="9525">
            <a:noFill/>
            <a:miter lim="800000"/>
          </a:ln>
          <a:effectLst/>
        </p:spPr>
        <p:txBody>
          <a:bodyPr anchor="ctr">
            <a:spAutoFit/>
          </a:bodyPr>
          <a:lstStyle/>
          <a:p>
            <a:pPr indent="357505" defTabSz="914400">
              <a:lnSpc>
                <a:spcPct val="120000"/>
              </a:lnSpc>
            </a:pPr>
            <a:r>
              <a:rPr lang="en-US" altLang="zh-CN" sz="2400">
                <a:latin typeface="等线"/>
                <a:ea typeface="等线"/>
                <a:cs typeface="Times New Roman" panose="02020603050405020304" charset="0"/>
              </a:rPr>
              <a:t> </a:t>
            </a:r>
            <a:r>
              <a:rPr lang="zh-CN" altLang="en-US" sz="2400">
                <a:latin typeface="等线"/>
                <a:ea typeface="等线"/>
                <a:cs typeface="Times New Roman" panose="02020603050405020304" charset="0"/>
              </a:rPr>
              <a:t>（一）填埋</a:t>
            </a:r>
            <a:endParaRPr lang="en-US" altLang="zh-CN" sz="2400">
              <a:latin typeface="等线"/>
              <a:ea typeface="等线"/>
              <a:cs typeface="Times New Roman" panose="02020603050405020304" charset="0"/>
            </a:endParaRPr>
          </a:p>
          <a:p>
            <a:pPr indent="357505" defTabSz="914400">
              <a:lnSpc>
                <a:spcPct val="120000"/>
              </a:lnSpc>
            </a:pPr>
            <a:r>
              <a:rPr lang="en-US" altLang="zh-CN" sz="2400">
                <a:latin typeface="等线"/>
                <a:ea typeface="等线"/>
                <a:cs typeface="Times New Roman" panose="02020603050405020304" charset="0"/>
              </a:rPr>
              <a:t> </a:t>
            </a:r>
            <a:r>
              <a:rPr lang="zh-CN" altLang="en-US" sz="2400">
                <a:latin typeface="等线"/>
                <a:ea typeface="等线"/>
                <a:cs typeface="Times New Roman" panose="02020603050405020304" charset="0"/>
              </a:rPr>
              <a:t>垃圾填埋就是将垃圾埋入地下，</a:t>
            </a:r>
            <a:r>
              <a:rPr lang="zh-CN" altLang="en-US" sz="2400">
                <a:solidFill>
                  <a:srgbClr val="333333"/>
                </a:solidFill>
                <a:latin typeface="等线"/>
                <a:ea typeface="等线"/>
                <a:cs typeface="Times New Roman" panose="02020603050405020304" charset="0"/>
              </a:rPr>
              <a:t>通过微生物长期的分解作用，使之分解成无害的化合物的过程。是</a:t>
            </a:r>
            <a:r>
              <a:rPr lang="zh-CN" altLang="en-US" sz="2400">
                <a:latin typeface="等线"/>
                <a:ea typeface="等线"/>
                <a:cs typeface="Times New Roman" panose="02020603050405020304" charset="0"/>
              </a:rPr>
              <a:t>从传统的废物堆填发展起来的一项最终处置技术，经历了</a:t>
            </a:r>
            <a:r>
              <a:rPr lang="zh-CN" altLang="en-US" sz="2400">
                <a:solidFill>
                  <a:srgbClr val="333333"/>
                </a:solidFill>
                <a:latin typeface="等线"/>
                <a:ea typeface="等线"/>
                <a:cs typeface="Arial" panose="020B0604020202020204" pitchFamily="34" charset="0"/>
              </a:rPr>
              <a:t>简易填埋、受控填埋和卫生填埋或安全填埋三个阶段，填埋技术也得到不断的改进和提高</a:t>
            </a:r>
            <a:r>
              <a:rPr lang="zh-CN" altLang="en-US" sz="2400">
                <a:solidFill>
                  <a:srgbClr val="333333"/>
                </a:solidFill>
                <a:latin typeface="等线"/>
                <a:ea typeface="等线"/>
                <a:cs typeface="Times New Roman" panose="02020603050405020304" charset="0"/>
              </a:rPr>
              <a:t>。由于该处理技术成熟，操作管理相对简单，运行费用低</a:t>
            </a:r>
            <a:r>
              <a:rPr lang="zh-CN" altLang="en-US" sz="2400">
                <a:latin typeface="等线"/>
                <a:ea typeface="等线"/>
                <a:cs typeface="Times New Roman" panose="02020603050405020304" charset="0"/>
              </a:rPr>
              <a:t>，对处理垃圾的要求弹性大，因而被广泛采用。</a:t>
            </a:r>
            <a:endParaRPr lang="zh-CN" altLang="en-US" sz="2400">
              <a:latin typeface="等线"/>
              <a:ea typeface="等线"/>
              <a:cs typeface="宋体" panose="02010600030101010101" pitchFamily="2" charset="-122"/>
            </a:endParaRP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title"/>
          </p:nvPr>
        </p:nvSpPr>
        <p:spPr bwMode="auto">
          <a:xfrm>
            <a:off x="1981200" y="954088"/>
            <a:ext cx="8229600" cy="523875"/>
          </a:xfrm>
          <a:prstGeom prst="rect">
            <a:avLst/>
          </a:prstGeom>
          <a:ln>
            <a:miter lim="800000"/>
          </a:ln>
        </p:spPr>
        <p:txBody>
          <a:bodyPr vert="horz" wrap="square" lIns="91440" tIns="45720" rIns="91440" bIns="45720" numCol="1" anchor="ctr" anchorCtr="0" compatLnSpc="1">
            <a:spAutoFit/>
          </a:bodyPr>
          <a:lstStyle/>
          <a:p>
            <a:pPr algn="ctr">
              <a:lnSpc>
                <a:spcPct val="100000"/>
              </a:lnSpc>
              <a:defRPr/>
            </a:pPr>
            <a:r>
              <a:rPr lang="zh-CN" altLang="en-US" sz="2800" dirty="0">
                <a:latin typeface="+mn-ea"/>
                <a:ea typeface="+mn-ea"/>
                <a:cs typeface="Times New Roman" panose="02020603050405020304" charset="0"/>
              </a:rPr>
              <a:t>国内标准的卫生填埋场</a:t>
            </a:r>
            <a:endParaRPr lang="zh-CN" altLang="en-US" sz="2800" dirty="0">
              <a:latin typeface="+mn-ea"/>
              <a:ea typeface="+mn-ea"/>
              <a:cs typeface="宋体" panose="02010600030101010101" pitchFamily="2" charset="-122"/>
            </a:endParaRPr>
          </a:p>
        </p:txBody>
      </p:sp>
      <p:pic>
        <p:nvPicPr>
          <p:cNvPr id="30722" name="Picture 4" descr="cbf2a732a08bc1ccf6cf80f56b408051"/>
          <p:cNvPicPr>
            <a:picLocks noGrp="1" noChangeAspect="1" noChangeArrowheads="1"/>
          </p:cNvPicPr>
          <p:nvPr>
            <p:ph sz="half" idx="1"/>
          </p:nvPr>
        </p:nvPicPr>
        <p:blipFill>
          <a:blip r:embed="rId2" cstate="print"/>
          <a:srcRect/>
          <a:stretch>
            <a:fillRect/>
          </a:stretch>
        </p:blipFill>
        <p:spPr bwMode="auto">
          <a:xfrm>
            <a:off x="1357313" y="1944688"/>
            <a:ext cx="4114800" cy="3527425"/>
          </a:xfrm>
          <a:prstGeom prst="rect">
            <a:avLst/>
          </a:prstGeom>
          <a:noFill/>
          <a:ln>
            <a:miter lim="800000"/>
            <a:headEnd/>
            <a:tailEnd/>
          </a:ln>
        </p:spPr>
      </p:pic>
      <p:pic>
        <p:nvPicPr>
          <p:cNvPr id="30723" name="内容占位符 6" descr="广州市兴丰填埋场-填埋场全景-2-2006[1]"/>
          <p:cNvPicPr>
            <a:picLocks noGrp="1" noChangeAspect="1" noChangeArrowheads="1"/>
          </p:cNvPicPr>
          <p:nvPr>
            <p:ph sz="half" idx="2"/>
          </p:nvPr>
        </p:nvPicPr>
        <p:blipFill>
          <a:blip r:embed="rId3" cstate="print"/>
          <a:srcRect/>
          <a:stretch>
            <a:fillRect/>
          </a:stretch>
        </p:blipFill>
        <p:spPr bwMode="auto">
          <a:xfrm>
            <a:off x="6727825" y="1698625"/>
            <a:ext cx="4183063" cy="3455988"/>
          </a:xfrm>
          <a:prstGeom prst="rect">
            <a:avLst/>
          </a:prstGeom>
          <a:noFill/>
          <a:ln>
            <a:miter lim="800000"/>
            <a:headEnd/>
            <a:tailEnd/>
          </a:ln>
        </p:spPr>
      </p:pic>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43710" y="907415"/>
            <a:ext cx="9182100" cy="3239770"/>
          </a:xfrm>
          <a:prstGeom prst="rect">
            <a:avLst/>
          </a:prstGeom>
          <a:noFill/>
          <a:ln>
            <a:solidFill>
              <a:schemeClr val="bg1"/>
            </a:solid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121920" tIns="60960" rIns="121920" bIns="60960" numCol="1" spcCol="0" rtlCol="0" fromWordArt="0" anchor="ctr" anchorCtr="0" forceAA="0" compatLnSpc="1">
            <a:noAutofit/>
            <a:scene3d>
              <a:camera prst="orthographicFront"/>
              <a:lightRig rig="threePt" dir="t"/>
            </a:scene3d>
          </a:bodyPr>
          <a:lstStyle/>
          <a:p>
            <a:r>
              <a:rPr lang="en-US" altLang="zh-CN" sz="3200" dirty="0">
                <a:solidFill>
                  <a:schemeClr val="tx1"/>
                </a:solidFill>
                <a:effectLst>
                  <a:outerShdw blurRad="38100" dist="19050" dir="2700000" algn="tl" rotWithShape="0">
                    <a:schemeClr val="dk1">
                      <a:alpha val="40000"/>
                    </a:schemeClr>
                  </a:outerShdw>
                </a:effectLst>
                <a:latin typeface="inpin heiti" charset="-122"/>
                <a:ea typeface="inpin heiti" charset="-122"/>
              </a:rPr>
              <a:t>    </a:t>
            </a:r>
            <a:r>
              <a:rPr lang="zh-CN" altLang="en-US" sz="3200" dirty="0">
                <a:solidFill>
                  <a:schemeClr val="tx1"/>
                </a:solidFill>
                <a:effectLst>
                  <a:outerShdw blurRad="38100" dist="19050" dir="2700000" algn="tl" rotWithShape="0">
                    <a:schemeClr val="dk1">
                      <a:alpha val="40000"/>
                    </a:schemeClr>
                  </a:outerShdw>
                </a:effectLst>
                <a:latin typeface="inpin heiti" charset="-122"/>
                <a:ea typeface="inpin heiti" charset="-122"/>
              </a:rPr>
              <a:t>地球是赖以我们生活的美丽家园，创建一个文明洁净的环境，保护地球，爱护地球是我们的责任。</a:t>
            </a: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u=3642002136,2692721871&amp;fm=173&amp;app=25&amp;f=JPG?w=566&amp;h=320&amp;s=F101D21904313F886688554B030070B0"/>
          <p:cNvPicPr>
            <a:picLocks noChangeAspect="1" noChangeArrowheads="1"/>
          </p:cNvPicPr>
          <p:nvPr/>
        </p:nvPicPr>
        <p:blipFill>
          <a:blip r:embed="rId2" cstate="print"/>
          <a:srcRect/>
          <a:stretch>
            <a:fillRect/>
          </a:stretch>
        </p:blipFill>
        <p:spPr bwMode="auto">
          <a:xfrm>
            <a:off x="1847850" y="1341438"/>
            <a:ext cx="8547100" cy="4559300"/>
          </a:xfrm>
          <a:prstGeom prst="rect">
            <a:avLst/>
          </a:prstGeom>
          <a:noFill/>
          <a:ln w="9525">
            <a:noFill/>
            <a:miter lim="800000"/>
            <a:headEnd/>
            <a:tailEnd/>
          </a:ln>
        </p:spPr>
      </p:pic>
      <p:sp>
        <p:nvSpPr>
          <p:cNvPr id="2" name="文本框 1"/>
          <p:cNvSpPr txBox="1"/>
          <p:nvPr/>
        </p:nvSpPr>
        <p:spPr>
          <a:xfrm>
            <a:off x="1847529" y="515389"/>
            <a:ext cx="2940602" cy="739833"/>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121920" tIns="60960" rIns="121920" bIns="60960" anchor="ctr"/>
          <a:lstStyle/>
          <a:p>
            <a:pPr fontAlgn="auto">
              <a:spcBef>
                <a:spcPts val="0"/>
              </a:spcBef>
              <a:spcAft>
                <a:spcPts val="0"/>
              </a:spcAft>
              <a:defRPr/>
            </a:pPr>
            <a:r>
              <a:rPr lang="zh-CN" altLang="en-US" sz="3200" b="0" dirty="0">
                <a:solidFill>
                  <a:srgbClr val="FF0000"/>
                </a:solidFill>
                <a:latin typeface="inpin heiti" charset="-122"/>
                <a:ea typeface="inpin heiti" charset="-122"/>
              </a:rPr>
              <a:t>填埋过程</a:t>
            </a:r>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92313" y="692150"/>
            <a:ext cx="8229600" cy="4749800"/>
          </a:xfrm>
        </p:spPr>
        <p:txBody>
          <a:bodyPr vert="horz" wrap="square" lIns="91440" tIns="45720" rIns="91440" bIns="45720" numCol="1" anchor="t" anchorCtr="0" compatLnSpc="1"/>
          <a:lstStyle/>
          <a:p>
            <a:pPr marL="0" indent="0">
              <a:spcBef>
                <a:spcPct val="0"/>
              </a:spcBef>
            </a:pPr>
            <a:r>
              <a:rPr lang="en-US" altLang="zh-CN" sz="2200" b="1" smtClean="0">
                <a:latin typeface="等线"/>
                <a:cs typeface="等线"/>
              </a:rPr>
              <a:t>   </a:t>
            </a:r>
            <a:r>
              <a:rPr lang="zh-CN" altLang="zh-CN" sz="2400" b="1" smtClean="0">
                <a:latin typeface="等线"/>
                <a:cs typeface="等线"/>
              </a:rPr>
              <a:t>在我国，目前严格按照标准建设和运营的卫生填埋场数量较少，其中</a:t>
            </a:r>
            <a:r>
              <a:rPr lang="en-US" altLang="zh-CN" sz="2400" b="1" smtClean="0">
                <a:latin typeface="等线"/>
                <a:cs typeface="等线"/>
              </a:rPr>
              <a:t>II</a:t>
            </a:r>
            <a:r>
              <a:rPr lang="zh-CN" altLang="zh-CN" sz="2400" b="1" smtClean="0">
                <a:latin typeface="等线"/>
                <a:cs typeface="等线"/>
              </a:rPr>
              <a:t>级填埋场（基本无害化）在我国约占</a:t>
            </a:r>
            <a:r>
              <a:rPr lang="en-US" altLang="zh-CN" sz="2400" b="1" smtClean="0">
                <a:latin typeface="等线"/>
                <a:cs typeface="等线"/>
              </a:rPr>
              <a:t>15%</a:t>
            </a:r>
            <a:r>
              <a:rPr lang="zh-CN" altLang="zh-CN" sz="2400" b="1" smtClean="0">
                <a:latin typeface="等线"/>
                <a:cs typeface="等线"/>
              </a:rPr>
              <a:t>，</a:t>
            </a:r>
            <a:r>
              <a:rPr lang="en-US" altLang="zh-CN" sz="2400" b="1" smtClean="0">
                <a:latin typeface="等线"/>
                <a:cs typeface="等线"/>
              </a:rPr>
              <a:t>I</a:t>
            </a:r>
            <a:r>
              <a:rPr lang="zh-CN" altLang="zh-CN" sz="2400" b="1" smtClean="0">
                <a:latin typeface="等线"/>
                <a:cs typeface="等线"/>
              </a:rPr>
              <a:t>级填埋场（无害化）在我国约占</a:t>
            </a:r>
            <a:r>
              <a:rPr lang="en-US" altLang="zh-CN" sz="2400" b="1" smtClean="0">
                <a:latin typeface="等线"/>
                <a:cs typeface="等线"/>
              </a:rPr>
              <a:t>5%</a:t>
            </a:r>
            <a:r>
              <a:rPr lang="zh-CN" altLang="zh-CN" sz="2400" b="1" smtClean="0">
                <a:latin typeface="等线"/>
                <a:cs typeface="等线"/>
              </a:rPr>
              <a:t>，深圳下坪、广州兴丰、上海老港四期是其代表。由于我国生活垃圾没有分类，几乎是原生垃圾直接填埋，而原生垃圾含水率高达</a:t>
            </a:r>
            <a:r>
              <a:rPr lang="en-US" altLang="zh-CN" sz="2400" b="1" smtClean="0">
                <a:latin typeface="等线"/>
                <a:cs typeface="等线"/>
              </a:rPr>
              <a:t>50%</a:t>
            </a:r>
            <a:r>
              <a:rPr lang="zh-CN" altLang="zh-CN" sz="2400" b="1" smtClean="0">
                <a:latin typeface="等线"/>
                <a:cs typeface="等线"/>
              </a:rPr>
              <a:t>〜</a:t>
            </a:r>
            <a:r>
              <a:rPr lang="en-US" altLang="zh-CN" sz="2400" b="1" smtClean="0">
                <a:latin typeface="等线"/>
                <a:cs typeface="等线"/>
              </a:rPr>
              <a:t>70%</a:t>
            </a:r>
            <a:r>
              <a:rPr lang="zh-CN" altLang="zh-CN" sz="2400" b="1" smtClean="0">
                <a:latin typeface="等线"/>
                <a:cs typeface="等线"/>
              </a:rPr>
              <a:t>，有机质比例大约</a:t>
            </a:r>
            <a:r>
              <a:rPr lang="en-US" altLang="zh-CN" sz="2400" b="1" smtClean="0">
                <a:latin typeface="等线"/>
                <a:cs typeface="等线"/>
              </a:rPr>
              <a:t>60%</a:t>
            </a:r>
            <a:r>
              <a:rPr lang="zh-CN" altLang="zh-CN" sz="2400" b="1" smtClean="0">
                <a:latin typeface="等线"/>
                <a:cs typeface="等线"/>
              </a:rPr>
              <a:t>，再加上运行成本问题、管理问题，造成填埋场的垃圾二次污染问题比较突出，填埋处理中恶臭散发、温室气体产生、</a:t>
            </a:r>
            <a:r>
              <a:rPr lang="zh-CN" altLang="en-US" sz="2400" b="1" smtClean="0">
                <a:latin typeface="等线"/>
                <a:cs typeface="等线"/>
              </a:rPr>
              <a:t>渗滤</a:t>
            </a:r>
            <a:r>
              <a:rPr lang="zh-CN" altLang="zh-CN" sz="2400" b="1" smtClean="0">
                <a:latin typeface="等线"/>
                <a:cs typeface="等线"/>
              </a:rPr>
              <a:t>液负荷高等等。</a:t>
            </a:r>
          </a:p>
          <a:p>
            <a:pPr marL="0" indent="0"/>
            <a:endParaRPr lang="zh-CN" altLang="en-US" b="1" smtClean="0">
              <a:cs typeface="等线"/>
            </a:endParaRPr>
          </a:p>
        </p:txBody>
      </p:sp>
      <p:pic>
        <p:nvPicPr>
          <p:cNvPr id="32770" name="Picture 2" descr="13586e6c037b44554b083e2bba72cfa7"/>
          <p:cNvPicPr>
            <a:picLocks noChangeAspect="1" noChangeArrowheads="1"/>
          </p:cNvPicPr>
          <p:nvPr/>
        </p:nvPicPr>
        <p:blipFill>
          <a:blip r:embed="rId2" cstate="print"/>
          <a:srcRect/>
          <a:stretch>
            <a:fillRect/>
          </a:stretch>
        </p:blipFill>
        <p:spPr bwMode="auto">
          <a:xfrm>
            <a:off x="3271838" y="3362325"/>
            <a:ext cx="5472112" cy="30956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847850" y="836613"/>
            <a:ext cx="8351838" cy="5545137"/>
          </a:xfrm>
        </p:spPr>
        <p:txBody>
          <a:bodyPr vert="horz" wrap="square" lIns="91440" tIns="45720" rIns="91440" bIns="45720" numCol="1" anchor="t" anchorCtr="0" compatLnSpc="1">
            <a:normAutofit/>
          </a:bodyPr>
          <a:lstStyle/>
          <a:p>
            <a:pPr marL="0" indent="0">
              <a:lnSpc>
                <a:spcPct val="100000"/>
              </a:lnSpc>
              <a:spcBef>
                <a:spcPct val="0"/>
              </a:spcBef>
            </a:pPr>
            <a:r>
              <a:rPr lang="en-US" altLang="zh-CN" sz="2400" b="1" smtClean="0">
                <a:latin typeface="等线"/>
                <a:cs typeface="等线"/>
              </a:rPr>
              <a:t>  </a:t>
            </a:r>
            <a:r>
              <a:rPr lang="zh-CN" altLang="zh-CN" sz="2400" b="1" smtClean="0">
                <a:latin typeface="等线"/>
                <a:cs typeface="等线"/>
              </a:rPr>
              <a:t>几十年的经验证明</a:t>
            </a:r>
            <a:r>
              <a:rPr lang="zh-CN" altLang="en-US" sz="2400" b="1" smtClean="0">
                <a:latin typeface="等线"/>
                <a:cs typeface="等线"/>
              </a:rPr>
              <a:t>，即使将原生垃圾采用</a:t>
            </a:r>
            <a:r>
              <a:rPr lang="zh-CN" altLang="zh-CN" sz="2400" b="1" smtClean="0">
                <a:latin typeface="等线"/>
                <a:cs typeface="等线"/>
              </a:rPr>
              <a:t>卫生填埋、安全填埋</a:t>
            </a:r>
            <a:r>
              <a:rPr lang="zh-CN" altLang="en-US" sz="2400" b="1" smtClean="0">
                <a:latin typeface="等线"/>
                <a:cs typeface="等线"/>
              </a:rPr>
              <a:t>，</a:t>
            </a:r>
            <a:r>
              <a:rPr lang="zh-CN" altLang="zh-CN" sz="2400" b="1" smtClean="0">
                <a:latin typeface="等线"/>
                <a:cs typeface="等线"/>
              </a:rPr>
              <a:t>仍不是绝对的安全，因为所有的防渗层或防渗材料都具有一定的工作期限，由于各种因素所导致的老化，会使防渗性能逐渐恶化，最终出现渗漏。城市化进程的加快，生活垃圾的产生量不断飙升，填埋场的选址越来越困难，填埋处理占用大量土地资源，占地时间也很长，约需</a:t>
            </a:r>
            <a:r>
              <a:rPr lang="en-US" altLang="zh-CN" sz="2400" b="1" smtClean="0">
                <a:latin typeface="等线"/>
                <a:cs typeface="等线"/>
              </a:rPr>
              <a:t>10-30</a:t>
            </a:r>
            <a:r>
              <a:rPr lang="zh-CN" altLang="zh-CN" sz="2400" b="1" smtClean="0">
                <a:latin typeface="等线"/>
                <a:cs typeface="等线"/>
              </a:rPr>
              <a:t>年才能完成分解，不利于土地资源再利用。另外随着经济的发展和人民生活水平的提高，</a:t>
            </a:r>
            <a:r>
              <a:rPr lang="zh-CN" altLang="en-US" sz="2400" b="1" smtClean="0">
                <a:latin typeface="等线"/>
                <a:cs typeface="等线"/>
              </a:rPr>
              <a:t>生活</a:t>
            </a:r>
            <a:r>
              <a:rPr lang="zh-CN" altLang="zh-CN" sz="2400" b="1" smtClean="0">
                <a:latin typeface="等线"/>
                <a:cs typeface="等线"/>
              </a:rPr>
              <a:t>垃圾构成也在不断变化，垃圾中可燃物、易燃物含量明显增加，热值显著增大，一般经过分类、分选等预处理后，垃圾热值已接近发达国家城市垃圾的热值。显然将成分复杂的混合垃圾只进行填埋处置，</a:t>
            </a:r>
            <a:r>
              <a:rPr lang="zh-CN" altLang="en-US" sz="2400" b="1" smtClean="0">
                <a:latin typeface="等线"/>
                <a:cs typeface="等线"/>
              </a:rPr>
              <a:t>既让</a:t>
            </a:r>
            <a:r>
              <a:rPr lang="zh-CN" altLang="zh-CN" sz="2400" b="1" smtClean="0">
                <a:latin typeface="等线"/>
                <a:cs typeface="等线"/>
              </a:rPr>
              <a:t>填埋场不堪重负，面临的垃圾</a:t>
            </a:r>
            <a:r>
              <a:rPr lang="zh-CN" altLang="en-US" sz="2400" b="1" smtClean="0">
                <a:latin typeface="等线"/>
                <a:cs typeface="等线"/>
              </a:rPr>
              <a:t>污染</a:t>
            </a:r>
            <a:r>
              <a:rPr lang="zh-CN" altLang="zh-CN" sz="2400" b="1" smtClean="0">
                <a:latin typeface="等线"/>
                <a:cs typeface="等线"/>
              </a:rPr>
              <a:t>问题越来越多</a:t>
            </a:r>
            <a:r>
              <a:rPr lang="zh-CN" altLang="en-US" sz="2400" b="1" smtClean="0">
                <a:latin typeface="等线"/>
                <a:cs typeface="等线"/>
              </a:rPr>
              <a:t>，也会让垃圾中的资源白白浪费</a:t>
            </a:r>
            <a:r>
              <a:rPr lang="zh-CN" altLang="zh-CN" sz="2400" b="1" smtClean="0">
                <a:latin typeface="等线"/>
                <a:cs typeface="等线"/>
              </a:rPr>
              <a:t>。</a:t>
            </a:r>
          </a:p>
          <a:p>
            <a:pPr marL="0" indent="0">
              <a:lnSpc>
                <a:spcPct val="70000"/>
              </a:lnSpc>
            </a:pPr>
            <a:endParaRPr lang="zh-CN" altLang="en-US" sz="2200" b="1" smtClean="0">
              <a:cs typeface="等线"/>
            </a:endParaRP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19288" y="692150"/>
            <a:ext cx="8229600" cy="4678363"/>
          </a:xfrm>
        </p:spPr>
        <p:txBody>
          <a:bodyPr vert="horz" wrap="square" lIns="91440" tIns="45720" rIns="91440" bIns="45720" numCol="1" anchor="t" anchorCtr="0" compatLnSpc="1"/>
          <a:lstStyle/>
          <a:p>
            <a:pPr>
              <a:buFont typeface="Arial" panose="020B0604020202020204" pitchFamily="34" charset="0"/>
              <a:buNone/>
            </a:pPr>
            <a:r>
              <a:rPr lang="en-US" altLang="zh-CN" b="1" smtClean="0">
                <a:latin typeface="等线"/>
                <a:cs typeface="等线"/>
              </a:rPr>
              <a:t>     </a:t>
            </a:r>
            <a:r>
              <a:rPr lang="zh-CN" altLang="en-US" b="1" smtClean="0">
                <a:latin typeface="等线"/>
                <a:cs typeface="等线"/>
              </a:rPr>
              <a:t>（</a:t>
            </a:r>
            <a:r>
              <a:rPr lang="zh-CN" altLang="zh-CN" sz="2400" b="1" smtClean="0">
                <a:latin typeface="等线"/>
                <a:cs typeface="等线"/>
              </a:rPr>
              <a:t>二）焚烧</a:t>
            </a:r>
          </a:p>
          <a:p>
            <a:pPr>
              <a:spcBef>
                <a:spcPct val="0"/>
              </a:spcBef>
              <a:buFont typeface="Arial" panose="020B0604020202020204" pitchFamily="34" charset="0"/>
              <a:buNone/>
            </a:pPr>
            <a:r>
              <a:rPr lang="en-US" altLang="zh-CN" b="1" smtClean="0">
                <a:latin typeface="等线"/>
                <a:cs typeface="等线"/>
              </a:rPr>
              <a:t>    </a:t>
            </a:r>
            <a:r>
              <a:rPr lang="zh-CN" altLang="zh-CN" sz="2400" b="1" smtClean="0">
                <a:latin typeface="等线"/>
                <a:cs typeface="等线"/>
              </a:rPr>
              <a:t>焚烧是一种对城市生活垃圾进行高温热化学处理，将其变为无机灰渣的过程，在大约</a:t>
            </a:r>
            <a:r>
              <a:rPr lang="en-US" altLang="zh-CN" sz="2400" b="1" smtClean="0">
                <a:latin typeface="等线"/>
                <a:cs typeface="等线"/>
              </a:rPr>
              <a:t>850</a:t>
            </a:r>
            <a:r>
              <a:rPr lang="zh-CN" altLang="zh-CN" sz="2400" b="1" smtClean="0">
                <a:latin typeface="等线"/>
                <a:cs typeface="等线"/>
              </a:rPr>
              <a:t>～</a:t>
            </a:r>
            <a:r>
              <a:rPr lang="en-US" altLang="zh-CN" sz="2400" b="1" smtClean="0">
                <a:latin typeface="等线"/>
                <a:cs typeface="等线"/>
              </a:rPr>
              <a:t>1100</a:t>
            </a:r>
            <a:r>
              <a:rPr lang="zh-CN" altLang="zh-CN" sz="2400" b="1" smtClean="0">
                <a:latin typeface="等线"/>
                <a:cs typeface="等线"/>
              </a:rPr>
              <a:t>℃的高温条件下，生活垃圾中的可燃组与空气中的氧发生剧烈的化学反应，在这个过程中释放出能量，得到高温燃烧气体和少量性质稳定的固体残渣。垃圾焚烧产生的高温气体可作为热能进行回收利用，焚烧得到的性质稳定的残渣可直接进行卫生填埋。</a:t>
            </a:r>
          </a:p>
          <a:p>
            <a:endParaRPr lang="zh-CN" altLang="en-US" b="1" smtClean="0">
              <a:cs typeface="等线"/>
            </a:endParaRPr>
          </a:p>
        </p:txBody>
      </p:sp>
      <p:pic>
        <p:nvPicPr>
          <p:cNvPr id="35842" name="Picture 2" descr="154466951"/>
          <p:cNvPicPr>
            <a:picLocks noChangeAspect="1" noChangeArrowheads="1"/>
          </p:cNvPicPr>
          <p:nvPr/>
        </p:nvPicPr>
        <p:blipFill>
          <a:blip r:embed="rId2" cstate="print"/>
          <a:srcRect/>
          <a:stretch>
            <a:fillRect/>
          </a:stretch>
        </p:blipFill>
        <p:spPr bwMode="auto">
          <a:xfrm>
            <a:off x="3152775" y="3195638"/>
            <a:ext cx="5545138" cy="3116262"/>
          </a:xfrm>
          <a:prstGeom prst="rect">
            <a:avLst/>
          </a:prstGeom>
          <a:noFill/>
          <a:ln w="9525">
            <a:noFill/>
            <a:miter lim="800000"/>
            <a:headEnd/>
            <a:tailEnd/>
          </a:ln>
        </p:spPr>
      </p:pic>
      <p:sp>
        <p:nvSpPr>
          <p:cNvPr id="64515" name="Rectangle 3"/>
          <p:cNvSpPr>
            <a:spLocks noChangeArrowheads="1"/>
          </p:cNvSpPr>
          <p:nvPr/>
        </p:nvSpPr>
        <p:spPr bwMode="auto">
          <a:xfrm>
            <a:off x="2011363" y="3684588"/>
            <a:ext cx="2571750" cy="307975"/>
          </a:xfrm>
          <a:prstGeom prst="rect">
            <a:avLst/>
          </a:prstGeom>
          <a:noFill/>
          <a:ln w="9525">
            <a:noFill/>
            <a:miter lim="800000"/>
          </a:ln>
          <a:effectLst/>
        </p:spPr>
        <p:txBody>
          <a:bodyPr anchor="ctr">
            <a:spAutoFit/>
          </a:bodyPr>
          <a:lstStyle/>
          <a:p>
            <a:pPr defTabSz="914400">
              <a:defRPr/>
            </a:pPr>
            <a:r>
              <a:rPr lang="en-US" altLang="zh-CN" sz="1400" dirty="0">
                <a:latin typeface="+mn-ea"/>
                <a:ea typeface="+mn-ea"/>
                <a:cs typeface="Times New Roman" panose="02020603050405020304" charset="0"/>
              </a:rPr>
              <a:t> </a:t>
            </a:r>
            <a:r>
              <a:rPr lang="zh-CN" altLang="en-US" sz="1400" dirty="0">
                <a:latin typeface="+mn-ea"/>
                <a:ea typeface="+mn-ea"/>
                <a:cs typeface="Times New Roman" panose="02020603050405020304" charset="0"/>
              </a:rPr>
              <a:t>生活垃圾焚烧厂工艺流程            </a:t>
            </a:r>
            <a:endParaRPr lang="zh-CN" altLang="en-US" sz="1400" dirty="0">
              <a:latin typeface="+mn-ea"/>
              <a:ea typeface="+mn-ea"/>
              <a:cs typeface="宋体" panose="02010600030101010101" pitchFamily="2" charset="-122"/>
            </a:endParaRP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91544" y="980728"/>
            <a:ext cx="8229600" cy="5109200"/>
          </a:xfrm>
        </p:spPr>
        <p:txBody>
          <a:bodyPr>
            <a:normAutofit/>
          </a:bodyPr>
          <a:lstStyle/>
          <a:p>
            <a:pPr marL="0" indent="0" fontAlgn="auto">
              <a:lnSpc>
                <a:spcPct val="120000"/>
              </a:lnSpc>
              <a:spcBef>
                <a:spcPts val="0"/>
              </a:spcBef>
              <a:spcAft>
                <a:spcPts val="0"/>
              </a:spcAft>
              <a:buFont typeface="Arial" panose="020B0604020202020204" pitchFamily="34" charset="0"/>
              <a:buChar char="•"/>
              <a:defRPr/>
            </a:pPr>
            <a:r>
              <a:rPr lang="en-US" altLang="zh-CN" sz="2400" dirty="0">
                <a:latin typeface="+mn-ea"/>
              </a:rPr>
              <a:t>  </a:t>
            </a:r>
            <a:r>
              <a:rPr lang="zh-CN" altLang="zh-CN" sz="2400" dirty="0">
                <a:latin typeface="+mn-ea"/>
              </a:rPr>
              <a:t>焚烧的优点</a:t>
            </a:r>
            <a:r>
              <a:rPr lang="zh-CN" altLang="en-US" sz="2400" dirty="0">
                <a:latin typeface="+mn-ea"/>
              </a:rPr>
              <a:t>：</a:t>
            </a:r>
            <a:r>
              <a:rPr lang="zh-CN" altLang="zh-CN" sz="2400" dirty="0">
                <a:ln w="22225">
                  <a:solidFill>
                    <a:schemeClr val="accent2"/>
                  </a:solidFill>
                  <a:prstDash val="solid"/>
                </a:ln>
                <a:solidFill>
                  <a:schemeClr val="accent2">
                    <a:lumMod val="40000"/>
                    <a:lumOff val="60000"/>
                  </a:schemeClr>
                </a:solidFill>
                <a:latin typeface="+mn-ea"/>
              </a:rPr>
              <a:t>一是占地面积小</a:t>
            </a:r>
            <a:r>
              <a:rPr lang="zh-CN" altLang="zh-CN" sz="2400" dirty="0">
                <a:latin typeface="+mn-ea"/>
              </a:rPr>
              <a:t>，同样的垃圾处理量，焚烧厂需要的用地面积仅为卫生填埋场的十分之一左右；</a:t>
            </a:r>
            <a:r>
              <a:rPr lang="zh-CN" altLang="zh-CN" sz="2400" dirty="0">
                <a:ln w="22225">
                  <a:solidFill>
                    <a:schemeClr val="accent2"/>
                  </a:solidFill>
                  <a:prstDash val="solid"/>
                </a:ln>
                <a:solidFill>
                  <a:schemeClr val="accent2">
                    <a:lumMod val="40000"/>
                    <a:lumOff val="60000"/>
                  </a:schemeClr>
                </a:solidFill>
                <a:latin typeface="+mn-ea"/>
              </a:rPr>
              <a:t>二是处理速度快，</a:t>
            </a:r>
            <a:r>
              <a:rPr lang="zh-CN" altLang="zh-CN" sz="2400" dirty="0">
                <a:latin typeface="+mn-ea"/>
              </a:rPr>
              <a:t>垃圾焚烧只需</a:t>
            </a:r>
            <a:r>
              <a:rPr lang="en-US" altLang="zh-CN" sz="2400" dirty="0">
                <a:latin typeface="+mn-ea"/>
              </a:rPr>
              <a:t>2</a:t>
            </a:r>
            <a:r>
              <a:rPr lang="zh-CN" altLang="zh-CN" sz="2400" dirty="0">
                <a:latin typeface="+mn-ea"/>
              </a:rPr>
              <a:t>小时左右就能处理完毕；</a:t>
            </a:r>
            <a:r>
              <a:rPr lang="zh-CN" altLang="zh-CN" sz="2400" dirty="0">
                <a:ln w="22225">
                  <a:solidFill>
                    <a:schemeClr val="accent2"/>
                  </a:solidFill>
                  <a:prstDash val="solid"/>
                </a:ln>
                <a:solidFill>
                  <a:schemeClr val="accent2">
                    <a:lumMod val="40000"/>
                    <a:lumOff val="60000"/>
                  </a:schemeClr>
                </a:solidFill>
                <a:latin typeface="+mn-ea"/>
              </a:rPr>
              <a:t>三是处理量大、减容效果好，</a:t>
            </a:r>
            <a:r>
              <a:rPr lang="zh-CN" altLang="zh-CN" sz="2400" dirty="0">
                <a:latin typeface="+mn-ea"/>
              </a:rPr>
              <a:t>同等量的垃圾通过焚烧约可减容</a:t>
            </a:r>
            <a:r>
              <a:rPr lang="en-US" altLang="zh-CN" sz="2400" dirty="0">
                <a:latin typeface="+mn-ea"/>
              </a:rPr>
              <a:t>90%</a:t>
            </a:r>
            <a:r>
              <a:rPr lang="zh-CN" altLang="zh-CN" sz="2400" dirty="0">
                <a:latin typeface="+mn-ea"/>
              </a:rPr>
              <a:t>，填埋约可减容</a:t>
            </a:r>
            <a:r>
              <a:rPr lang="en-US" altLang="zh-CN" sz="2400" dirty="0">
                <a:latin typeface="+mn-ea"/>
              </a:rPr>
              <a:t>30%</a:t>
            </a:r>
            <a:r>
              <a:rPr lang="zh-CN" altLang="zh-CN" sz="2400" dirty="0">
                <a:latin typeface="+mn-ea"/>
              </a:rPr>
              <a:t>；</a:t>
            </a:r>
            <a:r>
              <a:rPr lang="zh-CN" altLang="zh-CN" sz="2400" dirty="0">
                <a:ln w="22225">
                  <a:solidFill>
                    <a:schemeClr val="accent2"/>
                  </a:solidFill>
                  <a:prstDash val="solid"/>
                </a:ln>
                <a:solidFill>
                  <a:schemeClr val="accent2">
                    <a:lumMod val="40000"/>
                    <a:lumOff val="60000"/>
                  </a:schemeClr>
                </a:solidFill>
                <a:latin typeface="+mn-ea"/>
              </a:rPr>
              <a:t>四是处理彻底、污染排放低</a:t>
            </a:r>
            <a:r>
              <a:rPr lang="zh-CN" altLang="zh-CN" sz="2400" dirty="0">
                <a:latin typeface="+mn-ea"/>
              </a:rPr>
              <a:t>，如采用同样严格的欧盟污染控制标准，垃圾焚烧产生的污染仅为垃圾卫生填埋的</a:t>
            </a:r>
            <a:r>
              <a:rPr lang="en-US" altLang="zh-CN" sz="2400" dirty="0">
                <a:latin typeface="+mn-ea"/>
              </a:rPr>
              <a:t>1/50</a:t>
            </a:r>
            <a:r>
              <a:rPr lang="zh-CN" altLang="zh-CN" sz="2400" dirty="0">
                <a:latin typeface="+mn-ea"/>
              </a:rPr>
              <a:t>左右，垃圾焚烧的二氧化碳减排效果也优于填埋，焚烧</a:t>
            </a:r>
            <a:r>
              <a:rPr lang="en-US" altLang="zh-CN" sz="2400" dirty="0">
                <a:latin typeface="+mn-ea"/>
              </a:rPr>
              <a:t>1</a:t>
            </a:r>
            <a:r>
              <a:rPr lang="zh-CN" altLang="zh-CN" sz="2400" dirty="0">
                <a:latin typeface="+mn-ea"/>
              </a:rPr>
              <a:t>吨垃圾约相当于减排二氧化碳量</a:t>
            </a:r>
            <a:r>
              <a:rPr lang="en-US" altLang="zh-CN" sz="2400" dirty="0">
                <a:latin typeface="+mn-ea"/>
              </a:rPr>
              <a:t>300kg</a:t>
            </a:r>
            <a:r>
              <a:rPr lang="zh-CN" altLang="zh-CN" sz="2400" dirty="0">
                <a:latin typeface="+mn-ea"/>
              </a:rPr>
              <a:t>；</a:t>
            </a:r>
            <a:r>
              <a:rPr lang="zh-CN" altLang="zh-CN" sz="2400" dirty="0">
                <a:ln w="22225">
                  <a:solidFill>
                    <a:schemeClr val="accent2"/>
                  </a:solidFill>
                  <a:prstDash val="solid"/>
                </a:ln>
                <a:solidFill>
                  <a:schemeClr val="accent2">
                    <a:lumMod val="40000"/>
                    <a:lumOff val="60000"/>
                  </a:schemeClr>
                </a:solidFill>
                <a:latin typeface="+mn-ea"/>
              </a:rPr>
              <a:t>五是能源利用高，</a:t>
            </a:r>
            <a:r>
              <a:rPr lang="zh-CN" altLang="zh-CN" sz="2400" dirty="0">
                <a:latin typeface="+mn-ea"/>
              </a:rPr>
              <a:t>焚烧</a:t>
            </a:r>
            <a:r>
              <a:rPr lang="en-US" altLang="zh-CN" sz="2400" dirty="0">
                <a:latin typeface="+mn-ea"/>
              </a:rPr>
              <a:t>1</a:t>
            </a:r>
            <a:r>
              <a:rPr lang="zh-CN" altLang="zh-CN" sz="2400" dirty="0">
                <a:latin typeface="+mn-ea"/>
              </a:rPr>
              <a:t>吨垃圾约可发电上网</a:t>
            </a:r>
            <a:r>
              <a:rPr lang="en-US" altLang="zh-CN" sz="2400" dirty="0">
                <a:latin typeface="+mn-ea"/>
              </a:rPr>
              <a:t>300</a:t>
            </a:r>
            <a:r>
              <a:rPr lang="zh-CN" altLang="zh-CN" sz="2400" dirty="0">
                <a:latin typeface="+mn-ea"/>
              </a:rPr>
              <a:t>度，大约每</a:t>
            </a:r>
            <a:r>
              <a:rPr lang="en-US" altLang="zh-CN" sz="2400" dirty="0">
                <a:latin typeface="+mn-ea"/>
              </a:rPr>
              <a:t>5</a:t>
            </a:r>
            <a:r>
              <a:rPr lang="zh-CN" altLang="zh-CN" sz="2400" dirty="0">
                <a:latin typeface="+mn-ea"/>
              </a:rPr>
              <a:t>个家庭产生的生活垃圾，通过焚烧发电可满足</a:t>
            </a:r>
            <a:r>
              <a:rPr lang="en-US" altLang="zh-CN" sz="2400" dirty="0">
                <a:latin typeface="+mn-ea"/>
              </a:rPr>
              <a:t>1</a:t>
            </a:r>
            <a:r>
              <a:rPr lang="zh-CN" altLang="zh-CN" sz="2400" dirty="0">
                <a:latin typeface="+mn-ea"/>
              </a:rPr>
              <a:t>个家庭的日常用电需求。</a:t>
            </a:r>
          </a:p>
          <a:p>
            <a:pPr fontAlgn="auto">
              <a:spcAft>
                <a:spcPts val="0"/>
              </a:spcAft>
              <a:buFont typeface="Arial" panose="020B0604020202020204" pitchFamily="34" charset="0"/>
              <a:buChar char="•"/>
              <a:defRPr/>
            </a:pPr>
            <a:endParaRPr lang="zh-CN" altLang="en-US" dirty="0"/>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descr="4897CEE98E2497DD355E334CAB1F8273"/>
          <p:cNvPicPr>
            <a:picLocks noChangeAspect="1" noChangeArrowheads="1"/>
          </p:cNvPicPr>
          <p:nvPr/>
        </p:nvPicPr>
        <p:blipFill>
          <a:blip r:embed="rId2" cstate="print"/>
          <a:srcRect/>
          <a:stretch>
            <a:fillRect/>
          </a:stretch>
        </p:blipFill>
        <p:spPr bwMode="auto">
          <a:xfrm>
            <a:off x="2495550" y="1052513"/>
            <a:ext cx="2276475" cy="2082800"/>
          </a:xfrm>
          <a:prstGeom prst="rect">
            <a:avLst/>
          </a:prstGeom>
          <a:noFill/>
          <a:ln w="9525">
            <a:noFill/>
            <a:miter lim="800000"/>
            <a:headEnd/>
            <a:tailEnd/>
          </a:ln>
        </p:spPr>
      </p:pic>
      <p:pic>
        <p:nvPicPr>
          <p:cNvPr id="37890" name="Picture 3" descr="w640"/>
          <p:cNvPicPr>
            <a:picLocks noChangeAspect="1" noChangeArrowheads="1"/>
          </p:cNvPicPr>
          <p:nvPr/>
        </p:nvPicPr>
        <p:blipFill>
          <a:blip r:embed="rId3" cstate="print"/>
          <a:srcRect/>
          <a:stretch>
            <a:fillRect/>
          </a:stretch>
        </p:blipFill>
        <p:spPr bwMode="auto">
          <a:xfrm>
            <a:off x="5016500" y="1052513"/>
            <a:ext cx="2232025" cy="2079625"/>
          </a:xfrm>
          <a:prstGeom prst="rect">
            <a:avLst/>
          </a:prstGeom>
          <a:noFill/>
          <a:ln w="9525">
            <a:noFill/>
            <a:miter lim="800000"/>
            <a:headEnd/>
            <a:tailEnd/>
          </a:ln>
        </p:spPr>
      </p:pic>
      <p:pic>
        <p:nvPicPr>
          <p:cNvPr id="37891" name="Picture 4" descr="11220296_901171"/>
          <p:cNvPicPr>
            <a:picLocks noChangeAspect="1" noChangeArrowheads="1"/>
          </p:cNvPicPr>
          <p:nvPr/>
        </p:nvPicPr>
        <p:blipFill>
          <a:blip r:embed="rId4" cstate="print"/>
          <a:srcRect/>
          <a:stretch>
            <a:fillRect/>
          </a:stretch>
        </p:blipFill>
        <p:spPr bwMode="auto">
          <a:xfrm>
            <a:off x="7464425" y="1052513"/>
            <a:ext cx="2236788" cy="2089150"/>
          </a:xfrm>
          <a:prstGeom prst="rect">
            <a:avLst/>
          </a:prstGeom>
          <a:noFill/>
          <a:ln w="9525">
            <a:noFill/>
            <a:miter lim="800000"/>
            <a:headEnd/>
            <a:tailEnd/>
          </a:ln>
        </p:spPr>
      </p:pic>
      <p:sp>
        <p:nvSpPr>
          <p:cNvPr id="67589" name="Rectangle 5"/>
          <p:cNvSpPr>
            <a:spLocks noChangeArrowheads="1"/>
          </p:cNvSpPr>
          <p:nvPr/>
        </p:nvSpPr>
        <p:spPr bwMode="auto">
          <a:xfrm>
            <a:off x="2241550" y="3213100"/>
            <a:ext cx="6802438" cy="368300"/>
          </a:xfrm>
          <a:prstGeom prst="rect">
            <a:avLst/>
          </a:prstGeom>
          <a:noFill/>
          <a:ln w="9525">
            <a:noFill/>
            <a:miter lim="800000"/>
          </a:ln>
          <a:effectLst/>
        </p:spPr>
        <p:txBody>
          <a:bodyPr anchor="ctr">
            <a:spAutoFit/>
          </a:bodyPr>
          <a:lstStyle/>
          <a:p>
            <a:pPr defTabSz="914400">
              <a:defRPr/>
            </a:pPr>
            <a:r>
              <a:rPr lang="zh-CN" altLang="en-US" dirty="0">
                <a:latin typeface="+mn-ea"/>
                <a:ea typeface="+mn-ea"/>
                <a:cs typeface="Times New Roman" panose="02020603050405020304" charset="0"/>
              </a:rPr>
              <a:t>垃圾接收、卸料上料             垃圾料仓            焚烧炉             </a:t>
            </a:r>
            <a:endParaRPr lang="zh-CN" altLang="en-US" b="0" dirty="0">
              <a:latin typeface="+mn-ea"/>
              <a:ea typeface="+mn-ea"/>
              <a:cs typeface="宋体" panose="02010600030101010101" pitchFamily="2" charset="-122"/>
            </a:endParaRPr>
          </a:p>
        </p:txBody>
      </p:sp>
      <p:pic>
        <p:nvPicPr>
          <p:cNvPr id="37893" name="Picture 6" descr="191384248"/>
          <p:cNvPicPr>
            <a:picLocks noChangeAspect="1" noChangeArrowheads="1"/>
          </p:cNvPicPr>
          <p:nvPr/>
        </p:nvPicPr>
        <p:blipFill>
          <a:blip r:embed="rId5" cstate="print"/>
          <a:srcRect/>
          <a:stretch>
            <a:fillRect/>
          </a:stretch>
        </p:blipFill>
        <p:spPr bwMode="auto">
          <a:xfrm>
            <a:off x="2495550" y="3933825"/>
            <a:ext cx="2305050" cy="2200275"/>
          </a:xfrm>
          <a:prstGeom prst="rect">
            <a:avLst/>
          </a:prstGeom>
          <a:noFill/>
          <a:ln w="9525">
            <a:noFill/>
            <a:miter lim="800000"/>
            <a:headEnd/>
            <a:tailEnd/>
          </a:ln>
        </p:spPr>
      </p:pic>
      <p:pic>
        <p:nvPicPr>
          <p:cNvPr id="37894" name="Picture 7" descr="27203294"/>
          <p:cNvPicPr>
            <a:picLocks noChangeAspect="1" noChangeArrowheads="1"/>
          </p:cNvPicPr>
          <p:nvPr/>
        </p:nvPicPr>
        <p:blipFill>
          <a:blip r:embed="rId6" cstate="print"/>
          <a:srcRect/>
          <a:stretch>
            <a:fillRect/>
          </a:stretch>
        </p:blipFill>
        <p:spPr bwMode="auto">
          <a:xfrm>
            <a:off x="5016500" y="3933825"/>
            <a:ext cx="2232025" cy="2187575"/>
          </a:xfrm>
          <a:prstGeom prst="rect">
            <a:avLst/>
          </a:prstGeom>
          <a:noFill/>
          <a:ln w="9525">
            <a:noFill/>
            <a:miter lim="800000"/>
            <a:headEnd/>
            <a:tailEnd/>
          </a:ln>
        </p:spPr>
      </p:pic>
      <p:pic>
        <p:nvPicPr>
          <p:cNvPr id="37895" name="Picture 8" descr="5eccef15-d8d8-4fb7-8fee-6a2c9dd8e651"/>
          <p:cNvPicPr>
            <a:picLocks noChangeAspect="1" noChangeArrowheads="1"/>
          </p:cNvPicPr>
          <p:nvPr/>
        </p:nvPicPr>
        <p:blipFill>
          <a:blip r:embed="rId7" cstate="print"/>
          <a:srcRect/>
          <a:stretch>
            <a:fillRect/>
          </a:stretch>
        </p:blipFill>
        <p:spPr bwMode="auto">
          <a:xfrm>
            <a:off x="7464425" y="3933825"/>
            <a:ext cx="2303463" cy="2179638"/>
          </a:xfrm>
          <a:prstGeom prst="rect">
            <a:avLst/>
          </a:prstGeom>
          <a:noFill/>
          <a:ln w="9525">
            <a:noFill/>
            <a:miter lim="800000"/>
            <a:headEnd/>
            <a:tailEnd/>
          </a:ln>
        </p:spPr>
      </p:pic>
      <p:sp>
        <p:nvSpPr>
          <p:cNvPr id="67593" name="Rectangle 9"/>
          <p:cNvSpPr>
            <a:spLocks noChangeArrowheads="1"/>
          </p:cNvSpPr>
          <p:nvPr/>
        </p:nvSpPr>
        <p:spPr bwMode="auto">
          <a:xfrm>
            <a:off x="2495550" y="6192838"/>
            <a:ext cx="6083300" cy="368300"/>
          </a:xfrm>
          <a:prstGeom prst="rect">
            <a:avLst/>
          </a:prstGeom>
          <a:solidFill>
            <a:srgbClr val="FFFFFF"/>
          </a:solidFill>
          <a:ln w="9525">
            <a:noFill/>
            <a:miter lim="800000"/>
          </a:ln>
          <a:effectLst/>
        </p:spPr>
        <p:txBody>
          <a:bodyPr anchor="ctr">
            <a:spAutoFit/>
          </a:bodyPr>
          <a:lstStyle/>
          <a:p>
            <a:pPr indent="355600" defTabSz="914400">
              <a:defRPr/>
            </a:pPr>
            <a:r>
              <a:rPr lang="zh-CN" altLang="en-US" dirty="0">
                <a:solidFill>
                  <a:srgbClr val="333333"/>
                </a:solidFill>
                <a:latin typeface="+mn-ea"/>
                <a:ea typeface="+mn-ea"/>
                <a:cs typeface="宋体" panose="02010600030101010101" pitchFamily="2" charset="-122"/>
              </a:rPr>
              <a:t>中控室                   垃圾焚烧                          </a:t>
            </a:r>
            <a:endParaRPr lang="zh-CN" altLang="en-US" b="0" dirty="0">
              <a:latin typeface="+mn-ea"/>
              <a:ea typeface="+mn-ea"/>
              <a:cs typeface="宋体" panose="02010600030101010101" pitchFamily="2" charset="-122"/>
            </a:endParaRPr>
          </a:p>
        </p:txBody>
      </p:sp>
      <p:sp>
        <p:nvSpPr>
          <p:cNvPr id="2" name="文本框 1"/>
          <p:cNvSpPr txBox="1"/>
          <p:nvPr/>
        </p:nvSpPr>
        <p:spPr>
          <a:xfrm>
            <a:off x="1614451" y="117867"/>
            <a:ext cx="2026524" cy="1072342"/>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121920" tIns="60960" rIns="121920" bIns="60960" anchor="ctr"/>
          <a:lstStyle/>
          <a:p>
            <a:pPr fontAlgn="auto">
              <a:spcBef>
                <a:spcPts val="0"/>
              </a:spcBef>
              <a:spcAft>
                <a:spcPts val="0"/>
              </a:spcAft>
              <a:defRPr/>
            </a:pPr>
            <a:r>
              <a:rPr lang="zh-CN" altLang="en-US" sz="3200" b="0" dirty="0">
                <a:solidFill>
                  <a:srgbClr val="FF0000"/>
                </a:solidFill>
                <a:latin typeface="inpin heiti" charset="-122"/>
                <a:ea typeface="inpin heiti" charset="-122"/>
              </a:rPr>
              <a:t>焚烧过程</a:t>
            </a: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81200" y="706438"/>
            <a:ext cx="8229600" cy="5818187"/>
          </a:xfrm>
        </p:spPr>
        <p:txBody>
          <a:bodyPr vert="horz" wrap="square" lIns="91440" tIns="45720" rIns="91440" bIns="45720" numCol="1" anchor="t" anchorCtr="0" compatLnSpc="1">
            <a:normAutofit/>
          </a:bodyPr>
          <a:lstStyle/>
          <a:p>
            <a:pPr marL="0" indent="0">
              <a:lnSpc>
                <a:spcPct val="120000"/>
              </a:lnSpc>
              <a:spcBef>
                <a:spcPct val="0"/>
              </a:spcBef>
            </a:pPr>
            <a:r>
              <a:rPr lang="en-US" altLang="zh-CN" sz="2400" b="1" smtClean="0">
                <a:latin typeface="等线"/>
                <a:cs typeface="等线"/>
              </a:rPr>
              <a:t>     </a:t>
            </a:r>
            <a:r>
              <a:rPr lang="zh-CN" altLang="zh-CN" sz="2400" b="1" smtClean="0">
                <a:latin typeface="等线"/>
                <a:cs typeface="等线"/>
              </a:rPr>
              <a:t>首先是投资巨大，建一个日处理</a:t>
            </a:r>
            <a:r>
              <a:rPr lang="en-US" altLang="zh-CN" sz="2400" b="1" smtClean="0">
                <a:latin typeface="等线"/>
                <a:cs typeface="等线"/>
              </a:rPr>
              <a:t>1000</a:t>
            </a:r>
            <a:r>
              <a:rPr lang="zh-CN" altLang="zh-CN" sz="2400" b="1" smtClean="0">
                <a:latin typeface="等线"/>
                <a:cs typeface="等线"/>
              </a:rPr>
              <a:t>吨的垃圾焚烧发电厂需要</a:t>
            </a:r>
            <a:r>
              <a:rPr lang="en-US" altLang="zh-CN" sz="2400" b="1" smtClean="0">
                <a:latin typeface="等线"/>
                <a:cs typeface="等线"/>
              </a:rPr>
              <a:t>4</a:t>
            </a:r>
            <a:r>
              <a:rPr lang="zh-CN" altLang="zh-CN" sz="2400" b="1" smtClean="0">
                <a:latin typeface="等线"/>
                <a:cs typeface="等线"/>
              </a:rPr>
              <a:t>亿—</a:t>
            </a:r>
            <a:r>
              <a:rPr lang="en-US" altLang="zh-CN" sz="2400" b="1" smtClean="0">
                <a:latin typeface="等线"/>
                <a:cs typeface="等线"/>
              </a:rPr>
              <a:t>5</a:t>
            </a:r>
            <a:r>
              <a:rPr lang="zh-CN" altLang="zh-CN" sz="2400" b="1" smtClean="0">
                <a:latin typeface="等线"/>
                <a:cs typeface="等线"/>
              </a:rPr>
              <a:t>亿，而且需要达到一定规模，运营维护成本较高</a:t>
            </a:r>
            <a:r>
              <a:rPr lang="zh-CN" altLang="en-US" sz="2400" b="1" smtClean="0">
                <a:latin typeface="等线"/>
                <a:cs typeface="等线"/>
              </a:rPr>
              <a:t>；第二</a:t>
            </a:r>
            <a:r>
              <a:rPr lang="zh-CN" altLang="zh-CN" sz="2400" b="1" smtClean="0">
                <a:latin typeface="等线"/>
                <a:cs typeface="等线"/>
              </a:rPr>
              <a:t>是如果进炉垃圾品质不好，</a:t>
            </a:r>
            <a:r>
              <a:rPr lang="zh-CN" altLang="en-US" sz="2400" b="1" smtClean="0">
                <a:latin typeface="等线"/>
                <a:cs typeface="等线"/>
              </a:rPr>
              <a:t>特别是混合垃圾，</a:t>
            </a:r>
            <a:r>
              <a:rPr lang="zh-CN" altLang="zh-CN" sz="2400" b="1" smtClean="0">
                <a:latin typeface="等线"/>
                <a:cs typeface="等线"/>
              </a:rPr>
              <a:t>需要对</a:t>
            </a:r>
            <a:r>
              <a:rPr lang="zh-CN" altLang="en-US" sz="2400" b="1" smtClean="0">
                <a:latin typeface="等线"/>
                <a:cs typeface="等线"/>
              </a:rPr>
              <a:t>焚烧</a:t>
            </a:r>
            <a:r>
              <a:rPr lang="zh-CN" altLang="zh-CN" sz="2400" b="1" smtClean="0">
                <a:latin typeface="等线"/>
                <a:cs typeface="等线"/>
              </a:rPr>
              <a:t>产生烟气和飞灰等专门处理处置的二次污染控制费也较高。由于我国生活垃圾未进行分类，因而焚烧的灰渣含量也高，国外一般是</a:t>
            </a:r>
            <a:r>
              <a:rPr lang="en-US" altLang="zh-CN" sz="2400" b="1" smtClean="0">
                <a:latin typeface="等线"/>
                <a:cs typeface="等线"/>
              </a:rPr>
              <a:t>10%</a:t>
            </a:r>
            <a:r>
              <a:rPr lang="zh-CN" altLang="zh-CN" sz="2400" b="1" smtClean="0">
                <a:latin typeface="等线"/>
                <a:cs typeface="等线"/>
              </a:rPr>
              <a:t>左右，我们在</a:t>
            </a:r>
            <a:r>
              <a:rPr lang="en-US" altLang="zh-CN" sz="2400" b="1" smtClean="0">
                <a:latin typeface="等线"/>
                <a:cs typeface="等线"/>
              </a:rPr>
              <a:t>20%</a:t>
            </a:r>
            <a:r>
              <a:rPr lang="zh-CN" altLang="zh-CN" sz="2400" b="1" smtClean="0">
                <a:latin typeface="等线"/>
                <a:cs typeface="等线"/>
              </a:rPr>
              <a:t>以上；</a:t>
            </a:r>
            <a:endParaRPr lang="en-US" altLang="zh-CN" sz="2400" b="1" smtClean="0">
              <a:latin typeface="等线"/>
              <a:cs typeface="等线"/>
            </a:endParaRPr>
          </a:p>
          <a:p>
            <a:pPr marL="0" indent="0"/>
            <a:endParaRPr lang="en-US" altLang="zh-CN" sz="2200" b="1" smtClean="0">
              <a:latin typeface="等线"/>
              <a:cs typeface="等线"/>
            </a:endParaRPr>
          </a:p>
          <a:p>
            <a:pPr marL="0" indent="0"/>
            <a:endParaRPr lang="zh-CN" altLang="zh-CN" sz="2200" b="1" smtClean="0">
              <a:latin typeface="等线"/>
              <a:cs typeface="等线"/>
            </a:endParaRPr>
          </a:p>
          <a:p>
            <a:pPr marL="0" indent="0"/>
            <a:endParaRPr lang="zh-CN" altLang="en-US" b="1" smtClean="0">
              <a:cs typeface="等线"/>
            </a:endParaRPr>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6763" y="598488"/>
            <a:ext cx="7523162" cy="4838700"/>
          </a:xfrm>
          <a:prstGeom prst="rect">
            <a:avLst/>
          </a:prstGeom>
        </p:spPr>
        <p:txBody>
          <a:bodyPr>
            <a:spAutoFit/>
          </a:bodyPr>
          <a:lstStyle/>
          <a:p>
            <a:r>
              <a:rPr lang="zh-CN" altLang="en-US">
                <a:latin typeface="等线"/>
                <a:ea typeface="等线"/>
                <a:cs typeface="等线"/>
              </a:rPr>
              <a:t>     </a:t>
            </a:r>
            <a:r>
              <a:rPr lang="zh-CN" altLang="en-US" sz="2400">
                <a:latin typeface="等线"/>
                <a:ea typeface="等线"/>
                <a:cs typeface="等线"/>
              </a:rPr>
              <a:t>第三是</a:t>
            </a:r>
            <a:r>
              <a:rPr lang="zh-CN" altLang="zh-CN" sz="2400">
                <a:latin typeface="等线"/>
                <a:ea typeface="等线"/>
                <a:cs typeface="等线"/>
              </a:rPr>
              <a:t>由于垃圾含水率高，造成焚烧困难，需要添加助燃材料，有些企业为节省资金会低温燃烧，造成二噁英污染时有发生</a:t>
            </a:r>
            <a:r>
              <a:rPr lang="zh-CN" altLang="en-US" sz="2400">
                <a:latin typeface="等线"/>
                <a:ea typeface="等线"/>
                <a:cs typeface="等线"/>
              </a:rPr>
              <a:t>；</a:t>
            </a:r>
            <a:endParaRPr lang="en-US" altLang="zh-CN" sz="2400">
              <a:latin typeface="等线"/>
              <a:ea typeface="等线"/>
              <a:cs typeface="等线"/>
            </a:endParaRPr>
          </a:p>
          <a:p>
            <a:r>
              <a:rPr lang="zh-CN" altLang="en-US" sz="2400">
                <a:latin typeface="等线"/>
                <a:ea typeface="等线"/>
                <a:cs typeface="等线"/>
              </a:rPr>
              <a:t>   第四是</a:t>
            </a:r>
            <a:r>
              <a:rPr lang="zh-CN" altLang="zh-CN" sz="2400">
                <a:latin typeface="等线"/>
                <a:ea typeface="等线"/>
                <a:cs typeface="等线"/>
              </a:rPr>
              <a:t>为了在异常激烈的焚烧市场中立足，</a:t>
            </a:r>
            <a:r>
              <a:rPr lang="zh-CN" altLang="en-US" sz="2400">
                <a:latin typeface="等线"/>
                <a:ea typeface="等线"/>
                <a:cs typeface="等线"/>
              </a:rPr>
              <a:t>一些企业为压缩成本，对产生的</a:t>
            </a:r>
            <a:r>
              <a:rPr lang="zh-CN" altLang="zh-CN" sz="2400">
                <a:latin typeface="等线"/>
                <a:ea typeface="等线"/>
                <a:cs typeface="等线"/>
              </a:rPr>
              <a:t>飞灰</a:t>
            </a:r>
            <a:r>
              <a:rPr lang="zh-CN" altLang="en-US" sz="2400">
                <a:latin typeface="等线"/>
                <a:ea typeface="等线"/>
                <a:cs typeface="等线"/>
              </a:rPr>
              <a:t>未</a:t>
            </a:r>
            <a:r>
              <a:rPr lang="zh-CN" altLang="zh-CN" sz="2400">
                <a:latin typeface="等线"/>
                <a:ea typeface="等线"/>
                <a:cs typeface="等线"/>
              </a:rPr>
              <a:t>能达标处置</a:t>
            </a:r>
            <a:r>
              <a:rPr lang="zh-CN" altLang="en-US" sz="2400">
                <a:latin typeface="等线"/>
                <a:ea typeface="等线"/>
                <a:cs typeface="等线"/>
              </a:rPr>
              <a:t>，造成严重污染</a:t>
            </a:r>
            <a:r>
              <a:rPr lang="zh-CN" altLang="zh-CN" sz="2400">
                <a:latin typeface="等线"/>
                <a:ea typeface="等线"/>
                <a:cs typeface="等线"/>
              </a:rPr>
              <a:t>。</a:t>
            </a:r>
            <a:endParaRPr lang="en-US" altLang="zh-CN" sz="2400">
              <a:latin typeface="等线"/>
              <a:ea typeface="等线"/>
              <a:cs typeface="等线"/>
            </a:endParaRPr>
          </a:p>
          <a:p>
            <a:r>
              <a:rPr lang="en-US" altLang="zh-CN" sz="2400">
                <a:latin typeface="等线"/>
                <a:ea typeface="等线"/>
                <a:cs typeface="等线"/>
              </a:rPr>
              <a:t>   </a:t>
            </a:r>
            <a:r>
              <a:rPr lang="zh-CN" altLang="zh-CN" sz="2400">
                <a:latin typeface="等线"/>
                <a:ea typeface="等线"/>
                <a:cs typeface="等线"/>
              </a:rPr>
              <a:t>公开信息显示，</a:t>
            </a:r>
            <a:r>
              <a:rPr lang="en-US" altLang="zh-CN" sz="2400">
                <a:latin typeface="等线"/>
                <a:ea typeface="等线"/>
                <a:cs typeface="等线"/>
              </a:rPr>
              <a:t>2017</a:t>
            </a:r>
            <a:r>
              <a:rPr lang="zh-CN" altLang="zh-CN" sz="2400">
                <a:latin typeface="等线"/>
                <a:ea typeface="等线"/>
                <a:cs typeface="等线"/>
              </a:rPr>
              <a:t>年</a:t>
            </a:r>
            <a:r>
              <a:rPr lang="en-US" altLang="zh-CN" sz="2400">
                <a:latin typeface="等线"/>
                <a:ea typeface="等线"/>
                <a:cs typeface="等线"/>
              </a:rPr>
              <a:t>5</a:t>
            </a:r>
            <a:r>
              <a:rPr lang="zh-CN" altLang="zh-CN" sz="2400">
                <a:latin typeface="等线"/>
                <a:ea typeface="等线"/>
                <a:cs typeface="等线"/>
              </a:rPr>
              <a:t>月，安徽省生态环保厅官网公布了全省</a:t>
            </a:r>
            <a:r>
              <a:rPr lang="en-US" altLang="zh-CN" sz="2400">
                <a:latin typeface="等线"/>
                <a:ea typeface="等线"/>
                <a:cs typeface="等线"/>
              </a:rPr>
              <a:t>12</a:t>
            </a:r>
            <a:r>
              <a:rPr lang="zh-CN" altLang="zh-CN" sz="2400">
                <a:latin typeface="等线"/>
                <a:ea typeface="等线"/>
                <a:cs typeface="等线"/>
              </a:rPr>
              <a:t>座在运行</a:t>
            </a:r>
            <a:r>
              <a:rPr lang="zh-CN" altLang="en-US" sz="2400">
                <a:latin typeface="等线"/>
                <a:ea typeface="等线"/>
                <a:cs typeface="等线"/>
              </a:rPr>
              <a:t>的</a:t>
            </a:r>
            <a:r>
              <a:rPr lang="zh-CN" altLang="zh-CN" sz="2400">
                <a:latin typeface="等线"/>
                <a:ea typeface="等线"/>
                <a:cs typeface="等线"/>
              </a:rPr>
              <a:t>垃圾焚烧厂存在</a:t>
            </a:r>
            <a:r>
              <a:rPr lang="zh-CN" altLang="en-US" sz="2400">
                <a:latin typeface="等线"/>
                <a:ea typeface="等线"/>
                <a:cs typeface="等线"/>
              </a:rPr>
              <a:t>着</a:t>
            </a:r>
            <a:r>
              <a:rPr lang="zh-CN" altLang="zh-CN" sz="2400">
                <a:latin typeface="等线"/>
                <a:ea typeface="等线"/>
                <a:cs typeface="等线"/>
              </a:rPr>
              <a:t>涉及飞灰的环境问题</a:t>
            </a:r>
            <a:r>
              <a:rPr lang="zh-CN" altLang="en-US" sz="2400">
                <a:latin typeface="等线"/>
                <a:ea typeface="等线"/>
                <a:cs typeface="等线"/>
              </a:rPr>
              <a:t>；</a:t>
            </a:r>
            <a:r>
              <a:rPr lang="en-US" altLang="zh-CN" sz="2400">
                <a:latin typeface="等线"/>
                <a:ea typeface="等线"/>
                <a:cs typeface="等线"/>
              </a:rPr>
              <a:t>2016</a:t>
            </a:r>
            <a:r>
              <a:rPr lang="zh-CN" altLang="zh-CN" sz="2400">
                <a:latin typeface="等线"/>
                <a:ea typeface="等线"/>
                <a:cs typeface="等线"/>
              </a:rPr>
              <a:t>年，云南、黑龙江两省对辖内垃圾焚烧发电企业专项检查发现，绝大部分企业或多或少存在环境违法问题，而飞灰非法处置最为普遍</a:t>
            </a:r>
            <a:r>
              <a:rPr lang="zh-CN" altLang="en-US" sz="2400">
                <a:latin typeface="等线"/>
                <a:ea typeface="等线"/>
                <a:cs typeface="等线"/>
              </a:rPr>
              <a:t>；</a:t>
            </a:r>
            <a:r>
              <a:rPr lang="zh-CN" altLang="zh-CN" sz="2400">
                <a:latin typeface="等线"/>
                <a:ea typeface="等线"/>
                <a:cs typeface="等线"/>
              </a:rPr>
              <a:t>同年，吉林省环保厅通报，吉林全部已运行垃圾焚烧项目中有</a:t>
            </a:r>
            <a:r>
              <a:rPr lang="en-US" altLang="zh-CN" sz="2400">
                <a:latin typeface="等线"/>
                <a:ea typeface="等线"/>
                <a:cs typeface="等线"/>
              </a:rPr>
              <a:t>66%</a:t>
            </a:r>
            <a:r>
              <a:rPr lang="zh-CN" altLang="zh-CN" sz="2400">
                <a:latin typeface="等线"/>
                <a:ea typeface="等线"/>
                <a:cs typeface="等线"/>
              </a:rPr>
              <a:t>存在环境违规行为，均涉及飞灰处置的问题。</a:t>
            </a:r>
            <a:endParaRPr lang="zh-CN" altLang="en-US" sz="2400">
              <a:latin typeface="Calibri" panose="020F0502020204030204" pitchFamily="34" charset="0"/>
              <a:ea typeface="等线"/>
              <a:cs typeface="等线"/>
            </a:endParaRPr>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631950" y="908050"/>
            <a:ext cx="8820150" cy="4605338"/>
          </a:xfrm>
        </p:spPr>
        <p:txBody>
          <a:bodyPr vert="horz" wrap="square" lIns="91440" tIns="45720" rIns="91440" bIns="45720" numCol="1" anchor="t" anchorCtr="0" compatLnSpc="1"/>
          <a:lstStyle/>
          <a:p>
            <a:pPr marL="0" indent="0">
              <a:spcBef>
                <a:spcPct val="0"/>
              </a:spcBef>
              <a:buFont typeface="Arial" panose="020B0604020202020204" pitchFamily="34" charset="0"/>
              <a:buNone/>
            </a:pPr>
            <a:r>
              <a:rPr lang="en-US" altLang="zh-CN" b="1" smtClean="0">
                <a:latin typeface="等线"/>
                <a:cs typeface="等线"/>
              </a:rPr>
              <a:t>   </a:t>
            </a:r>
            <a:r>
              <a:rPr lang="zh-CN" altLang="en-US" b="1" smtClean="0">
                <a:latin typeface="等线"/>
                <a:cs typeface="等线"/>
              </a:rPr>
              <a:t>（</a:t>
            </a:r>
            <a:r>
              <a:rPr lang="zh-CN" altLang="zh-CN" b="1" smtClean="0">
                <a:latin typeface="等线"/>
                <a:cs typeface="等线"/>
              </a:rPr>
              <a:t>三）天津垃圾处理设施现状：</a:t>
            </a:r>
          </a:p>
          <a:p>
            <a:pPr marL="0" indent="0">
              <a:lnSpc>
                <a:spcPct val="110000"/>
              </a:lnSpc>
              <a:spcBef>
                <a:spcPct val="0"/>
              </a:spcBef>
              <a:buFont typeface="Arial" panose="020B0604020202020204" pitchFamily="34" charset="0"/>
              <a:buNone/>
            </a:pPr>
            <a:r>
              <a:rPr lang="en-US" altLang="zh-CN" b="1" smtClean="0">
                <a:latin typeface="等线"/>
                <a:cs typeface="等线"/>
              </a:rPr>
              <a:t>   </a:t>
            </a:r>
            <a:r>
              <a:rPr lang="zh-CN" altLang="zh-CN" sz="2400" b="1" smtClean="0">
                <a:latin typeface="等线"/>
                <a:cs typeface="等线"/>
              </a:rPr>
              <a:t>截至</a:t>
            </a:r>
            <a:r>
              <a:rPr lang="en-US" altLang="zh-CN" sz="2400" b="1" smtClean="0">
                <a:latin typeface="等线"/>
                <a:cs typeface="等线"/>
              </a:rPr>
              <a:t>2018</a:t>
            </a:r>
            <a:r>
              <a:rPr lang="zh-CN" altLang="zh-CN" sz="2400" b="1" smtClean="0">
                <a:latin typeface="等线"/>
                <a:cs typeface="等线"/>
              </a:rPr>
              <a:t>年底，天津市共有生活垃圾焚烧厂</a:t>
            </a:r>
            <a:r>
              <a:rPr lang="en-US" altLang="zh-CN" sz="2400" b="1" smtClean="0">
                <a:latin typeface="等线"/>
                <a:cs typeface="等线"/>
              </a:rPr>
              <a:t>7</a:t>
            </a:r>
            <a:r>
              <a:rPr lang="zh-CN" altLang="zh-CN" sz="2400" b="1" smtClean="0">
                <a:latin typeface="等线"/>
                <a:cs typeface="等线"/>
              </a:rPr>
              <a:t>座，日处理已达到</a:t>
            </a:r>
            <a:r>
              <a:rPr lang="en-US" altLang="zh-CN" sz="2400" b="1" smtClean="0">
                <a:latin typeface="等线"/>
                <a:cs typeface="等线"/>
              </a:rPr>
              <a:t>7000</a:t>
            </a:r>
            <a:r>
              <a:rPr lang="zh-CN" altLang="zh-CN" sz="2400" b="1" smtClean="0">
                <a:latin typeface="等线"/>
                <a:cs typeface="等线"/>
              </a:rPr>
              <a:t>吨，焚烧处理达到</a:t>
            </a:r>
            <a:r>
              <a:rPr lang="en-US" altLang="zh-CN" sz="2400" b="1" smtClean="0">
                <a:latin typeface="等线"/>
                <a:cs typeface="等线"/>
              </a:rPr>
              <a:t>57.85%</a:t>
            </a:r>
            <a:r>
              <a:rPr lang="zh-CN" altLang="zh-CN" sz="2400" b="1" smtClean="0">
                <a:latin typeface="等线"/>
                <a:cs typeface="等线"/>
              </a:rPr>
              <a:t>。第一座垃圾焚烧发电厂是泰达环保投资建设的双港垃圾焚烧发电厂，于</a:t>
            </a:r>
            <a:r>
              <a:rPr lang="en-US" altLang="zh-CN" sz="2400" b="1" smtClean="0">
                <a:latin typeface="等线"/>
                <a:cs typeface="等线"/>
              </a:rPr>
              <a:t>2004</a:t>
            </a:r>
            <a:r>
              <a:rPr lang="zh-CN" altLang="zh-CN" sz="2400" b="1" smtClean="0">
                <a:latin typeface="等线"/>
                <a:cs typeface="等线"/>
              </a:rPr>
              <a:t>年建成投入使用，日处理生活垃圾</a:t>
            </a:r>
            <a:r>
              <a:rPr lang="en-US" altLang="zh-CN" sz="2400" b="1" smtClean="0">
                <a:latin typeface="等线"/>
                <a:cs typeface="等线"/>
              </a:rPr>
              <a:t>1200</a:t>
            </a:r>
            <a:r>
              <a:rPr lang="zh-CN" altLang="zh-CN" sz="2400" b="1" smtClean="0">
                <a:latin typeface="等线"/>
                <a:cs typeface="等线"/>
              </a:rPr>
              <a:t>吨。</a:t>
            </a:r>
          </a:p>
          <a:p>
            <a:pPr marL="0" indent="0"/>
            <a:endParaRPr lang="zh-CN" altLang="en-US" b="1" smtClean="0">
              <a:cs typeface="等线"/>
            </a:endParaRPr>
          </a:p>
        </p:txBody>
      </p:sp>
      <p:pic>
        <p:nvPicPr>
          <p:cNvPr id="41986" name="图片 1" descr="C:\Users\Administrator\Desktop\青光垃圾焚烧发电厂.jpg"/>
          <p:cNvPicPr>
            <a:picLocks noChangeAspect="1" noChangeArrowheads="1"/>
          </p:cNvPicPr>
          <p:nvPr/>
        </p:nvPicPr>
        <p:blipFill>
          <a:blip r:embed="rId2" cstate="print"/>
          <a:srcRect/>
          <a:stretch>
            <a:fillRect/>
          </a:stretch>
        </p:blipFill>
        <p:spPr bwMode="auto">
          <a:xfrm>
            <a:off x="1524000" y="3213100"/>
            <a:ext cx="2952750" cy="2241550"/>
          </a:xfrm>
          <a:prstGeom prst="rect">
            <a:avLst/>
          </a:prstGeom>
          <a:noFill/>
          <a:ln w="9525">
            <a:noFill/>
            <a:miter lim="800000"/>
            <a:headEnd/>
            <a:tailEnd/>
          </a:ln>
        </p:spPr>
      </p:pic>
      <p:pic>
        <p:nvPicPr>
          <p:cNvPr id="41987" name="图片 2" descr="C:\Users\Administrator\Desktop\大港垃圾焚烧发电厂.JPG"/>
          <p:cNvPicPr>
            <a:picLocks noChangeAspect="1" noChangeArrowheads="1"/>
          </p:cNvPicPr>
          <p:nvPr/>
        </p:nvPicPr>
        <p:blipFill>
          <a:blip r:embed="rId3" cstate="print"/>
          <a:srcRect/>
          <a:stretch>
            <a:fillRect/>
          </a:stretch>
        </p:blipFill>
        <p:spPr bwMode="auto">
          <a:xfrm>
            <a:off x="4511675" y="3213100"/>
            <a:ext cx="3097213" cy="2251075"/>
          </a:xfrm>
          <a:prstGeom prst="rect">
            <a:avLst/>
          </a:prstGeom>
          <a:noFill/>
          <a:ln w="9525">
            <a:noFill/>
            <a:miter lim="800000"/>
            <a:headEnd/>
            <a:tailEnd/>
          </a:ln>
        </p:spPr>
      </p:pic>
      <p:pic>
        <p:nvPicPr>
          <p:cNvPr id="41988" name="图片 3" descr="C:\Users\Administrator\Desktop\双港.jpg"/>
          <p:cNvPicPr>
            <a:picLocks noChangeAspect="1" noChangeArrowheads="1"/>
          </p:cNvPicPr>
          <p:nvPr/>
        </p:nvPicPr>
        <p:blipFill>
          <a:blip r:embed="rId4" cstate="print"/>
          <a:srcRect/>
          <a:stretch>
            <a:fillRect/>
          </a:stretch>
        </p:blipFill>
        <p:spPr bwMode="auto">
          <a:xfrm>
            <a:off x="7643813" y="3213100"/>
            <a:ext cx="3024187" cy="2265363"/>
          </a:xfrm>
          <a:prstGeom prst="rect">
            <a:avLst/>
          </a:prstGeom>
          <a:noFill/>
          <a:ln w="9525">
            <a:noFill/>
            <a:miter lim="800000"/>
            <a:headEnd/>
            <a:tailEnd/>
          </a:ln>
        </p:spPr>
      </p:pic>
      <p:sp>
        <p:nvSpPr>
          <p:cNvPr id="68613" name="Rectangle 5"/>
          <p:cNvSpPr>
            <a:spLocks noChangeArrowheads="1"/>
          </p:cNvSpPr>
          <p:nvPr/>
        </p:nvSpPr>
        <p:spPr bwMode="auto">
          <a:xfrm>
            <a:off x="1524000" y="5540375"/>
            <a:ext cx="8520113" cy="554038"/>
          </a:xfrm>
          <a:prstGeom prst="rect">
            <a:avLst/>
          </a:prstGeom>
          <a:solidFill>
            <a:srgbClr val="FFFFFF"/>
          </a:solidFill>
          <a:ln w="9525">
            <a:noFill/>
            <a:miter lim="800000"/>
          </a:ln>
          <a:effectLst/>
        </p:spPr>
        <p:txBody>
          <a:bodyPr wrap="none" anchor="ctr">
            <a:spAutoFit/>
          </a:bodyPr>
          <a:lstStyle/>
          <a:p>
            <a:r>
              <a:rPr lang="en-US" altLang="zh-CN" b="0">
                <a:solidFill>
                  <a:srgbClr val="333333"/>
                </a:solidFill>
                <a:latin typeface="等线"/>
                <a:ea typeface="等线"/>
                <a:cs typeface="宋体" panose="02010600030101010101" pitchFamily="2" charset="-122"/>
              </a:rPr>
              <a:t>   </a:t>
            </a:r>
            <a:r>
              <a:rPr lang="zh-CN" altLang="en-US">
                <a:solidFill>
                  <a:srgbClr val="333333"/>
                </a:solidFill>
                <a:latin typeface="等线"/>
                <a:ea typeface="等线"/>
                <a:cs typeface="宋体" panose="02010600030101010101" pitchFamily="2" charset="-122"/>
              </a:rPr>
              <a:t>青光垃圾焚烧发电厂</a:t>
            </a:r>
            <a:r>
              <a:rPr lang="zh-CN" altLang="en-US" b="0">
                <a:solidFill>
                  <a:srgbClr val="333333"/>
                </a:solidFill>
                <a:latin typeface="等线"/>
                <a:ea typeface="等线"/>
                <a:cs typeface="宋体" panose="02010600030101010101" pitchFamily="2" charset="-122"/>
              </a:rPr>
              <a:t>             </a:t>
            </a:r>
            <a:r>
              <a:rPr lang="zh-CN" altLang="en-US">
                <a:solidFill>
                  <a:srgbClr val="333333"/>
                </a:solidFill>
                <a:latin typeface="等线"/>
                <a:ea typeface="等线"/>
                <a:cs typeface="宋体" panose="02010600030101010101" pitchFamily="2" charset="-122"/>
              </a:rPr>
              <a:t>滨海新区垃圾焚烧发电厂           </a:t>
            </a:r>
            <a:r>
              <a:rPr lang="zh-CN" altLang="zh-CN">
                <a:latin typeface="等线"/>
                <a:ea typeface="等线"/>
                <a:cs typeface="宋体" panose="02010600030101010101" pitchFamily="2" charset="-122"/>
              </a:rPr>
              <a:t>双港垃圾焚烧发电厂</a:t>
            </a:r>
            <a:endParaRPr lang="zh-CN" altLang="zh-CN" b="0">
              <a:latin typeface="等线"/>
              <a:ea typeface="等线"/>
              <a:cs typeface="宋体" panose="02010600030101010101" pitchFamily="2" charset="-122"/>
            </a:endParaRPr>
          </a:p>
          <a:p>
            <a:r>
              <a:rPr lang="zh-CN" altLang="en-US" sz="1200">
                <a:solidFill>
                  <a:srgbClr val="333333"/>
                </a:solidFill>
                <a:ea typeface="等线"/>
                <a:cs typeface="宋体" panose="02010600030101010101" pitchFamily="2" charset="-122"/>
              </a:rPr>
              <a:t>                             </a:t>
            </a:r>
            <a:endParaRPr lang="zh-CN" altLang="en-US" b="0">
              <a:ea typeface="等线"/>
              <a:cs typeface="宋体" panose="02010600030101010101" pitchFamily="2" charset="-122"/>
            </a:endParaRP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2279650" y="908050"/>
          <a:ext cx="7704858" cy="5400675"/>
        </p:xfrm>
        <a:graphic>
          <a:graphicData uri="http://schemas.openxmlformats.org/drawingml/2006/table">
            <a:tbl>
              <a:tblPr/>
              <a:tblGrid>
                <a:gridCol w="768792"/>
                <a:gridCol w="2759601"/>
                <a:gridCol w="1775990"/>
                <a:gridCol w="2400475"/>
              </a:tblGrid>
              <a:tr h="384043">
                <a:tc>
                  <a:txBody>
                    <a:bodyPr/>
                    <a:lstStyle/>
                    <a:p>
                      <a:pPr algn="ctr">
                        <a:spcAft>
                          <a:spcPts val="0"/>
                        </a:spcAft>
                      </a:pPr>
                      <a:r>
                        <a:rPr lang="zh-CN" sz="1800" kern="100" dirty="0">
                          <a:solidFill>
                            <a:srgbClr val="333333"/>
                          </a:solidFill>
                          <a:latin typeface="+mn-ea"/>
                          <a:ea typeface="+mn-ea"/>
                          <a:cs typeface="宋体" panose="02010600030101010101" pitchFamily="2" charset="-122"/>
                        </a:rPr>
                        <a:t>序号</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处理设施</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规模（吨</a:t>
                      </a:r>
                      <a:r>
                        <a:rPr lang="en-US" sz="1800" kern="100" dirty="0">
                          <a:solidFill>
                            <a:srgbClr val="333333"/>
                          </a:solidFill>
                          <a:latin typeface="+mn-ea"/>
                          <a:ea typeface="+mn-ea"/>
                          <a:cs typeface="宋体" panose="02010600030101010101" pitchFamily="2" charset="-122"/>
                        </a:rPr>
                        <a:t>/</a:t>
                      </a:r>
                      <a:r>
                        <a:rPr lang="zh-CN" sz="1800" kern="100" dirty="0">
                          <a:solidFill>
                            <a:srgbClr val="333333"/>
                          </a:solidFill>
                          <a:latin typeface="+mn-ea"/>
                          <a:ea typeface="+mn-ea"/>
                          <a:cs typeface="宋体" panose="02010600030101010101" pitchFamily="2" charset="-122"/>
                        </a:rPr>
                        <a:t>日）</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a:solidFill>
                            <a:srgbClr val="333333"/>
                          </a:solidFill>
                          <a:latin typeface="+mn-ea"/>
                          <a:ea typeface="+mn-ea"/>
                          <a:cs typeface="宋体" panose="02010600030101010101" pitchFamily="2" charset="-122"/>
                        </a:rPr>
                        <a:t>投入运行时间</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a:solidFill>
                            <a:srgbClr val="333333"/>
                          </a:solidFill>
                          <a:latin typeface="+mn-ea"/>
                          <a:ea typeface="+mn-ea"/>
                          <a:cs typeface="宋体" panose="02010600030101010101" pitchFamily="2" charset="-122"/>
                        </a:rPr>
                        <a:t>1</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双港垃圾焚烧发电厂</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1200</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2004</a:t>
                      </a:r>
                      <a:r>
                        <a:rPr lang="zh-CN" sz="1800" kern="100" dirty="0">
                          <a:solidFill>
                            <a:srgbClr val="333333"/>
                          </a:solidFill>
                          <a:latin typeface="+mn-ea"/>
                          <a:ea typeface="+mn-ea"/>
                          <a:cs typeface="宋体" panose="02010600030101010101" pitchFamily="2" charset="-122"/>
                        </a:rPr>
                        <a:t>年</a:t>
                      </a:r>
                      <a:r>
                        <a:rPr lang="en-US" sz="1800" kern="100" dirty="0">
                          <a:solidFill>
                            <a:srgbClr val="333333"/>
                          </a:solidFill>
                          <a:latin typeface="+mn-ea"/>
                          <a:ea typeface="+mn-ea"/>
                          <a:cs typeface="宋体" panose="02010600030101010101" pitchFamily="2" charset="-122"/>
                        </a:rPr>
                        <a:t>11</a:t>
                      </a:r>
                      <a:r>
                        <a:rPr lang="zh-CN" sz="1800" kern="100" dirty="0">
                          <a:solidFill>
                            <a:srgbClr val="333333"/>
                          </a:solidFill>
                          <a:latin typeface="+mn-ea"/>
                          <a:ea typeface="+mn-ea"/>
                          <a:cs typeface="宋体" panose="02010600030101010101" pitchFamily="2" charset="-122"/>
                        </a:rPr>
                        <a:t>月</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a:solidFill>
                            <a:srgbClr val="333333"/>
                          </a:solidFill>
                          <a:latin typeface="+mn-ea"/>
                          <a:ea typeface="+mn-ea"/>
                          <a:cs typeface="宋体" panose="02010600030101010101" pitchFamily="2" charset="-122"/>
                        </a:rPr>
                        <a:t>2</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青光垃圾焚烧发电厂</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1100</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2007</a:t>
                      </a:r>
                      <a:r>
                        <a:rPr lang="zh-CN" sz="1800" kern="100" dirty="0">
                          <a:solidFill>
                            <a:srgbClr val="333333"/>
                          </a:solidFill>
                          <a:latin typeface="+mn-ea"/>
                          <a:ea typeface="+mn-ea"/>
                          <a:cs typeface="宋体" panose="02010600030101010101" pitchFamily="2" charset="-122"/>
                        </a:rPr>
                        <a:t>年</a:t>
                      </a:r>
                      <a:r>
                        <a:rPr lang="en-US" sz="1800" kern="100" dirty="0">
                          <a:solidFill>
                            <a:srgbClr val="333333"/>
                          </a:solidFill>
                          <a:latin typeface="+mn-ea"/>
                          <a:ea typeface="+mn-ea"/>
                          <a:cs typeface="宋体" panose="02010600030101010101" pitchFamily="2" charset="-122"/>
                        </a:rPr>
                        <a:t>1</a:t>
                      </a:r>
                      <a:r>
                        <a:rPr lang="zh-CN" sz="1800" kern="100" dirty="0">
                          <a:solidFill>
                            <a:srgbClr val="333333"/>
                          </a:solidFill>
                          <a:latin typeface="+mn-ea"/>
                          <a:ea typeface="+mn-ea"/>
                          <a:cs typeface="宋体" panose="02010600030101010101" pitchFamily="2" charset="-122"/>
                        </a:rPr>
                        <a:t>月</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a:solidFill>
                            <a:srgbClr val="333333"/>
                          </a:solidFill>
                          <a:latin typeface="+mn-ea"/>
                          <a:ea typeface="+mn-ea"/>
                          <a:cs typeface="宋体" panose="02010600030101010101" pitchFamily="2" charset="-122"/>
                        </a:rPr>
                        <a:t>3</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汉沽垃圾焚烧发电厂</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1500</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2011</a:t>
                      </a:r>
                      <a:r>
                        <a:rPr lang="zh-CN" sz="1800" kern="100" dirty="0">
                          <a:solidFill>
                            <a:srgbClr val="333333"/>
                          </a:solidFill>
                          <a:latin typeface="+mn-ea"/>
                          <a:ea typeface="+mn-ea"/>
                          <a:cs typeface="宋体" panose="02010600030101010101" pitchFamily="2" charset="-122"/>
                        </a:rPr>
                        <a:t>年</a:t>
                      </a:r>
                      <a:r>
                        <a:rPr lang="en-US" sz="1800" kern="100" dirty="0">
                          <a:solidFill>
                            <a:srgbClr val="333333"/>
                          </a:solidFill>
                          <a:latin typeface="+mn-ea"/>
                          <a:ea typeface="+mn-ea"/>
                          <a:cs typeface="宋体" panose="02010600030101010101" pitchFamily="2" charset="-122"/>
                        </a:rPr>
                        <a:t>9</a:t>
                      </a:r>
                      <a:r>
                        <a:rPr lang="zh-CN" sz="1800" kern="100" dirty="0">
                          <a:solidFill>
                            <a:srgbClr val="333333"/>
                          </a:solidFill>
                          <a:latin typeface="+mn-ea"/>
                          <a:ea typeface="+mn-ea"/>
                          <a:cs typeface="宋体" panose="02010600030101010101" pitchFamily="2" charset="-122"/>
                        </a:rPr>
                        <a:t>月</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a:solidFill>
                            <a:srgbClr val="333333"/>
                          </a:solidFill>
                          <a:latin typeface="+mn-ea"/>
                          <a:ea typeface="+mn-ea"/>
                          <a:cs typeface="宋体" panose="02010600030101010101" pitchFamily="2" charset="-122"/>
                        </a:rPr>
                        <a:t>4</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大港垃圾焚烧发电厂</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1000</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solidFill>
                            <a:srgbClr val="333333"/>
                          </a:solidFill>
                          <a:latin typeface="+mn-ea"/>
                          <a:ea typeface="+mn-ea"/>
                          <a:cs typeface="宋体" panose="02010600030101010101" pitchFamily="2" charset="-122"/>
                        </a:rPr>
                        <a:t>2013</a:t>
                      </a:r>
                      <a:r>
                        <a:rPr lang="zh-CN" sz="1800" kern="100">
                          <a:solidFill>
                            <a:srgbClr val="333333"/>
                          </a:solidFill>
                          <a:latin typeface="+mn-ea"/>
                          <a:ea typeface="+mn-ea"/>
                          <a:cs typeface="宋体" panose="02010600030101010101" pitchFamily="2" charset="-122"/>
                        </a:rPr>
                        <a:t>年</a:t>
                      </a:r>
                      <a:r>
                        <a:rPr lang="en-US" sz="1800" kern="100">
                          <a:solidFill>
                            <a:srgbClr val="333333"/>
                          </a:solidFill>
                          <a:latin typeface="+mn-ea"/>
                          <a:ea typeface="+mn-ea"/>
                          <a:cs typeface="宋体" panose="02010600030101010101" pitchFamily="2" charset="-122"/>
                        </a:rPr>
                        <a:t>12</a:t>
                      </a:r>
                      <a:r>
                        <a:rPr lang="zh-CN" sz="1800" kern="100">
                          <a:solidFill>
                            <a:srgbClr val="333333"/>
                          </a:solidFill>
                          <a:latin typeface="+mn-ea"/>
                          <a:ea typeface="+mn-ea"/>
                          <a:cs typeface="宋体" panose="02010600030101010101" pitchFamily="2" charset="-122"/>
                        </a:rPr>
                        <a:t>月</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a:solidFill>
                            <a:srgbClr val="333333"/>
                          </a:solidFill>
                          <a:latin typeface="+mn-ea"/>
                          <a:ea typeface="+mn-ea"/>
                          <a:cs typeface="宋体" panose="02010600030101010101" pitchFamily="2" charset="-122"/>
                        </a:rPr>
                        <a:t>5</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蓟州垃圾焚烧发电厂</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solidFill>
                            <a:srgbClr val="333333"/>
                          </a:solidFill>
                          <a:latin typeface="+mn-ea"/>
                          <a:ea typeface="+mn-ea"/>
                          <a:cs typeface="宋体" panose="02010600030101010101" pitchFamily="2" charset="-122"/>
                        </a:rPr>
                        <a:t>700</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2016</a:t>
                      </a:r>
                      <a:r>
                        <a:rPr lang="zh-CN" sz="1800" kern="100" dirty="0">
                          <a:solidFill>
                            <a:srgbClr val="333333"/>
                          </a:solidFill>
                          <a:latin typeface="+mn-ea"/>
                          <a:ea typeface="+mn-ea"/>
                          <a:cs typeface="宋体" panose="02010600030101010101" pitchFamily="2" charset="-122"/>
                        </a:rPr>
                        <a:t>年</a:t>
                      </a:r>
                      <a:r>
                        <a:rPr lang="en-US" sz="1800" kern="100" dirty="0">
                          <a:solidFill>
                            <a:srgbClr val="333333"/>
                          </a:solidFill>
                          <a:latin typeface="+mn-ea"/>
                          <a:ea typeface="+mn-ea"/>
                          <a:cs typeface="宋体" panose="02010600030101010101" pitchFamily="2" charset="-122"/>
                        </a:rPr>
                        <a:t>5</a:t>
                      </a:r>
                      <a:r>
                        <a:rPr lang="zh-CN" sz="1800" kern="100" dirty="0">
                          <a:solidFill>
                            <a:srgbClr val="333333"/>
                          </a:solidFill>
                          <a:latin typeface="+mn-ea"/>
                          <a:ea typeface="+mn-ea"/>
                          <a:cs typeface="宋体" panose="02010600030101010101" pitchFamily="2" charset="-122"/>
                        </a:rPr>
                        <a:t>月</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a:solidFill>
                            <a:srgbClr val="333333"/>
                          </a:solidFill>
                          <a:latin typeface="+mn-ea"/>
                          <a:ea typeface="+mn-ea"/>
                          <a:cs typeface="宋体" panose="02010600030101010101" pitchFamily="2" charset="-122"/>
                        </a:rPr>
                        <a:t>6</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宁河垃圾焚烧发电厂</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500</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solidFill>
                            <a:srgbClr val="333333"/>
                          </a:solidFill>
                          <a:latin typeface="+mn-ea"/>
                          <a:ea typeface="+mn-ea"/>
                          <a:cs typeface="宋体" panose="02010600030101010101" pitchFamily="2" charset="-122"/>
                        </a:rPr>
                        <a:t>2018</a:t>
                      </a:r>
                      <a:r>
                        <a:rPr lang="zh-CN" sz="1800" kern="100">
                          <a:solidFill>
                            <a:srgbClr val="333333"/>
                          </a:solidFill>
                          <a:latin typeface="+mn-ea"/>
                          <a:ea typeface="+mn-ea"/>
                          <a:cs typeface="宋体" panose="02010600030101010101" pitchFamily="2" charset="-122"/>
                        </a:rPr>
                        <a:t>年</a:t>
                      </a:r>
                      <a:r>
                        <a:rPr lang="en-US" sz="1800" kern="100">
                          <a:solidFill>
                            <a:srgbClr val="333333"/>
                          </a:solidFill>
                          <a:latin typeface="+mn-ea"/>
                          <a:ea typeface="+mn-ea"/>
                          <a:cs typeface="宋体" panose="02010600030101010101" pitchFamily="2" charset="-122"/>
                        </a:rPr>
                        <a:t>8</a:t>
                      </a:r>
                      <a:r>
                        <a:rPr lang="zh-CN" sz="1800" kern="100">
                          <a:solidFill>
                            <a:srgbClr val="333333"/>
                          </a:solidFill>
                          <a:latin typeface="+mn-ea"/>
                          <a:ea typeface="+mn-ea"/>
                          <a:cs typeface="宋体" panose="02010600030101010101" pitchFamily="2" charset="-122"/>
                        </a:rPr>
                        <a:t>月</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dirty="0">
                          <a:solidFill>
                            <a:srgbClr val="333333"/>
                          </a:solidFill>
                          <a:latin typeface="+mn-ea"/>
                          <a:ea typeface="+mn-ea"/>
                          <a:cs typeface="宋体" panose="02010600030101010101" pitchFamily="2" charset="-122"/>
                        </a:rPr>
                        <a:t>7</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贯庄垃圾焚烧发电厂</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solidFill>
                            <a:srgbClr val="333333"/>
                          </a:solidFill>
                          <a:latin typeface="+mn-ea"/>
                          <a:ea typeface="+mn-ea"/>
                          <a:cs typeface="宋体" panose="02010600030101010101" pitchFamily="2" charset="-122"/>
                        </a:rPr>
                        <a:t>1000</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2018</a:t>
                      </a:r>
                      <a:r>
                        <a:rPr lang="zh-CN" sz="1800" kern="100" dirty="0">
                          <a:solidFill>
                            <a:srgbClr val="333333"/>
                          </a:solidFill>
                          <a:latin typeface="+mn-ea"/>
                          <a:ea typeface="+mn-ea"/>
                          <a:cs typeface="宋体" panose="02010600030101010101" pitchFamily="2" charset="-122"/>
                        </a:rPr>
                        <a:t>年</a:t>
                      </a:r>
                      <a:r>
                        <a:rPr lang="en-US" sz="1800" kern="100" dirty="0">
                          <a:solidFill>
                            <a:srgbClr val="333333"/>
                          </a:solidFill>
                          <a:latin typeface="+mn-ea"/>
                          <a:ea typeface="+mn-ea"/>
                          <a:cs typeface="宋体" panose="02010600030101010101" pitchFamily="2" charset="-122"/>
                        </a:rPr>
                        <a:t>10</a:t>
                      </a:r>
                      <a:r>
                        <a:rPr lang="zh-CN" sz="1800" kern="100" dirty="0">
                          <a:solidFill>
                            <a:srgbClr val="333333"/>
                          </a:solidFill>
                          <a:latin typeface="+mn-ea"/>
                          <a:ea typeface="+mn-ea"/>
                          <a:cs typeface="宋体" panose="02010600030101010101" pitchFamily="2" charset="-122"/>
                        </a:rPr>
                        <a:t>月</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a:solidFill>
                            <a:srgbClr val="333333"/>
                          </a:solidFill>
                          <a:latin typeface="+mn-ea"/>
                          <a:ea typeface="+mn-ea"/>
                          <a:cs typeface="宋体" panose="02010600030101010101" pitchFamily="2" charset="-122"/>
                        </a:rPr>
                        <a:t>8</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双口垃圾填埋场</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2700</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1999</a:t>
                      </a:r>
                      <a:r>
                        <a:rPr lang="zh-CN" sz="1800" kern="100" dirty="0">
                          <a:solidFill>
                            <a:srgbClr val="333333"/>
                          </a:solidFill>
                          <a:latin typeface="+mn-ea"/>
                          <a:ea typeface="+mn-ea"/>
                          <a:cs typeface="宋体" panose="02010600030101010101" pitchFamily="2" charset="-122"/>
                        </a:rPr>
                        <a:t>年</a:t>
                      </a:r>
                      <a:r>
                        <a:rPr lang="en-US" sz="1800" kern="100" dirty="0">
                          <a:solidFill>
                            <a:srgbClr val="333333"/>
                          </a:solidFill>
                          <a:latin typeface="+mn-ea"/>
                          <a:ea typeface="+mn-ea"/>
                          <a:cs typeface="宋体" panose="02010600030101010101" pitchFamily="2" charset="-122"/>
                        </a:rPr>
                        <a:t>1</a:t>
                      </a:r>
                      <a:r>
                        <a:rPr lang="zh-CN" sz="1800" kern="100" dirty="0">
                          <a:solidFill>
                            <a:srgbClr val="333333"/>
                          </a:solidFill>
                          <a:latin typeface="+mn-ea"/>
                          <a:ea typeface="+mn-ea"/>
                          <a:cs typeface="宋体" panose="02010600030101010101" pitchFamily="2" charset="-122"/>
                        </a:rPr>
                        <a:t>月</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dirty="0">
                          <a:solidFill>
                            <a:srgbClr val="333333"/>
                          </a:solidFill>
                          <a:latin typeface="+mn-ea"/>
                          <a:ea typeface="+mn-ea"/>
                          <a:cs typeface="宋体" panose="02010600030101010101" pitchFamily="2" charset="-122"/>
                        </a:rPr>
                        <a:t>9</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大韩庄垃圾填埋场</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solidFill>
                            <a:srgbClr val="333333"/>
                          </a:solidFill>
                          <a:latin typeface="+mn-ea"/>
                          <a:ea typeface="+mn-ea"/>
                          <a:cs typeface="宋体" panose="02010600030101010101" pitchFamily="2" charset="-122"/>
                        </a:rPr>
                        <a:t>1800</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2005</a:t>
                      </a:r>
                      <a:r>
                        <a:rPr lang="zh-CN" sz="1800" kern="100" dirty="0">
                          <a:solidFill>
                            <a:srgbClr val="333333"/>
                          </a:solidFill>
                          <a:latin typeface="+mn-ea"/>
                          <a:ea typeface="+mn-ea"/>
                          <a:cs typeface="宋体" panose="02010600030101010101" pitchFamily="2" charset="-122"/>
                        </a:rPr>
                        <a:t>年</a:t>
                      </a:r>
                      <a:r>
                        <a:rPr lang="en-US" sz="1800" kern="100" dirty="0">
                          <a:solidFill>
                            <a:srgbClr val="333333"/>
                          </a:solidFill>
                          <a:latin typeface="+mn-ea"/>
                          <a:ea typeface="+mn-ea"/>
                          <a:cs typeface="宋体" panose="02010600030101010101" pitchFamily="2" charset="-122"/>
                        </a:rPr>
                        <a:t>1</a:t>
                      </a:r>
                      <a:r>
                        <a:rPr lang="zh-CN" sz="1800" kern="100" dirty="0">
                          <a:solidFill>
                            <a:srgbClr val="333333"/>
                          </a:solidFill>
                          <a:latin typeface="+mn-ea"/>
                          <a:ea typeface="+mn-ea"/>
                          <a:cs typeface="宋体" panose="02010600030101010101" pitchFamily="2" charset="-122"/>
                        </a:rPr>
                        <a:t>月</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a:solidFill>
                            <a:srgbClr val="333333"/>
                          </a:solidFill>
                          <a:latin typeface="+mn-ea"/>
                          <a:ea typeface="+mn-ea"/>
                          <a:cs typeface="宋体" panose="02010600030101010101" pitchFamily="2" charset="-122"/>
                        </a:rPr>
                        <a:t>10</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雍泰垃圾填埋场</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solidFill>
                            <a:srgbClr val="333333"/>
                          </a:solidFill>
                          <a:latin typeface="+mn-ea"/>
                          <a:ea typeface="+mn-ea"/>
                          <a:cs typeface="宋体" panose="02010600030101010101" pitchFamily="2" charset="-122"/>
                        </a:rPr>
                        <a:t>200</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2007</a:t>
                      </a:r>
                      <a:r>
                        <a:rPr lang="zh-CN" sz="1800" kern="100" dirty="0">
                          <a:solidFill>
                            <a:srgbClr val="333333"/>
                          </a:solidFill>
                          <a:latin typeface="+mn-ea"/>
                          <a:ea typeface="+mn-ea"/>
                          <a:cs typeface="宋体" panose="02010600030101010101" pitchFamily="2" charset="-122"/>
                        </a:rPr>
                        <a:t>年</a:t>
                      </a:r>
                      <a:r>
                        <a:rPr lang="en-US" sz="1800" kern="100" dirty="0">
                          <a:solidFill>
                            <a:srgbClr val="333333"/>
                          </a:solidFill>
                          <a:latin typeface="+mn-ea"/>
                          <a:ea typeface="+mn-ea"/>
                          <a:cs typeface="宋体" panose="02010600030101010101" pitchFamily="2" charset="-122"/>
                        </a:rPr>
                        <a:t>11</a:t>
                      </a:r>
                      <a:r>
                        <a:rPr lang="zh-CN" sz="1800" kern="100" dirty="0">
                          <a:solidFill>
                            <a:srgbClr val="333333"/>
                          </a:solidFill>
                          <a:latin typeface="+mn-ea"/>
                          <a:ea typeface="+mn-ea"/>
                          <a:cs typeface="宋体" panose="02010600030101010101" pitchFamily="2" charset="-122"/>
                        </a:rPr>
                        <a:t>月</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51">
                <a:tc>
                  <a:txBody>
                    <a:bodyPr/>
                    <a:lstStyle/>
                    <a:p>
                      <a:pPr algn="ctr">
                        <a:spcAft>
                          <a:spcPts val="0"/>
                        </a:spcAft>
                      </a:pPr>
                      <a:r>
                        <a:rPr lang="en-US" sz="1800" kern="100">
                          <a:solidFill>
                            <a:srgbClr val="333333"/>
                          </a:solidFill>
                          <a:latin typeface="+mn-ea"/>
                          <a:ea typeface="+mn-ea"/>
                          <a:cs typeface="宋体" panose="02010600030101010101" pitchFamily="2" charset="-122"/>
                        </a:rPr>
                        <a:t>11</a:t>
                      </a:r>
                      <a:endParaRPr lang="zh-CN" sz="1800" kern="10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kern="100" dirty="0">
                          <a:solidFill>
                            <a:srgbClr val="333333"/>
                          </a:solidFill>
                          <a:latin typeface="+mn-ea"/>
                          <a:ea typeface="+mn-ea"/>
                          <a:cs typeface="宋体" panose="02010600030101010101" pitchFamily="2" charset="-122"/>
                        </a:rPr>
                        <a:t>全泰垃圾填埋场</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400</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solidFill>
                            <a:srgbClr val="333333"/>
                          </a:solidFill>
                          <a:latin typeface="+mn-ea"/>
                          <a:ea typeface="+mn-ea"/>
                          <a:cs typeface="宋体" panose="02010600030101010101" pitchFamily="2" charset="-122"/>
                        </a:rPr>
                        <a:t>2009</a:t>
                      </a:r>
                      <a:r>
                        <a:rPr lang="zh-CN" sz="1800" kern="100" dirty="0">
                          <a:solidFill>
                            <a:srgbClr val="333333"/>
                          </a:solidFill>
                          <a:latin typeface="+mn-ea"/>
                          <a:ea typeface="+mn-ea"/>
                          <a:cs typeface="宋体" panose="02010600030101010101" pitchFamily="2" charset="-122"/>
                        </a:rPr>
                        <a:t>年</a:t>
                      </a:r>
                      <a:r>
                        <a:rPr lang="en-US" sz="1800" kern="100" dirty="0">
                          <a:solidFill>
                            <a:srgbClr val="333333"/>
                          </a:solidFill>
                          <a:latin typeface="+mn-ea"/>
                          <a:ea typeface="+mn-ea"/>
                          <a:cs typeface="宋体" panose="02010600030101010101" pitchFamily="2" charset="-122"/>
                        </a:rPr>
                        <a:t>12</a:t>
                      </a:r>
                      <a:r>
                        <a:rPr lang="zh-CN" sz="1800" kern="100" dirty="0">
                          <a:solidFill>
                            <a:srgbClr val="333333"/>
                          </a:solidFill>
                          <a:latin typeface="+mn-ea"/>
                          <a:ea typeface="+mn-ea"/>
                          <a:cs typeface="宋体" panose="02010600030101010101" pitchFamily="2" charset="-122"/>
                        </a:rPr>
                        <a:t>月</a:t>
                      </a:r>
                      <a:endParaRPr lang="zh-CN" sz="1800" kern="100" dirty="0">
                        <a:latin typeface="+mn-ea"/>
                        <a:ea typeface="+mn-ea"/>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1681" name="Rectangle 1"/>
          <p:cNvSpPr>
            <a:spLocks noChangeArrowheads="1"/>
          </p:cNvSpPr>
          <p:nvPr/>
        </p:nvSpPr>
        <p:spPr bwMode="auto">
          <a:xfrm>
            <a:off x="3287713" y="198438"/>
            <a:ext cx="5832475" cy="708025"/>
          </a:xfrm>
          <a:prstGeom prst="rect">
            <a:avLst/>
          </a:prstGeom>
          <a:solidFill>
            <a:srgbClr val="FFFFFF"/>
          </a:solidFill>
          <a:ln w="9525">
            <a:noFill/>
            <a:miter lim="800000"/>
          </a:ln>
          <a:effectLst/>
        </p:spPr>
        <p:txBody>
          <a:bodyPr anchor="ctr">
            <a:spAutoFit/>
          </a:bodyPr>
          <a:lstStyle/>
          <a:p>
            <a:pPr algn="ctr" defTabSz="914400"/>
            <a:r>
              <a:rPr lang="en-US" altLang="zh-CN" sz="2200">
                <a:solidFill>
                  <a:srgbClr val="333333"/>
                </a:solidFill>
                <a:latin typeface="等线"/>
                <a:ea typeface="等线"/>
                <a:cs typeface="宋体" panose="02010600030101010101" pitchFamily="2" charset="-122"/>
              </a:rPr>
              <a:t>2019</a:t>
            </a:r>
            <a:r>
              <a:rPr lang="zh-CN" altLang="en-US" sz="2200">
                <a:solidFill>
                  <a:srgbClr val="333333"/>
                </a:solidFill>
                <a:latin typeface="等线"/>
                <a:ea typeface="等线"/>
                <a:cs typeface="宋体" panose="02010600030101010101" pitchFamily="2" charset="-122"/>
              </a:rPr>
              <a:t>年天津市运行的垃圾处理设施</a:t>
            </a:r>
            <a:endParaRPr lang="zh-CN" altLang="en-US" sz="2200" b="0">
              <a:latin typeface="等线"/>
              <a:ea typeface="等线"/>
              <a:cs typeface="宋体" panose="02010600030101010101" pitchFamily="2" charset="-122"/>
            </a:endParaRPr>
          </a:p>
          <a:p>
            <a:pPr defTabSz="914400" eaLnBrk="0" hangingPunct="0"/>
            <a:endParaRPr lang="zh-CN" altLang="en-US" b="0">
              <a:ea typeface="等线"/>
              <a:cs typeface="宋体" panose="02010600030101010101" pitchFamily="2" charset="-122"/>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1"/>
          <p:cNvSpPr>
            <a:spLocks noGrp="1"/>
          </p:cNvSpPr>
          <p:nvPr>
            <p:ph type="title"/>
          </p:nvPr>
        </p:nvSpPr>
        <p:spPr bwMode="auto">
          <a:xfrm>
            <a:off x="1992313" y="1052513"/>
            <a:ext cx="8229600" cy="46037"/>
          </a:xfrm>
          <a:prstGeom prst="rect">
            <a:avLst/>
          </a:prstGeom>
          <a:noFill/>
          <a:ln>
            <a:miter lim="800000"/>
          </a:ln>
        </p:spPr>
        <p:txBody>
          <a:bodyPr vert="horz" wrap="square" lIns="91440" tIns="45720" rIns="91440" bIns="45720" numCol="1" anchor="t" anchorCtr="0" compatLnSpc="1"/>
          <a:lstStyle/>
          <a:p>
            <a:r>
              <a:rPr lang="en-US" altLang="zh-CN" sz="4000" b="1" smtClean="0">
                <a:latin typeface="华文新魏" panose="02010800040101010101" charset="-122"/>
                <a:ea typeface="华文新魏" panose="02010800040101010101" charset="-122"/>
                <a:cs typeface="华文新魏" panose="02010800040101010101" charset="-122"/>
              </a:rPr>
              <a:t/>
            </a:r>
            <a:br>
              <a:rPr lang="en-US" altLang="zh-CN" sz="4000" b="1" smtClean="0">
                <a:latin typeface="华文新魏" panose="02010800040101010101" charset="-122"/>
                <a:ea typeface="华文新魏" panose="02010800040101010101" charset="-122"/>
                <a:cs typeface="华文新魏" panose="02010800040101010101" charset="-122"/>
              </a:rPr>
            </a:br>
            <a:r>
              <a:rPr lang="en-US" altLang="zh-CN" sz="4000" b="1" smtClean="0">
                <a:solidFill>
                  <a:srgbClr val="0070C0"/>
                </a:solidFill>
                <a:cs typeface="等线 Light"/>
              </a:rPr>
              <a:t> </a:t>
            </a:r>
            <a:r>
              <a:rPr lang="zh-CN" altLang="en-US" sz="4000" b="1" smtClean="0">
                <a:latin typeface="楷体" panose="02010609060101010101" charset="-122"/>
                <a:ea typeface="楷体" panose="02010609060101010101" charset="-122"/>
                <a:cs typeface="楷体" panose="02010609060101010101" charset="-122"/>
              </a:rPr>
              <a:t>第一部分 生活垃圾分类的背景</a:t>
            </a:r>
            <a:r>
              <a:rPr lang="en-US" altLang="zh-CN" sz="4000" b="1" smtClean="0">
                <a:latin typeface="楷体" panose="02010609060101010101" charset="-122"/>
                <a:ea typeface="楷体" panose="02010609060101010101" charset="-122"/>
                <a:cs typeface="楷体" panose="02010609060101010101" charset="-122"/>
              </a:rPr>
              <a:t/>
            </a:r>
            <a:br>
              <a:rPr lang="en-US" altLang="zh-CN" sz="4000" b="1" smtClean="0">
                <a:latin typeface="楷体" panose="02010609060101010101" charset="-122"/>
                <a:ea typeface="楷体" panose="02010609060101010101" charset="-122"/>
                <a:cs typeface="楷体" panose="02010609060101010101" charset="-122"/>
              </a:rPr>
            </a:br>
            <a:r>
              <a:rPr lang="en-US" altLang="zh-CN" sz="4000" b="1" smtClean="0">
                <a:latin typeface="楷体" panose="02010609060101010101" charset="-122"/>
                <a:ea typeface="楷体" panose="02010609060101010101" charset="-122"/>
                <a:cs typeface="楷体" panose="02010609060101010101" charset="-122"/>
              </a:rPr>
              <a:t>     </a:t>
            </a:r>
            <a:r>
              <a:rPr lang="zh-CN" altLang="en-US" sz="4000" b="1" smtClean="0">
                <a:latin typeface="楷体" panose="02010609060101010101" charset="-122"/>
                <a:ea typeface="楷体" panose="02010609060101010101" charset="-122"/>
                <a:cs typeface="楷体" panose="02010609060101010101" charset="-122"/>
              </a:rPr>
              <a:t>（为什么要进行垃圾分类）   </a:t>
            </a:r>
          </a:p>
        </p:txBody>
      </p:sp>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24563" y="457200"/>
            <a:ext cx="4616450" cy="6211888"/>
          </a:xfrm>
        </p:spPr>
        <p:txBody>
          <a:bodyPr vert="horz" wrap="square" lIns="91440" tIns="45720" rIns="91440" bIns="45720" numCol="1" anchor="t" anchorCtr="0" compatLnSpc="1">
            <a:normAutofit/>
          </a:bodyPr>
          <a:lstStyle/>
          <a:p>
            <a:pPr marL="0" indent="0">
              <a:spcBef>
                <a:spcPct val="0"/>
              </a:spcBef>
            </a:pPr>
            <a:r>
              <a:rPr lang="en-US" altLang="zh-CN" sz="2400" b="1" smtClean="0">
                <a:latin typeface="等线"/>
                <a:cs typeface="等线"/>
              </a:rPr>
              <a:t>  </a:t>
            </a:r>
            <a:r>
              <a:rPr lang="zh-CN" altLang="zh-CN" sz="2400" b="1" smtClean="0">
                <a:latin typeface="等线"/>
                <a:cs typeface="等线"/>
              </a:rPr>
              <a:t>目前运行的有</a:t>
            </a:r>
            <a:r>
              <a:rPr lang="en-US" altLang="zh-CN" sz="2400" b="1" smtClean="0">
                <a:latin typeface="等线"/>
                <a:cs typeface="等线"/>
              </a:rPr>
              <a:t>11</a:t>
            </a:r>
            <a:r>
              <a:rPr lang="zh-CN" altLang="zh-CN" sz="2400" b="1" smtClean="0">
                <a:latin typeface="等线"/>
                <a:cs typeface="等线"/>
              </a:rPr>
              <a:t>座垃圾处理场，</a:t>
            </a:r>
            <a:r>
              <a:rPr lang="en-US" altLang="zh-CN" sz="2400" b="1" smtClean="0">
                <a:latin typeface="等线"/>
                <a:cs typeface="等线"/>
              </a:rPr>
              <a:t>7</a:t>
            </a:r>
            <a:r>
              <a:rPr lang="zh-CN" altLang="zh-CN" sz="2400" b="1" smtClean="0">
                <a:latin typeface="等线"/>
                <a:cs typeface="等线"/>
              </a:rPr>
              <a:t>个焚烧厂，</a:t>
            </a:r>
            <a:r>
              <a:rPr lang="en-US" altLang="zh-CN" sz="2400" b="1" smtClean="0">
                <a:latin typeface="等线"/>
                <a:cs typeface="等线"/>
              </a:rPr>
              <a:t>4</a:t>
            </a:r>
            <a:r>
              <a:rPr lang="zh-CN" altLang="zh-CN" sz="2400" b="1" smtClean="0">
                <a:latin typeface="等线"/>
                <a:cs typeface="等线"/>
              </a:rPr>
              <a:t>个填埋场，合计日处理量是</a:t>
            </a:r>
            <a:r>
              <a:rPr lang="en-US" altLang="zh-CN" sz="2400" b="1" smtClean="0">
                <a:latin typeface="等线"/>
                <a:cs typeface="等线"/>
              </a:rPr>
              <a:t>1.21</a:t>
            </a:r>
            <a:r>
              <a:rPr lang="zh-CN" altLang="zh-CN" sz="2400" b="1" smtClean="0">
                <a:latin typeface="等线"/>
                <a:cs typeface="等线"/>
              </a:rPr>
              <a:t>万吨。</a:t>
            </a:r>
            <a:r>
              <a:rPr lang="en-US" altLang="zh-CN" sz="2400" b="1" smtClean="0">
                <a:latin typeface="等线"/>
                <a:cs typeface="等线"/>
              </a:rPr>
              <a:t>2020</a:t>
            </a:r>
            <a:r>
              <a:rPr lang="zh-CN" altLang="zh-CN" sz="2400" b="1" smtClean="0">
                <a:latin typeface="等线"/>
                <a:cs typeface="等线"/>
              </a:rPr>
              <a:t>年双口垃圾填埋场已经封场，</a:t>
            </a:r>
            <a:r>
              <a:rPr lang="zh-CN" altLang="en-US" sz="2400" b="1" smtClean="0">
                <a:latin typeface="等线"/>
                <a:cs typeface="等线"/>
              </a:rPr>
              <a:t>每天</a:t>
            </a:r>
            <a:r>
              <a:rPr lang="zh-CN" altLang="zh-CN" sz="2400" b="1" smtClean="0">
                <a:latin typeface="等线"/>
                <a:cs typeface="等线"/>
              </a:rPr>
              <a:t>又将会有</a:t>
            </a:r>
            <a:r>
              <a:rPr lang="en-US" altLang="zh-CN" sz="2400" b="1" smtClean="0">
                <a:latin typeface="等线"/>
                <a:cs typeface="等线"/>
              </a:rPr>
              <a:t>2700</a:t>
            </a:r>
            <a:r>
              <a:rPr lang="zh-CN" altLang="zh-CN" sz="2400" b="1" smtClean="0">
                <a:latin typeface="等线"/>
                <a:cs typeface="等线"/>
              </a:rPr>
              <a:t>吨的垃圾处理缺口。在建的东丽、武清、宝坻、静海、汉沽，已投入使用的西青、北辰垃圾综合处理厂，建成可新增处理能力</a:t>
            </a:r>
            <a:r>
              <a:rPr lang="en-US" altLang="zh-CN" sz="2400" b="1" smtClean="0">
                <a:latin typeface="等线"/>
                <a:cs typeface="等线"/>
              </a:rPr>
              <a:t>1</a:t>
            </a:r>
            <a:r>
              <a:rPr lang="zh-CN" altLang="zh-CN" sz="2400" b="1" smtClean="0">
                <a:latin typeface="等线"/>
                <a:cs typeface="等线"/>
              </a:rPr>
              <a:t>万吨</a:t>
            </a:r>
            <a:r>
              <a:rPr lang="zh-CN" altLang="en-US" sz="2400" b="1" smtClean="0">
                <a:latin typeface="等线"/>
                <a:cs typeface="等线"/>
              </a:rPr>
              <a:t>。</a:t>
            </a:r>
            <a:r>
              <a:rPr lang="zh-CN" altLang="zh-CN" sz="2400" b="1" smtClean="0">
                <a:latin typeface="等线"/>
                <a:cs typeface="等线"/>
              </a:rPr>
              <a:t>但天津市内六区及环城四区的周边将坐落</a:t>
            </a:r>
            <a:r>
              <a:rPr lang="en-US" altLang="zh-CN" sz="2400" b="1" smtClean="0">
                <a:latin typeface="等线"/>
                <a:cs typeface="等线"/>
              </a:rPr>
              <a:t>18</a:t>
            </a:r>
            <a:r>
              <a:rPr lang="zh-CN" altLang="zh-CN" sz="2400" b="1" smtClean="0">
                <a:latin typeface="等线"/>
                <a:cs typeface="等线"/>
              </a:rPr>
              <a:t>座垃圾处理场，这么大密度的垃圾处理设施虽然没使我们垃圾围城，但已经被垃圾处理厂包围了。</a:t>
            </a:r>
          </a:p>
          <a:p>
            <a:pPr marL="0" indent="0"/>
            <a:endParaRPr lang="zh-CN" altLang="en-US" b="1" smtClean="0">
              <a:cs typeface="等线"/>
            </a:endParaRPr>
          </a:p>
        </p:txBody>
      </p:sp>
      <p:pic>
        <p:nvPicPr>
          <p:cNvPr id="44034" name="图片 1" descr="G:\项目\十三五\京津冀协同发展\选址方案+工作方案+PPT\2-现状.jpg2-现状"/>
          <p:cNvPicPr>
            <a:picLocks noChangeAspect="1" noChangeArrowheads="1"/>
          </p:cNvPicPr>
          <p:nvPr/>
        </p:nvPicPr>
        <p:blipFill>
          <a:blip r:embed="rId2" cstate="print"/>
          <a:srcRect/>
          <a:stretch>
            <a:fillRect/>
          </a:stretch>
        </p:blipFill>
        <p:spPr bwMode="auto">
          <a:xfrm>
            <a:off x="1063625" y="296863"/>
            <a:ext cx="4511675" cy="54610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92313" y="765175"/>
            <a:ext cx="8229600" cy="5543550"/>
          </a:xfrm>
        </p:spPr>
        <p:txBody>
          <a:bodyPr vert="horz" wrap="square" lIns="91440" tIns="45720" rIns="91440" bIns="45720" numCol="1" anchor="t" anchorCtr="0" compatLnSpc="1">
            <a:normAutofit/>
          </a:bodyPr>
          <a:lstStyle/>
          <a:p>
            <a:pPr marL="0" indent="0">
              <a:lnSpc>
                <a:spcPct val="110000"/>
              </a:lnSpc>
              <a:spcBef>
                <a:spcPct val="0"/>
              </a:spcBef>
            </a:pPr>
            <a:r>
              <a:rPr lang="en-US" altLang="zh-CN" sz="2400" b="1" smtClean="0">
                <a:latin typeface="等线"/>
                <a:cs typeface="等线"/>
              </a:rPr>
              <a:t>   </a:t>
            </a:r>
            <a:r>
              <a:rPr lang="zh-CN" altLang="zh-CN" sz="2400" b="1" smtClean="0">
                <a:latin typeface="等线"/>
                <a:cs typeface="等线"/>
              </a:rPr>
              <a:t>天津近</a:t>
            </a:r>
            <a:r>
              <a:rPr lang="en-US" altLang="zh-CN" sz="2400" b="1" smtClean="0">
                <a:latin typeface="等线"/>
                <a:cs typeface="等线"/>
              </a:rPr>
              <a:t>20</a:t>
            </a:r>
            <a:r>
              <a:rPr lang="zh-CN" altLang="zh-CN" sz="2400" b="1" smtClean="0">
                <a:latin typeface="等线"/>
                <a:cs typeface="等线"/>
              </a:rPr>
              <a:t>年时间，政府几乎把所有财力和精力都用在垃圾的末端治理上，垃圾处理设施一直在增加，但垃圾增长的速度远超过我们治理的速度，垃圾处理已</a:t>
            </a:r>
            <a:r>
              <a:rPr lang="zh-CN" altLang="en-US" sz="2400" b="1" smtClean="0">
                <a:latin typeface="等线"/>
                <a:cs typeface="等线"/>
              </a:rPr>
              <a:t>经</a:t>
            </a:r>
            <a:r>
              <a:rPr lang="zh-CN" altLang="zh-CN" sz="2400" b="1" smtClean="0">
                <a:latin typeface="等线"/>
                <a:cs typeface="等线"/>
              </a:rPr>
              <a:t>步入前端制约后端的发展阶段，使我们疲于奔命</a:t>
            </a:r>
            <a:r>
              <a:rPr lang="zh-CN" altLang="en-US" sz="2400" b="1" smtClean="0">
                <a:latin typeface="等线"/>
                <a:cs typeface="等线"/>
              </a:rPr>
              <a:t>确效果不好</a:t>
            </a:r>
            <a:r>
              <a:rPr lang="zh-CN" altLang="zh-CN" sz="2400" b="1" smtClean="0">
                <a:latin typeface="等线"/>
                <a:cs typeface="等线"/>
              </a:rPr>
              <a:t>。这就要求我们必须改变现有的垃圾处理思路，要从源头开始控制垃圾的增加，全程做好垃圾分类。</a:t>
            </a:r>
          </a:p>
          <a:p>
            <a:pPr marL="0" indent="0">
              <a:lnSpc>
                <a:spcPct val="110000"/>
              </a:lnSpc>
              <a:spcBef>
                <a:spcPct val="0"/>
              </a:spcBef>
            </a:pPr>
            <a:r>
              <a:rPr lang="zh-CN" altLang="zh-CN" sz="2400" b="1" smtClean="0">
                <a:latin typeface="等线"/>
                <a:cs typeface="等线"/>
              </a:rPr>
              <a:t>  </a:t>
            </a:r>
            <a:r>
              <a:rPr lang="zh-CN" altLang="en-US" sz="2400" b="1" smtClean="0">
                <a:latin typeface="等线"/>
                <a:cs typeface="等线"/>
              </a:rPr>
              <a:t>通过分类，使能烧的垃圾更</a:t>
            </a:r>
            <a:r>
              <a:rPr lang="zh-CN" altLang="zh-CN" sz="2400" b="1" smtClean="0">
                <a:latin typeface="等线"/>
                <a:cs typeface="等线"/>
              </a:rPr>
              <a:t>好烧</a:t>
            </a:r>
            <a:r>
              <a:rPr lang="zh-CN" altLang="en-US" sz="2400" b="1" smtClean="0">
                <a:latin typeface="等线"/>
                <a:cs typeface="等线"/>
              </a:rPr>
              <a:t>，</a:t>
            </a:r>
            <a:r>
              <a:rPr lang="zh-CN" altLang="zh-CN" sz="2400" b="1" smtClean="0">
                <a:latin typeface="等线"/>
                <a:cs typeface="等线"/>
              </a:rPr>
              <a:t>分类做不到不烧，但可以做到少烧，分类能最大限度为末端焚烧与填埋</a:t>
            </a:r>
            <a:r>
              <a:rPr lang="en-US" altLang="zh-CN" sz="2400" b="1" smtClean="0">
                <a:latin typeface="等线"/>
                <a:cs typeface="等线"/>
              </a:rPr>
              <a:t>“</a:t>
            </a:r>
            <a:r>
              <a:rPr lang="zh-CN" altLang="zh-CN" sz="2400" b="1" smtClean="0">
                <a:latin typeface="等线"/>
                <a:cs typeface="等线"/>
              </a:rPr>
              <a:t>减负</a:t>
            </a:r>
            <a:r>
              <a:rPr lang="en-US" altLang="zh-CN" sz="2400" b="1" smtClean="0">
                <a:latin typeface="等线"/>
                <a:cs typeface="等线"/>
              </a:rPr>
              <a:t>”</a:t>
            </a:r>
            <a:r>
              <a:rPr lang="zh-CN" altLang="zh-CN" sz="2400" b="1" smtClean="0">
                <a:latin typeface="等线"/>
                <a:cs typeface="等线"/>
              </a:rPr>
              <a:t>。</a:t>
            </a:r>
            <a:r>
              <a:rPr lang="en-US" altLang="zh-CN" sz="2400" b="1" smtClean="0">
                <a:latin typeface="等线"/>
                <a:cs typeface="等线"/>
              </a:rPr>
              <a:t>    </a:t>
            </a:r>
            <a:endParaRPr lang="zh-CN" altLang="zh-CN" sz="2400" b="1" smtClean="0">
              <a:latin typeface="等线"/>
              <a:cs typeface="等线"/>
            </a:endParaRPr>
          </a:p>
          <a:p>
            <a:pPr marL="0" indent="0">
              <a:lnSpc>
                <a:spcPct val="70000"/>
              </a:lnSpc>
            </a:pPr>
            <a:endParaRPr lang="zh-CN" altLang="en-US" sz="2400" b="1" smtClean="0">
              <a:cs typeface="等线"/>
            </a:endParaRP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标题 1"/>
          <p:cNvSpPr>
            <a:spLocks noGrp="1"/>
          </p:cNvSpPr>
          <p:nvPr>
            <p:ph type="title"/>
          </p:nvPr>
        </p:nvSpPr>
        <p:spPr bwMode="auto">
          <a:xfrm>
            <a:off x="671513" y="476250"/>
            <a:ext cx="9539287" cy="720725"/>
          </a:xfrm>
          <a:prstGeom prst="rect">
            <a:avLst/>
          </a:prstGeom>
          <a:noFill/>
          <a:ln>
            <a:miter lim="800000"/>
          </a:ln>
        </p:spPr>
        <p:txBody>
          <a:bodyPr vert="horz" wrap="square" lIns="91440" tIns="45720" rIns="91440" bIns="45720" numCol="1" anchor="t" anchorCtr="0" compatLnSpc="1"/>
          <a:lstStyle/>
          <a:p>
            <a:r>
              <a:rPr lang="zh-CN" altLang="en-US" sz="4000" b="1" smtClean="0">
                <a:latin typeface="楷体" panose="02010609060101010101" charset="-122"/>
                <a:ea typeface="楷体" panose="02010609060101010101" charset="-122"/>
                <a:cs typeface="楷体" panose="02010609060101010101" charset="-122"/>
              </a:rPr>
              <a:t>三、国家及政策的要求</a:t>
            </a:r>
          </a:p>
        </p:txBody>
      </p:sp>
      <p:sp>
        <p:nvSpPr>
          <p:cNvPr id="3" name="内容占位符 2"/>
          <p:cNvSpPr>
            <a:spLocks noGrp="1"/>
          </p:cNvSpPr>
          <p:nvPr>
            <p:ph idx="1"/>
          </p:nvPr>
        </p:nvSpPr>
        <p:spPr>
          <a:xfrm>
            <a:off x="1981200" y="1196975"/>
            <a:ext cx="8229600" cy="5400675"/>
          </a:xfrm>
        </p:spPr>
        <p:txBody>
          <a:bodyPr>
            <a:normAutofit/>
          </a:bodyPr>
          <a:lstStyle/>
          <a:p>
            <a:pPr marL="0" indent="0" fontAlgn="auto">
              <a:lnSpc>
                <a:spcPct val="140000"/>
              </a:lnSpc>
              <a:spcBef>
                <a:spcPts val="0"/>
              </a:spcBef>
              <a:spcAft>
                <a:spcPts val="0"/>
              </a:spcAft>
              <a:buFont typeface="Arial" panose="020B0604020202020204" pitchFamily="34" charset="0"/>
              <a:buNone/>
              <a:defRPr/>
            </a:pPr>
            <a:r>
              <a:rPr lang="zh-CN" altLang="en-US" dirty="0"/>
              <a:t>        </a:t>
            </a:r>
            <a:endParaRPr lang="zh-CN" altLang="zh-CN" sz="3400" dirty="0">
              <a:latin typeface="+mn-ea"/>
            </a:endParaRPr>
          </a:p>
        </p:txBody>
      </p:sp>
      <p:sp>
        <p:nvSpPr>
          <p:cNvPr id="4" name="文本框 3"/>
          <p:cNvSpPr txBox="1"/>
          <p:nvPr/>
        </p:nvSpPr>
        <p:spPr>
          <a:xfrm>
            <a:off x="600075" y="1323340"/>
            <a:ext cx="10961370" cy="3076575"/>
          </a:xfrm>
          <a:prstGeom prst="rect">
            <a:avLst/>
          </a:prstGeom>
          <a:noFill/>
          <a:ln>
            <a:solidFill>
              <a:schemeClr val="bg1"/>
            </a:solid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spAutoFit/>
          </a:bodyPr>
          <a:lstStyle/>
          <a:p>
            <a:pPr fontAlgn="auto">
              <a:spcBef>
                <a:spcPts val="0"/>
              </a:spcBef>
              <a:spcAft>
                <a:spcPts val="0"/>
              </a:spcAft>
              <a:defRPr/>
            </a:pPr>
            <a:r>
              <a:rPr lang="en-US" altLang="zh-CN"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rPr>
              <a:t>             </a:t>
            </a:r>
            <a:r>
              <a:rPr lang="zh-CN" altLang="en-US" sz="3200" b="0" dirty="0">
                <a:ln w="22225">
                  <a:solidFill>
                    <a:schemeClr val="accent2"/>
                  </a:solidFill>
                  <a:prstDash val="solid"/>
                </a:ln>
                <a:solidFill>
                  <a:schemeClr val="accent2">
                    <a:lumMod val="40000"/>
                    <a:lumOff val="60000"/>
                  </a:schemeClr>
                </a:solidFill>
                <a:latin typeface="华文中宋" panose="02010600040101010101" pitchFamily="2" charset="-122"/>
                <a:ea typeface="华文中宋" panose="02010600040101010101" pitchFamily="2" charset="-122"/>
                <a:sym typeface="+mn-ea"/>
              </a:rPr>
              <a:t>总书记对垃圾分类工作作出重要指示</a:t>
            </a:r>
            <a:r>
              <a:rPr lang="en-US" altLang="zh-CN"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rPr>
              <a:t/>
            </a:r>
            <a:br>
              <a:rPr lang="en-US" altLang="zh-CN"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rPr>
            </a:br>
            <a:endParaRPr lang="en-US" altLang="zh-CN"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endParaRPr>
          </a:p>
          <a:p>
            <a:pPr fontAlgn="auto">
              <a:spcBef>
                <a:spcPts val="0"/>
              </a:spcBef>
              <a:spcAft>
                <a:spcPts val="0"/>
              </a:spcAft>
              <a:defRPr/>
            </a:pPr>
            <a:r>
              <a:rPr lang="en-US" altLang="zh-CN"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rPr>
              <a:t>    </a:t>
            </a:r>
            <a:r>
              <a:rPr lang="zh-CN" altLang="en-US"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rPr>
              <a:t>培养垃圾分类的好习惯，</a:t>
            </a:r>
          </a:p>
          <a:p>
            <a:pPr fontAlgn="auto">
              <a:spcBef>
                <a:spcPts val="0"/>
              </a:spcBef>
              <a:spcAft>
                <a:spcPts val="0"/>
              </a:spcAft>
              <a:defRPr/>
            </a:pPr>
            <a:r>
              <a:rPr lang="en-US" altLang="zh-CN"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rPr>
              <a:t>    </a:t>
            </a:r>
            <a:r>
              <a:rPr lang="zh-CN" altLang="en-US"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rPr>
              <a:t>为改善生活环境作努力，</a:t>
            </a:r>
          </a:p>
          <a:p>
            <a:pPr fontAlgn="auto">
              <a:spcBef>
                <a:spcPts val="0"/>
              </a:spcBef>
              <a:spcAft>
                <a:spcPts val="0"/>
              </a:spcAft>
              <a:defRPr/>
            </a:pPr>
            <a:r>
              <a:rPr lang="en-US" altLang="zh-CN"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rPr>
              <a:t>    </a:t>
            </a:r>
            <a:r>
              <a:rPr lang="zh-CN" altLang="en-US" sz="3200" b="0" dirty="0">
                <a:solidFill>
                  <a:schemeClr val="tx1"/>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sym typeface="+mn-ea"/>
              </a:rPr>
              <a:t>为绿色发展可持续发作贡献。</a:t>
            </a:r>
          </a:p>
          <a:p>
            <a:pPr fontAlgn="auto">
              <a:spcBef>
                <a:spcPts val="0"/>
              </a:spcBef>
              <a:spcAft>
                <a:spcPts val="0"/>
              </a:spcAft>
              <a:defRPr/>
            </a:pPr>
            <a:r>
              <a:rPr lang="zh-CN" altLang="en-US" sz="3200" b="0" dirty="0">
                <a:latin typeface="华文楷体" panose="02010600040101010101" pitchFamily="2" charset="-122"/>
                <a:ea typeface="华文楷体" panose="02010600040101010101" pitchFamily="2" charset="-122"/>
                <a:sym typeface="+mn-ea"/>
              </a:rPr>
              <a:t>习近平强调，实行垃圾分类，关系广大人民群众生活环境，</a:t>
            </a:r>
            <a:endParaRPr lang="zh-CN" altLang="en-US" sz="3200" b="0" dirty="0">
              <a:solidFill>
                <a:schemeClr val="tx1"/>
              </a:solidFill>
              <a:effectLst>
                <a:outerShdw blurRad="38100" dist="19050" dir="2700000" algn="tl" rotWithShape="0">
                  <a:schemeClr val="dk1">
                    <a:alpha val="40000"/>
                  </a:schemeClr>
                </a:outerShdw>
              </a:effectLst>
              <a:latin typeface="华文楷体" panose="02010600040101010101" pitchFamily="2" charset="-122"/>
              <a:ea typeface="华文楷体" panose="02010600040101010101" pitchFamily="2" charset="-122"/>
              <a:sym typeface="+mn-ea"/>
            </a:endParaRPr>
          </a:p>
        </p:txBody>
      </p:sp>
      <p:pic>
        <p:nvPicPr>
          <p:cNvPr id="52228" name="图片 8"/>
          <p:cNvPicPr>
            <a:picLocks noChangeAspect="1"/>
          </p:cNvPicPr>
          <p:nvPr/>
        </p:nvPicPr>
        <p:blipFill>
          <a:blip r:embed="rId2" cstate="print"/>
          <a:srcRect/>
          <a:stretch>
            <a:fillRect/>
          </a:stretch>
        </p:blipFill>
        <p:spPr bwMode="auto">
          <a:xfrm>
            <a:off x="777875" y="4292600"/>
            <a:ext cx="10333038" cy="2336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图片 1"/>
          <p:cNvPicPr>
            <a:picLocks noChangeAspect="1"/>
          </p:cNvPicPr>
          <p:nvPr/>
        </p:nvPicPr>
        <p:blipFill>
          <a:blip r:embed="rId2" cstate="print"/>
          <a:srcRect/>
          <a:stretch>
            <a:fillRect/>
          </a:stretch>
        </p:blipFill>
        <p:spPr bwMode="auto">
          <a:xfrm>
            <a:off x="192088" y="1268413"/>
            <a:ext cx="2792412" cy="3827462"/>
          </a:xfrm>
          <a:prstGeom prst="rect">
            <a:avLst/>
          </a:prstGeom>
          <a:noFill/>
          <a:ln w="9525">
            <a:noFill/>
            <a:miter lim="800000"/>
            <a:headEnd/>
            <a:tailEnd/>
          </a:ln>
        </p:spPr>
      </p:pic>
      <p:sp>
        <p:nvSpPr>
          <p:cNvPr id="3" name="矩形 2"/>
          <p:cNvSpPr/>
          <p:nvPr/>
        </p:nvSpPr>
        <p:spPr>
          <a:xfrm>
            <a:off x="3167063" y="-2000250"/>
            <a:ext cx="8445500" cy="3332163"/>
          </a:xfrm>
          <a:prstGeom prst="rect">
            <a:avLst/>
          </a:prstGeom>
        </p:spPr>
        <p:txBody>
          <a:bodyPr>
            <a:spAutoFit/>
          </a:bodyPr>
          <a:lstStyle/>
          <a:p>
            <a:pPr fontAlgn="auto">
              <a:spcBef>
                <a:spcPts val="0"/>
              </a:spcBef>
              <a:spcAft>
                <a:spcPts val="1000"/>
              </a:spcAft>
              <a:defRPr/>
            </a:pPr>
            <a:endParaRPr lang="en-US" altLang="zh-CN" sz="1600" b="0" dirty="0">
              <a:ln w="0"/>
              <a:solidFill>
                <a:srgbClr val="FF0000"/>
              </a:solidFill>
              <a:effectLst>
                <a:outerShdw blurRad="38100" dist="19050" dir="2700000" algn="tl" rotWithShape="0">
                  <a:schemeClr val="dk1">
                    <a:alpha val="40000"/>
                  </a:schemeClr>
                </a:outerShdw>
              </a:effectLst>
              <a:latin typeface="Tahoma" panose="020B0604030504040204" pitchFamily="34" charset="0"/>
              <a:ea typeface="微软雅黑" panose="020B0503020204020204" charset="-122"/>
              <a:cs typeface="Times New Roman" panose="02020603050405020304" charset="0"/>
            </a:endParaRPr>
          </a:p>
          <a:p>
            <a:pPr fontAlgn="auto">
              <a:spcBef>
                <a:spcPts val="0"/>
              </a:spcBef>
              <a:spcAft>
                <a:spcPts val="1000"/>
              </a:spcAft>
              <a:defRPr/>
            </a:pPr>
            <a:endParaRPr lang="en-US" altLang="zh-CN" sz="1600" b="0" dirty="0">
              <a:ln w="0"/>
              <a:solidFill>
                <a:srgbClr val="FF0000"/>
              </a:solidFill>
              <a:effectLst>
                <a:outerShdw blurRad="38100" dist="19050" dir="2700000" algn="tl" rotWithShape="0">
                  <a:schemeClr val="dk1">
                    <a:alpha val="40000"/>
                  </a:schemeClr>
                </a:outerShdw>
              </a:effectLst>
              <a:latin typeface="Tahoma" panose="020B0604030504040204" pitchFamily="34" charset="0"/>
              <a:ea typeface="微软雅黑" panose="020B0503020204020204" charset="-122"/>
              <a:cs typeface="Times New Roman" panose="02020603050405020304" charset="0"/>
            </a:endParaRPr>
          </a:p>
          <a:p>
            <a:pPr fontAlgn="auto">
              <a:spcBef>
                <a:spcPts val="0"/>
              </a:spcBef>
              <a:spcAft>
                <a:spcPts val="1000"/>
              </a:spcAft>
              <a:defRPr/>
            </a:pPr>
            <a:endParaRPr lang="en-US" altLang="zh-CN" sz="1600" b="0" dirty="0">
              <a:ln w="0"/>
              <a:solidFill>
                <a:srgbClr val="FF0000"/>
              </a:solidFill>
              <a:effectLst>
                <a:outerShdw blurRad="38100" dist="19050" dir="2700000" algn="tl" rotWithShape="0">
                  <a:schemeClr val="dk1">
                    <a:alpha val="40000"/>
                  </a:schemeClr>
                </a:outerShdw>
              </a:effectLst>
              <a:latin typeface="Tahoma" panose="020B0604030504040204" pitchFamily="34" charset="0"/>
              <a:ea typeface="微软雅黑" panose="020B0503020204020204" charset="-122"/>
              <a:cs typeface="Times New Roman" panose="02020603050405020304" charset="0"/>
            </a:endParaRPr>
          </a:p>
          <a:p>
            <a:pPr fontAlgn="auto">
              <a:spcBef>
                <a:spcPts val="0"/>
              </a:spcBef>
              <a:spcAft>
                <a:spcPts val="1000"/>
              </a:spcAft>
              <a:defRPr/>
            </a:pPr>
            <a:endParaRPr lang="en-US" altLang="zh-CN" sz="1600" b="0" dirty="0">
              <a:ln w="0"/>
              <a:solidFill>
                <a:srgbClr val="FF0000"/>
              </a:solidFill>
              <a:effectLst>
                <a:outerShdw blurRad="38100" dist="19050" dir="2700000" algn="tl" rotWithShape="0">
                  <a:schemeClr val="dk1">
                    <a:alpha val="40000"/>
                  </a:schemeClr>
                </a:outerShdw>
              </a:effectLst>
              <a:latin typeface="Tahoma" panose="020B0604030504040204" pitchFamily="34" charset="0"/>
              <a:ea typeface="微软雅黑" panose="020B0503020204020204" charset="-122"/>
              <a:cs typeface="Times New Roman" panose="02020603050405020304" charset="0"/>
            </a:endParaRPr>
          </a:p>
          <a:p>
            <a:pPr fontAlgn="auto">
              <a:spcBef>
                <a:spcPts val="0"/>
              </a:spcBef>
              <a:spcAft>
                <a:spcPts val="1000"/>
              </a:spcAft>
              <a:defRPr/>
            </a:pPr>
            <a:endParaRPr lang="en-US" altLang="zh-CN" sz="1600" b="0" dirty="0">
              <a:ln w="0"/>
              <a:solidFill>
                <a:srgbClr val="FF0000"/>
              </a:solidFill>
              <a:effectLst>
                <a:outerShdw blurRad="38100" dist="19050" dir="2700000" algn="tl" rotWithShape="0">
                  <a:schemeClr val="dk1">
                    <a:alpha val="40000"/>
                  </a:schemeClr>
                </a:outerShdw>
              </a:effectLst>
              <a:latin typeface="Tahoma" panose="020B0604030504040204" pitchFamily="34" charset="0"/>
              <a:ea typeface="微软雅黑" panose="020B0503020204020204" charset="-122"/>
              <a:cs typeface="Times New Roman" panose="02020603050405020304" charset="0"/>
            </a:endParaRPr>
          </a:p>
          <a:p>
            <a:pPr fontAlgn="auto">
              <a:spcBef>
                <a:spcPts val="0"/>
              </a:spcBef>
              <a:spcAft>
                <a:spcPts val="1000"/>
              </a:spcAft>
              <a:defRPr/>
            </a:pPr>
            <a:endParaRPr lang="en-US" altLang="zh-CN" sz="1600" b="0" dirty="0">
              <a:ln w="0"/>
              <a:solidFill>
                <a:srgbClr val="FF0000"/>
              </a:solidFill>
              <a:effectLst>
                <a:outerShdw blurRad="38100" dist="19050" dir="2700000" algn="tl" rotWithShape="0">
                  <a:schemeClr val="dk1">
                    <a:alpha val="40000"/>
                  </a:schemeClr>
                </a:outerShdw>
              </a:effectLst>
              <a:latin typeface="Tahoma" panose="020B0604030504040204" pitchFamily="34" charset="0"/>
              <a:ea typeface="微软雅黑" panose="020B0503020204020204" charset="-122"/>
              <a:cs typeface="Times New Roman" panose="02020603050405020304" charset="0"/>
            </a:endParaRPr>
          </a:p>
          <a:p>
            <a:pPr fontAlgn="auto">
              <a:spcBef>
                <a:spcPts val="0"/>
              </a:spcBef>
              <a:spcAft>
                <a:spcPts val="1000"/>
              </a:spcAft>
              <a:defRPr/>
            </a:pPr>
            <a:endParaRPr lang="en-US" altLang="zh-CN" sz="1600" b="0" dirty="0">
              <a:ln w="0"/>
              <a:solidFill>
                <a:srgbClr val="FF0000"/>
              </a:solidFill>
              <a:effectLst>
                <a:outerShdw blurRad="38100" dist="19050" dir="2700000" algn="tl" rotWithShape="0">
                  <a:schemeClr val="dk1">
                    <a:alpha val="40000"/>
                  </a:schemeClr>
                </a:outerShdw>
              </a:effectLst>
              <a:latin typeface="Tahoma" panose="020B0604030504040204" pitchFamily="34" charset="0"/>
              <a:ea typeface="微软雅黑" panose="020B0503020204020204" charset="-122"/>
              <a:cs typeface="Times New Roman" panose="02020603050405020304" charset="0"/>
            </a:endParaRPr>
          </a:p>
          <a:p>
            <a:pPr fontAlgn="auto">
              <a:spcBef>
                <a:spcPts val="0"/>
              </a:spcBef>
              <a:spcAft>
                <a:spcPts val="1000"/>
              </a:spcAft>
              <a:defRPr/>
            </a:pPr>
            <a:endParaRPr lang="en-US" altLang="zh-CN" sz="1600" b="0" dirty="0">
              <a:ln w="0"/>
              <a:solidFill>
                <a:srgbClr val="FF0000"/>
              </a:solidFill>
              <a:effectLst>
                <a:outerShdw blurRad="38100" dist="19050" dir="2700000" algn="tl" rotWithShape="0">
                  <a:schemeClr val="dk1">
                    <a:alpha val="40000"/>
                  </a:schemeClr>
                </a:outerShdw>
              </a:effectLst>
              <a:latin typeface="Tahoma" panose="020B0604030504040204" pitchFamily="34" charset="0"/>
              <a:ea typeface="微软雅黑" panose="020B0503020204020204" charset="-122"/>
              <a:cs typeface="Times New Roman" panose="02020603050405020304" charset="0"/>
            </a:endParaRPr>
          </a:p>
          <a:p>
            <a:pPr fontAlgn="auto">
              <a:spcBef>
                <a:spcPts val="0"/>
              </a:spcBef>
              <a:spcAft>
                <a:spcPts val="1000"/>
              </a:spcAft>
              <a:defRPr/>
            </a:pPr>
            <a:endParaRPr lang="zh-CN" altLang="zh-CN" sz="1600" b="0"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Times New Roman" panose="02020603050405020304" charset="0"/>
            </a:endParaRPr>
          </a:p>
        </p:txBody>
      </p:sp>
      <p:sp>
        <p:nvSpPr>
          <p:cNvPr id="4" name="文本框 3"/>
          <p:cNvSpPr txBox="1"/>
          <p:nvPr/>
        </p:nvSpPr>
        <p:spPr>
          <a:xfrm>
            <a:off x="3168015" y="566420"/>
            <a:ext cx="8734425" cy="4859655"/>
          </a:xfrm>
          <a:prstGeom prst="rect">
            <a:avLst/>
          </a:prstGeom>
          <a:noFill/>
          <a:ln>
            <a:solidFill>
              <a:schemeClr val="bg1"/>
            </a:solid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121920" tIns="60960" rIns="121920" bIns="60960" anchor="ctr">
            <a:scene3d>
              <a:camera prst="orthographicFront"/>
              <a:lightRig rig="threePt" dir="t"/>
            </a:scene3d>
          </a:bodyPr>
          <a:lstStyle/>
          <a:p>
            <a:pPr fontAlgn="auto">
              <a:spcBef>
                <a:spcPts val="0"/>
              </a:spcBef>
              <a:spcAft>
                <a:spcPts val="0"/>
              </a:spcAft>
              <a:defRPr/>
            </a:pPr>
            <a:r>
              <a:rPr lang="en-US" altLang="zh-CN"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      </a:t>
            </a: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习近平强调，实行垃圾分类，关系广大人民群众生</a:t>
            </a:r>
          </a:p>
          <a:p>
            <a:pPr fontAlgn="auto">
              <a:spcBef>
                <a:spcPts val="0"/>
              </a:spcBef>
              <a:spcAft>
                <a:spcPts val="0"/>
              </a:spcAft>
              <a:defRPr/>
            </a:pP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活环境，关系节约使用资源，也是社会文明水平的一个</a:t>
            </a:r>
          </a:p>
          <a:p>
            <a:pPr fontAlgn="auto">
              <a:spcBef>
                <a:spcPts val="0"/>
              </a:spcBef>
              <a:spcAft>
                <a:spcPts val="0"/>
              </a:spcAft>
              <a:defRPr/>
            </a:pP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重要体现。</a:t>
            </a:r>
          </a:p>
          <a:p>
            <a:pPr fontAlgn="auto">
              <a:spcBef>
                <a:spcPts val="0"/>
              </a:spcBef>
              <a:spcAft>
                <a:spcPts val="0"/>
              </a:spcAft>
              <a:defRPr/>
            </a:pPr>
            <a:r>
              <a:rPr lang="en-US" altLang="zh-CN"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     </a:t>
            </a: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习近平指出，推行垃圾分类，关键是要加强科学管理、</a:t>
            </a:r>
          </a:p>
          <a:p>
            <a:pPr fontAlgn="auto">
              <a:spcBef>
                <a:spcPts val="0"/>
              </a:spcBef>
              <a:spcAft>
                <a:spcPts val="0"/>
              </a:spcAft>
              <a:defRPr/>
            </a:pP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形成长效机制、推动习惯养成。要加强引导、因地制宜、</a:t>
            </a:r>
          </a:p>
          <a:p>
            <a:pPr fontAlgn="auto">
              <a:spcBef>
                <a:spcPts val="0"/>
              </a:spcBef>
              <a:spcAft>
                <a:spcPts val="0"/>
              </a:spcAft>
              <a:defRPr/>
            </a:pP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持续推进，把工作做细做实，持之以恒抓下去，要开展</a:t>
            </a:r>
          </a:p>
          <a:p>
            <a:pPr fontAlgn="auto">
              <a:spcBef>
                <a:spcPts val="0"/>
              </a:spcBef>
              <a:spcAft>
                <a:spcPts val="0"/>
              </a:spcAft>
              <a:defRPr/>
            </a:pP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广泛的教育引导工作，让广大人民群众认识到实行垃圾</a:t>
            </a:r>
          </a:p>
          <a:p>
            <a:pPr fontAlgn="auto">
              <a:spcBef>
                <a:spcPts val="0"/>
              </a:spcBef>
              <a:spcAft>
                <a:spcPts val="0"/>
              </a:spcAft>
              <a:defRPr/>
            </a:pP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分类的重要性和必要性，通过有效的督促引导，让更多</a:t>
            </a:r>
          </a:p>
          <a:p>
            <a:pPr fontAlgn="auto">
              <a:spcBef>
                <a:spcPts val="0"/>
              </a:spcBef>
              <a:spcAft>
                <a:spcPts val="0"/>
              </a:spcAft>
              <a:defRPr/>
            </a:pP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人行动起来，培养垃圾分类的好习惯，全社会人人动手，</a:t>
            </a:r>
          </a:p>
          <a:p>
            <a:pPr fontAlgn="auto">
              <a:spcBef>
                <a:spcPts val="0"/>
              </a:spcBef>
              <a:spcAft>
                <a:spcPts val="0"/>
              </a:spcAft>
              <a:defRPr/>
            </a:pP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一起来为改善生活环境做努力，一起来为绿色发展、可</a:t>
            </a:r>
          </a:p>
          <a:p>
            <a:pPr fontAlgn="auto">
              <a:spcBef>
                <a:spcPts val="0"/>
              </a:spcBef>
              <a:spcAft>
                <a:spcPts val="0"/>
              </a:spcAft>
              <a:defRPr/>
            </a:pPr>
            <a:r>
              <a:rPr lang="zh-CN" altLang="en-US" sz="2800" b="0" dirty="0">
                <a:solidFill>
                  <a:schemeClr val="tx1"/>
                </a:solidFill>
                <a:effectLst>
                  <a:outerShdw blurRad="38100" dist="19050" dir="2700000" algn="tl" rotWithShape="0">
                    <a:schemeClr val="dk1">
                      <a:alpha val="40000"/>
                    </a:schemeClr>
                  </a:outerShdw>
                </a:effectLst>
                <a:latin typeface="inpin heiti" charset="-122"/>
                <a:ea typeface="inpin heiti" charset="-122"/>
              </a:rPr>
              <a:t>持续发展做贡献。</a:t>
            </a:r>
          </a:p>
        </p:txBody>
      </p:sp>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2"/>
          <p:cNvPicPr>
            <a:picLocks noChangeAspect="1" noChangeArrowheads="1"/>
          </p:cNvPicPr>
          <p:nvPr/>
        </p:nvPicPr>
        <p:blipFill>
          <a:blip r:embed="rId2" cstate="print"/>
          <a:srcRect/>
          <a:stretch>
            <a:fillRect/>
          </a:stretch>
        </p:blipFill>
        <p:spPr bwMode="auto">
          <a:xfrm>
            <a:off x="3511550" y="1573213"/>
            <a:ext cx="7921625" cy="4826000"/>
          </a:xfrm>
          <a:prstGeom prst="rect">
            <a:avLst/>
          </a:prstGeom>
          <a:noFill/>
          <a:ln w="9525">
            <a:noFill/>
            <a:miter lim="800000"/>
            <a:headEnd/>
            <a:tailEnd/>
          </a:ln>
        </p:spPr>
      </p:pic>
      <p:sp>
        <p:nvSpPr>
          <p:cNvPr id="3" name="矩形 2"/>
          <p:cNvSpPr/>
          <p:nvPr/>
        </p:nvSpPr>
        <p:spPr>
          <a:xfrm>
            <a:off x="587375" y="77788"/>
            <a:ext cx="8880475" cy="1039812"/>
          </a:xfrm>
          <a:prstGeom prst="rect">
            <a:avLst/>
          </a:prstGeom>
        </p:spPr>
        <p:txBody>
          <a:bodyPr>
            <a:spAutoFit/>
          </a:bodyPr>
          <a:lstStyle/>
          <a:p>
            <a:pPr fontAlgn="auto">
              <a:lnSpc>
                <a:spcPct val="110000"/>
              </a:lnSpc>
              <a:spcBef>
                <a:spcPts val="0"/>
              </a:spcBef>
              <a:spcAft>
                <a:spcPts val="0"/>
              </a:spcAft>
              <a:defRPr/>
            </a:pPr>
            <a:r>
              <a:rPr lang="zh-CN" altLang="en-US" sz="2800" b="0" dirty="0">
                <a:latin typeface="+mn-ea"/>
                <a:ea typeface="+mn-ea"/>
              </a:rPr>
              <a:t>总书记把垃圾分类这一关乎文明、民生和环境的“</a:t>
            </a:r>
            <a:r>
              <a:rPr lang="zh-CN" altLang="en-US" sz="2800" dirty="0">
                <a:latin typeface="+mn-ea"/>
                <a:ea typeface="+mn-ea"/>
              </a:rPr>
              <a:t>关键小事”提到了就是“新时尚”的新高度和新境界。</a:t>
            </a:r>
            <a:endParaRPr lang="zh-CN" altLang="en-US" sz="2800" b="0" dirty="0">
              <a:latin typeface="+mn-lt"/>
              <a:ea typeface="+mn-ea"/>
            </a:endParaRPr>
          </a:p>
        </p:txBody>
      </p:sp>
      <p:sp>
        <p:nvSpPr>
          <p:cNvPr id="4" name="文本框 3"/>
          <p:cNvSpPr txBox="1"/>
          <p:nvPr/>
        </p:nvSpPr>
        <p:spPr>
          <a:xfrm>
            <a:off x="164465" y="2192655"/>
            <a:ext cx="3258185" cy="2912745"/>
          </a:xfrm>
          <a:prstGeom prst="rect">
            <a:avLst/>
          </a:prstGeom>
          <a:noFill/>
          <a:ln>
            <a:solidFill>
              <a:schemeClr val="bg1"/>
            </a:solid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121920" tIns="60960" rIns="121920" bIns="60960" anchor="ctr"/>
          <a:lstStyle/>
          <a:p>
            <a:pPr fontAlgn="auto">
              <a:spcBef>
                <a:spcPts val="0"/>
              </a:spcBef>
              <a:spcAft>
                <a:spcPts val="0"/>
              </a:spcAft>
              <a:defRPr/>
            </a:pPr>
            <a:r>
              <a:rPr lang="en-US" altLang="zh-CN" sz="3200" b="0" dirty="0">
                <a:ln w="22225">
                  <a:solidFill>
                    <a:schemeClr val="accent2"/>
                  </a:solidFill>
                  <a:prstDash val="solid"/>
                </a:ln>
                <a:solidFill>
                  <a:schemeClr val="accent2">
                    <a:lumMod val="40000"/>
                    <a:lumOff val="60000"/>
                  </a:schemeClr>
                </a:solidFill>
                <a:latin typeface="inpin heiti" charset="-122"/>
                <a:ea typeface="inpin heiti" charset="-122"/>
              </a:rPr>
              <a:t>2018</a:t>
            </a:r>
            <a:r>
              <a:rPr lang="zh-CN" altLang="en-US" sz="3200" b="0" dirty="0">
                <a:ln w="22225">
                  <a:solidFill>
                    <a:schemeClr val="accent2"/>
                  </a:solidFill>
                  <a:prstDash val="solid"/>
                </a:ln>
                <a:solidFill>
                  <a:schemeClr val="accent2">
                    <a:lumMod val="40000"/>
                    <a:lumOff val="60000"/>
                  </a:schemeClr>
                </a:solidFill>
                <a:latin typeface="inpin heiti" charset="-122"/>
                <a:ea typeface="inpin heiti" charset="-122"/>
              </a:rPr>
              <a:t>年</a:t>
            </a:r>
            <a:r>
              <a:rPr lang="en-US" altLang="zh-CN" sz="3200" b="0" dirty="0">
                <a:ln w="22225">
                  <a:solidFill>
                    <a:schemeClr val="accent2"/>
                  </a:solidFill>
                  <a:prstDash val="solid"/>
                </a:ln>
                <a:solidFill>
                  <a:schemeClr val="accent2">
                    <a:lumMod val="40000"/>
                    <a:lumOff val="60000"/>
                  </a:schemeClr>
                </a:solidFill>
                <a:latin typeface="inpin heiti" charset="-122"/>
                <a:ea typeface="inpin heiti" charset="-122"/>
              </a:rPr>
              <a:t>11</a:t>
            </a:r>
            <a:r>
              <a:rPr lang="zh-CN" altLang="en-US" sz="3200" b="0" dirty="0">
                <a:ln w="22225">
                  <a:solidFill>
                    <a:schemeClr val="accent2"/>
                  </a:solidFill>
                  <a:prstDash val="solid"/>
                </a:ln>
                <a:solidFill>
                  <a:schemeClr val="accent2">
                    <a:lumMod val="40000"/>
                    <a:lumOff val="60000"/>
                  </a:schemeClr>
                </a:solidFill>
                <a:latin typeface="inpin heiti" charset="-122"/>
                <a:ea typeface="inpin heiti" charset="-122"/>
              </a:rPr>
              <a:t>月</a:t>
            </a:r>
          </a:p>
          <a:p>
            <a:pPr fontAlgn="auto">
              <a:spcBef>
                <a:spcPts val="0"/>
              </a:spcBef>
              <a:spcAft>
                <a:spcPts val="0"/>
              </a:spcAft>
              <a:defRPr/>
            </a:pPr>
            <a:endParaRPr lang="zh-CN" altLang="en-US" sz="3200" b="0" dirty="0">
              <a:ln w="0"/>
              <a:solidFill>
                <a:schemeClr val="accent1"/>
              </a:solidFill>
              <a:effectLst>
                <a:outerShdw blurRad="38100" dist="25400" dir="5400000" algn="ctr" rotWithShape="0">
                  <a:srgbClr val="6E747A">
                    <a:alpha val="43000"/>
                  </a:srgbClr>
                </a:outerShdw>
              </a:effectLst>
              <a:latin typeface="inpin heiti" charset="-122"/>
              <a:ea typeface="inpin heiti" charset="-122"/>
            </a:endParaRPr>
          </a:p>
          <a:p>
            <a:pPr fontAlgn="auto">
              <a:spcBef>
                <a:spcPts val="0"/>
              </a:spcBef>
              <a:spcAft>
                <a:spcPts val="0"/>
              </a:spcAft>
              <a:defRPr/>
            </a:pPr>
            <a:r>
              <a:rPr lang="zh-CN" altLang="en-US" sz="3200" b="0" dirty="0">
                <a:ln w="0"/>
                <a:solidFill>
                  <a:schemeClr val="accent1"/>
                </a:solidFill>
                <a:effectLst>
                  <a:outerShdw blurRad="38100" dist="25400" dir="5400000" algn="ctr" rotWithShape="0">
                    <a:srgbClr val="6E747A">
                      <a:alpha val="43000"/>
                    </a:srgbClr>
                  </a:outerShdw>
                </a:effectLst>
                <a:latin typeface="inpin heiti" charset="-122"/>
                <a:ea typeface="inpin heiti" charset="-122"/>
              </a:rPr>
              <a:t>总书记到上海虹口</a:t>
            </a:r>
          </a:p>
          <a:p>
            <a:pPr fontAlgn="auto">
              <a:spcBef>
                <a:spcPts val="0"/>
              </a:spcBef>
              <a:spcAft>
                <a:spcPts val="0"/>
              </a:spcAft>
              <a:defRPr/>
            </a:pPr>
            <a:r>
              <a:rPr lang="zh-CN" altLang="en-US" sz="3200" b="0" dirty="0">
                <a:ln w="0"/>
                <a:solidFill>
                  <a:schemeClr val="accent1"/>
                </a:solidFill>
                <a:effectLst>
                  <a:outerShdw blurRad="38100" dist="25400" dir="5400000" algn="ctr" rotWithShape="0">
                    <a:srgbClr val="6E747A">
                      <a:alpha val="43000"/>
                    </a:srgbClr>
                  </a:outerShdw>
                </a:effectLst>
                <a:latin typeface="inpin heiti" charset="-122"/>
                <a:ea typeface="inpin heiti" charset="-122"/>
              </a:rPr>
              <a:t>市民驿站嘉兴路</a:t>
            </a:r>
          </a:p>
          <a:p>
            <a:pPr fontAlgn="auto">
              <a:spcBef>
                <a:spcPts val="0"/>
              </a:spcBef>
              <a:spcAft>
                <a:spcPts val="0"/>
              </a:spcAft>
              <a:defRPr/>
            </a:pPr>
            <a:r>
              <a:rPr lang="zh-CN" altLang="en-US" sz="3200" b="0" dirty="0">
                <a:ln w="0"/>
                <a:solidFill>
                  <a:schemeClr val="accent1"/>
                </a:solidFill>
                <a:effectLst>
                  <a:outerShdw blurRad="38100" dist="25400" dir="5400000" algn="ctr" rotWithShape="0">
                    <a:srgbClr val="6E747A">
                      <a:alpha val="43000"/>
                    </a:srgbClr>
                  </a:outerShdw>
                </a:effectLst>
                <a:latin typeface="inpin heiti" charset="-122"/>
                <a:ea typeface="inpin heiti" charset="-122"/>
              </a:rPr>
              <a:t>街道考察时说</a:t>
            </a:r>
          </a:p>
          <a:p>
            <a:pPr fontAlgn="auto">
              <a:spcBef>
                <a:spcPts val="0"/>
              </a:spcBef>
              <a:spcAft>
                <a:spcPts val="0"/>
              </a:spcAft>
              <a:defRPr/>
            </a:pPr>
            <a:r>
              <a:rPr lang="zh-CN" altLang="en-US" sz="3200" b="0" dirty="0">
                <a:ln w="0"/>
                <a:solidFill>
                  <a:schemeClr val="accent1"/>
                </a:solidFill>
                <a:effectLst>
                  <a:outerShdw blurRad="38100" dist="25400" dir="5400000" algn="ctr" rotWithShape="0">
                    <a:srgbClr val="6E747A">
                      <a:alpha val="43000"/>
                    </a:srgbClr>
                  </a:outerShdw>
                </a:effectLst>
                <a:latin typeface="inpin heiti" charset="-122"/>
                <a:ea typeface="inpin heiti" charset="-122"/>
              </a:rPr>
              <a:t>“垃圾分类就是</a:t>
            </a:r>
          </a:p>
          <a:p>
            <a:pPr fontAlgn="auto">
              <a:spcBef>
                <a:spcPts val="0"/>
              </a:spcBef>
              <a:spcAft>
                <a:spcPts val="0"/>
              </a:spcAft>
              <a:defRPr/>
            </a:pPr>
            <a:r>
              <a:rPr lang="zh-CN" altLang="en-US" sz="3200" b="0" dirty="0">
                <a:ln w="0"/>
                <a:solidFill>
                  <a:schemeClr val="accent1"/>
                </a:solidFill>
                <a:effectLst>
                  <a:outerShdw blurRad="38100" dist="25400" dir="5400000" algn="ctr" rotWithShape="0">
                    <a:srgbClr val="6E747A">
                      <a:alpha val="43000"/>
                    </a:srgbClr>
                  </a:outerShdw>
                </a:effectLst>
                <a:latin typeface="inpin heiti" charset="-122"/>
                <a:ea typeface="inpin heiti" charset="-122"/>
              </a:rPr>
              <a:t>新时尚”！</a:t>
            </a:r>
          </a:p>
          <a:p>
            <a:pPr fontAlgn="auto">
              <a:spcBef>
                <a:spcPts val="0"/>
              </a:spcBef>
              <a:spcAft>
                <a:spcPts val="0"/>
              </a:spcAft>
              <a:defRPr/>
            </a:pPr>
            <a:endParaRPr lang="zh-CN" altLang="en-US" sz="3200" b="0" dirty="0">
              <a:ln w="0"/>
              <a:solidFill>
                <a:schemeClr val="accent1"/>
              </a:solidFill>
              <a:effectLst>
                <a:outerShdw blurRad="38100" dist="25400" dir="5400000" algn="ctr" rotWithShape="0">
                  <a:srgbClr val="6E747A">
                    <a:alpha val="43000"/>
                  </a:srgbClr>
                </a:outerShdw>
              </a:effectLst>
              <a:latin typeface="inpin heiti" charset="-122"/>
              <a:ea typeface="inpin heiti" charset="-122"/>
            </a:endParaRPr>
          </a:p>
        </p:txBody>
      </p:sp>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33538" y="409575"/>
            <a:ext cx="8831262" cy="5276850"/>
          </a:xfrm>
          <a:prstGeom prst="rect">
            <a:avLst/>
          </a:prstGeom>
        </p:spPr>
        <p:txBody>
          <a:bodyPr>
            <a:spAutoFit/>
          </a:bodyPr>
          <a:lstStyle/>
          <a:p>
            <a:r>
              <a:rPr lang="zh-CN" altLang="en-US" sz="2400">
                <a:solidFill>
                  <a:srgbClr val="FF0000"/>
                </a:solidFill>
                <a:latin typeface="等线"/>
                <a:ea typeface="等线"/>
                <a:cs typeface="等线"/>
              </a:rPr>
              <a:t>政策五：</a:t>
            </a:r>
            <a:r>
              <a:rPr lang="en-US" altLang="zh-CN" sz="2400">
                <a:solidFill>
                  <a:srgbClr val="FF0000"/>
                </a:solidFill>
                <a:latin typeface="等线"/>
                <a:ea typeface="等线"/>
                <a:cs typeface="等线"/>
              </a:rPr>
              <a:t>《</a:t>
            </a:r>
            <a:r>
              <a:rPr lang="zh-CN" altLang="en-US" sz="2400">
                <a:solidFill>
                  <a:srgbClr val="FF0000"/>
                </a:solidFill>
                <a:latin typeface="等线"/>
                <a:ea typeface="等线"/>
                <a:cs typeface="等线"/>
              </a:rPr>
              <a:t>关于在学校推进生活垃圾分类管理工作的通知</a:t>
            </a:r>
            <a:r>
              <a:rPr lang="en-US" altLang="zh-CN" sz="2400">
                <a:solidFill>
                  <a:srgbClr val="FF0000"/>
                </a:solidFill>
                <a:latin typeface="等线"/>
                <a:ea typeface="等线"/>
                <a:cs typeface="等线"/>
              </a:rPr>
              <a:t>》</a:t>
            </a:r>
            <a:endParaRPr lang="en-US" altLang="zh-CN" sz="2400">
              <a:latin typeface="等线"/>
              <a:ea typeface="等线"/>
              <a:cs typeface="等线"/>
            </a:endParaRPr>
          </a:p>
          <a:p>
            <a:pPr>
              <a:lnSpc>
                <a:spcPct val="120000"/>
              </a:lnSpc>
            </a:pPr>
            <a:r>
              <a:rPr lang="en-US" altLang="zh-CN" sz="2400">
                <a:latin typeface="等线"/>
                <a:ea typeface="等线"/>
                <a:cs typeface="等线"/>
              </a:rPr>
              <a:t>2018</a:t>
            </a:r>
            <a:r>
              <a:rPr lang="zh-CN" altLang="en-US" sz="2400">
                <a:latin typeface="等线"/>
                <a:ea typeface="等线"/>
                <a:cs typeface="等线"/>
              </a:rPr>
              <a:t>年</a:t>
            </a:r>
            <a:r>
              <a:rPr lang="en-US" altLang="zh-CN" sz="2400">
                <a:latin typeface="等线"/>
                <a:ea typeface="等线"/>
                <a:cs typeface="等线"/>
              </a:rPr>
              <a:t>1</a:t>
            </a:r>
            <a:r>
              <a:rPr lang="zh-CN" altLang="en-US" sz="2400">
                <a:latin typeface="等线"/>
                <a:ea typeface="等线"/>
                <a:cs typeface="等线"/>
              </a:rPr>
              <a:t>月</a:t>
            </a:r>
            <a:r>
              <a:rPr lang="en-US" altLang="zh-CN" sz="2400">
                <a:latin typeface="等线"/>
                <a:ea typeface="等线"/>
                <a:cs typeface="等线"/>
              </a:rPr>
              <a:t>16</a:t>
            </a:r>
            <a:r>
              <a:rPr lang="zh-CN" altLang="en-US" sz="2400">
                <a:latin typeface="等线"/>
                <a:ea typeface="等线"/>
                <a:cs typeface="等线"/>
              </a:rPr>
              <a:t>日，教育部等六部门印发。</a:t>
            </a:r>
          </a:p>
          <a:p>
            <a:pPr>
              <a:lnSpc>
                <a:spcPct val="120000"/>
              </a:lnSpc>
            </a:pPr>
            <a:r>
              <a:rPr lang="zh-CN" altLang="en-US" sz="2400">
                <a:latin typeface="等线"/>
                <a:ea typeface="等线"/>
                <a:cs typeface="等线"/>
              </a:rPr>
              <a:t>总体要求：在各级各类学校实施生活垃圾分类管理。</a:t>
            </a:r>
          </a:p>
          <a:p>
            <a:pPr>
              <a:lnSpc>
                <a:spcPct val="120000"/>
              </a:lnSpc>
            </a:pPr>
            <a:r>
              <a:rPr lang="zh-CN" altLang="en-US" sz="2400">
                <a:latin typeface="等线"/>
                <a:ea typeface="等线"/>
                <a:cs typeface="等线"/>
              </a:rPr>
              <a:t>具体做法：各地教育部门和学校要根据属地规定的生活垃圾分类类别、品种、投放、收运、处置等方面要求，通</a:t>
            </a:r>
          </a:p>
          <a:p>
            <a:pPr>
              <a:lnSpc>
                <a:spcPct val="120000"/>
              </a:lnSpc>
            </a:pPr>
            <a:r>
              <a:rPr lang="zh-CN" altLang="en-US" sz="2400">
                <a:latin typeface="等线"/>
                <a:ea typeface="等线"/>
                <a:cs typeface="等线"/>
              </a:rPr>
              <a:t>过多种形式全面开展生活垃圾分类知识教育工作，规范生活垃圾分类投放收集贮存工作，做好与社会生活垃圾分</a:t>
            </a:r>
          </a:p>
          <a:p>
            <a:pPr>
              <a:lnSpc>
                <a:spcPct val="120000"/>
              </a:lnSpc>
            </a:pPr>
            <a:r>
              <a:rPr lang="zh-CN" altLang="en-US" sz="2400">
                <a:latin typeface="等线"/>
                <a:ea typeface="等线"/>
                <a:cs typeface="等线"/>
              </a:rPr>
              <a:t>类运输、资源化利用和终端处置等环节的衔接，探索建立生活垃圾分类宣传教育工作长效机制和校内生活垃圾分</a:t>
            </a:r>
          </a:p>
          <a:p>
            <a:pPr>
              <a:lnSpc>
                <a:spcPct val="120000"/>
              </a:lnSpc>
            </a:pPr>
            <a:r>
              <a:rPr lang="zh-CN" altLang="en-US" sz="2400">
                <a:latin typeface="等线"/>
                <a:ea typeface="等线"/>
                <a:cs typeface="等线"/>
              </a:rPr>
              <a:t>类投放收集贮存的管理体系。</a:t>
            </a:r>
          </a:p>
          <a:p>
            <a:pPr>
              <a:lnSpc>
                <a:spcPct val="120000"/>
              </a:lnSpc>
            </a:pPr>
            <a:r>
              <a:rPr lang="zh-CN" altLang="en-US" sz="2400">
                <a:latin typeface="等线"/>
                <a:ea typeface="等线"/>
                <a:cs typeface="等线"/>
              </a:rPr>
              <a:t>工作目标：到</a:t>
            </a:r>
            <a:r>
              <a:rPr lang="en-US" altLang="zh-CN" sz="2400">
                <a:latin typeface="等线"/>
                <a:ea typeface="等线"/>
                <a:cs typeface="等线"/>
              </a:rPr>
              <a:t>2020</a:t>
            </a:r>
            <a:r>
              <a:rPr lang="zh-CN" altLang="en-US" sz="2400">
                <a:latin typeface="等线"/>
                <a:ea typeface="等线"/>
                <a:cs typeface="等线"/>
              </a:rPr>
              <a:t>年底，各学校生活垃圾分类知识普及率要达到</a:t>
            </a:r>
            <a:r>
              <a:rPr lang="en-US" altLang="zh-CN" sz="2400">
                <a:latin typeface="等线"/>
                <a:ea typeface="等线"/>
                <a:cs typeface="等线"/>
              </a:rPr>
              <a:t>100%</a:t>
            </a:r>
            <a:r>
              <a:rPr lang="zh-CN" altLang="en-US" sz="2400">
                <a:latin typeface="等线"/>
                <a:ea typeface="等线"/>
                <a:cs typeface="等线"/>
              </a:rPr>
              <a:t>。</a:t>
            </a:r>
            <a:endParaRPr lang="en-US" altLang="zh-CN" sz="2400">
              <a:latin typeface="等线"/>
              <a:ea typeface="等线"/>
              <a:cs typeface="等线"/>
            </a:endParaRPr>
          </a:p>
        </p:txBody>
      </p:sp>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3" name="图片 1"/>
          <p:cNvPicPr>
            <a:picLocks noChangeAspect="1"/>
          </p:cNvPicPr>
          <p:nvPr/>
        </p:nvPicPr>
        <p:blipFill>
          <a:blip r:embed="rId2" cstate="print"/>
          <a:srcRect/>
          <a:stretch>
            <a:fillRect/>
          </a:stretch>
        </p:blipFill>
        <p:spPr bwMode="auto">
          <a:xfrm>
            <a:off x="1854200" y="939800"/>
            <a:ext cx="7864475" cy="5367338"/>
          </a:xfrm>
          <a:prstGeom prst="rect">
            <a:avLst/>
          </a:prstGeom>
          <a:noFill/>
          <a:ln w="9525">
            <a:noFill/>
            <a:miter lim="800000"/>
            <a:headEnd/>
            <a:tailEnd/>
          </a:ln>
        </p:spPr>
      </p:pic>
      <p:sp>
        <p:nvSpPr>
          <p:cNvPr id="3" name="文本框 2"/>
          <p:cNvSpPr txBox="1"/>
          <p:nvPr/>
        </p:nvSpPr>
        <p:spPr>
          <a:xfrm>
            <a:off x="3968496" y="192024"/>
            <a:ext cx="2816352" cy="685800"/>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fontAlgn="auto">
              <a:spcBef>
                <a:spcPts val="0"/>
              </a:spcBef>
              <a:spcAft>
                <a:spcPts val="0"/>
              </a:spcAft>
              <a:defRPr/>
            </a:pPr>
            <a:r>
              <a:rPr lang="en-US" altLang="zh-CN" sz="3200" b="0" dirty="0">
                <a:solidFill>
                  <a:srgbClr val="FF0000"/>
                </a:solidFill>
                <a:latin typeface="inpin heiti" charset="-122"/>
                <a:ea typeface="inpin heiti" charset="-122"/>
              </a:rPr>
              <a:t>2020</a:t>
            </a:r>
            <a:r>
              <a:rPr lang="zh-CN" altLang="en-US" sz="3200" b="0" dirty="0">
                <a:solidFill>
                  <a:srgbClr val="FF0000"/>
                </a:solidFill>
                <a:latin typeface="inpin heiti" charset="-122"/>
                <a:ea typeface="inpin heiti" charset="-122"/>
              </a:rPr>
              <a:t>新年贺词</a:t>
            </a:r>
          </a:p>
        </p:txBody>
      </p:sp>
    </p:spTree>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3925" y="666750"/>
            <a:ext cx="10221913" cy="4892675"/>
          </a:xfrm>
          <a:prstGeom prst="rect">
            <a:avLst/>
          </a:prstGeom>
        </p:spPr>
        <p:txBody>
          <a:bodyPr>
            <a:spAutoFit/>
          </a:bodyPr>
          <a:lstStyle/>
          <a:p>
            <a:pPr marL="152400" algn="just">
              <a:lnSpc>
                <a:spcPts val="2100"/>
              </a:lnSpc>
            </a:pPr>
            <a:r>
              <a:rPr lang="en-US" altLang="zh-CN" sz="2400">
                <a:solidFill>
                  <a:srgbClr val="333333"/>
                </a:solidFill>
                <a:latin typeface="宋体" panose="02010600030101010101" pitchFamily="2" charset="-122"/>
                <a:ea typeface="Microsoft YaHei UI"/>
                <a:cs typeface="宋体" panose="02010600030101010101" pitchFamily="2" charset="-122"/>
              </a:rPr>
              <a:t>    </a:t>
            </a:r>
            <a:r>
              <a:rPr lang="zh-CN" altLang="zh-CN" sz="2400">
                <a:solidFill>
                  <a:srgbClr val="333333"/>
                </a:solidFill>
                <a:latin typeface="宋体" panose="02010600030101010101" pitchFamily="2" charset="-122"/>
                <a:ea typeface="Microsoft YaHei UI"/>
                <a:cs typeface="宋体" panose="02010600030101010101" pitchFamily="2" charset="-122"/>
              </a:rPr>
              <a:t>垃圾分类看似是“小事”，实则是“大事”。它不是简单的举手之劳，</a:t>
            </a:r>
          </a:p>
          <a:p>
            <a:pPr marL="152400" algn="just">
              <a:lnSpc>
                <a:spcPts val="2100"/>
              </a:lnSpc>
            </a:pPr>
            <a:endParaRPr lang="zh-CN" altLang="zh-CN" sz="2400">
              <a:solidFill>
                <a:srgbClr val="333333"/>
              </a:solidFill>
              <a:latin typeface="宋体" panose="02010600030101010101" pitchFamily="2" charset="-122"/>
              <a:ea typeface="Microsoft YaHei UI"/>
              <a:cs typeface="宋体" panose="02010600030101010101" pitchFamily="2" charset="-122"/>
            </a:endParaRPr>
          </a:p>
          <a:p>
            <a:pPr marL="152400" algn="just">
              <a:lnSpc>
                <a:spcPts val="2100"/>
              </a:lnSpc>
            </a:pPr>
            <a:r>
              <a:rPr lang="zh-CN" altLang="zh-CN" sz="2400">
                <a:solidFill>
                  <a:srgbClr val="333333"/>
                </a:solidFill>
                <a:latin typeface="宋体" panose="02010600030101010101" pitchFamily="2" charset="-122"/>
                <a:ea typeface="Microsoft YaHei UI"/>
                <a:cs typeface="宋体" panose="02010600030101010101" pitchFamily="2" charset="-122"/>
              </a:rPr>
              <a:t>而是一个科学体系，综合体现了国家的文明程度、城市的管理水平以及</a:t>
            </a:r>
          </a:p>
          <a:p>
            <a:pPr marL="152400" algn="just">
              <a:lnSpc>
                <a:spcPts val="2100"/>
              </a:lnSpc>
            </a:pPr>
            <a:endParaRPr lang="zh-CN" altLang="zh-CN" sz="2400">
              <a:solidFill>
                <a:srgbClr val="333333"/>
              </a:solidFill>
              <a:latin typeface="宋体" panose="02010600030101010101" pitchFamily="2" charset="-122"/>
              <a:ea typeface="Microsoft YaHei UI"/>
              <a:cs typeface="宋体" panose="02010600030101010101" pitchFamily="2" charset="-122"/>
            </a:endParaRPr>
          </a:p>
          <a:p>
            <a:pPr marL="152400" algn="just">
              <a:lnSpc>
                <a:spcPts val="2100"/>
              </a:lnSpc>
            </a:pPr>
            <a:r>
              <a:rPr lang="zh-CN" altLang="zh-CN" sz="2400">
                <a:solidFill>
                  <a:srgbClr val="333333"/>
                </a:solidFill>
                <a:latin typeface="宋体" panose="02010600030101010101" pitchFamily="2" charset="-122"/>
                <a:ea typeface="Microsoft YaHei UI"/>
                <a:cs typeface="宋体" panose="02010600030101010101" pitchFamily="2" charset="-122"/>
              </a:rPr>
              <a:t>民众的素质高低。</a:t>
            </a:r>
            <a:endParaRPr lang="en-US" altLang="zh-CN" sz="2400">
              <a:solidFill>
                <a:srgbClr val="333333"/>
              </a:solidFill>
              <a:latin typeface="宋体" panose="02010600030101010101" pitchFamily="2" charset="-122"/>
              <a:ea typeface="Microsoft YaHei UI"/>
              <a:cs typeface="宋体" panose="02010600030101010101" pitchFamily="2" charset="-122"/>
            </a:endParaRPr>
          </a:p>
          <a:p>
            <a:pPr marL="152400" algn="just">
              <a:lnSpc>
                <a:spcPts val="2100"/>
              </a:lnSpc>
            </a:pPr>
            <a:endParaRPr lang="en-US" altLang="zh-CN" sz="2400">
              <a:solidFill>
                <a:srgbClr val="333333"/>
              </a:solidFill>
              <a:latin typeface="宋体" panose="02010600030101010101" pitchFamily="2" charset="-122"/>
              <a:ea typeface="Microsoft YaHei UI"/>
              <a:cs typeface="宋体" panose="02010600030101010101" pitchFamily="2" charset="-122"/>
            </a:endParaRPr>
          </a:p>
          <a:p>
            <a:pPr marL="152400" algn="just">
              <a:lnSpc>
                <a:spcPts val="2100"/>
              </a:lnSpc>
            </a:pPr>
            <a:endParaRPr lang="en-US" altLang="zh-CN" sz="2400">
              <a:latin typeface="宋体" panose="02010600030101010101" pitchFamily="2" charset="-122"/>
              <a:ea typeface="Microsoft YaHei UI"/>
              <a:cs typeface="宋体" panose="02010600030101010101" pitchFamily="2" charset="-122"/>
            </a:endParaRPr>
          </a:p>
          <a:p>
            <a:pPr marL="152400" algn="just">
              <a:lnSpc>
                <a:spcPts val="2100"/>
              </a:lnSpc>
            </a:pPr>
            <a:r>
              <a:rPr lang="en-US" altLang="zh-CN" sz="2400">
                <a:latin typeface="宋体" panose="02010600030101010101" pitchFamily="2" charset="-122"/>
                <a:ea typeface="Microsoft YaHei UI"/>
                <a:cs typeface="宋体" panose="02010600030101010101" pitchFamily="2" charset="-122"/>
              </a:rPr>
              <a:t>    </a:t>
            </a:r>
            <a:r>
              <a:rPr lang="zh-CN" altLang="zh-CN" sz="2400">
                <a:latin typeface="宋体" panose="02010600030101010101" pitchFamily="2" charset="-122"/>
                <a:ea typeface="Microsoft YaHei UI"/>
                <a:cs typeface="宋体" panose="02010600030101010101" pitchFamily="2" charset="-122"/>
              </a:rPr>
              <a:t>当人们放眼长远，</a:t>
            </a:r>
            <a:r>
              <a:rPr lang="zh-CN" altLang="en-US" sz="2400">
                <a:latin typeface="宋体" panose="02010600030101010101" pitchFamily="2" charset="-122"/>
                <a:ea typeface="Microsoft YaHei UI"/>
                <a:cs typeface="宋体" panose="02010600030101010101" pitchFamily="2" charset="-122"/>
              </a:rPr>
              <a:t>从</a:t>
            </a:r>
            <a:r>
              <a:rPr lang="zh-CN" altLang="zh-CN" sz="2400">
                <a:latin typeface="宋体" panose="02010600030101010101" pitchFamily="2" charset="-122"/>
                <a:ea typeface="Microsoft YaHei UI"/>
                <a:cs typeface="宋体" panose="02010600030101010101" pitchFamily="2" charset="-122"/>
              </a:rPr>
              <a:t>关注“门前雪”之外的“大环保”，不纠结于</a:t>
            </a:r>
          </a:p>
          <a:p>
            <a:pPr marL="152400" algn="just">
              <a:lnSpc>
                <a:spcPts val="2100"/>
              </a:lnSpc>
            </a:pPr>
            <a:endParaRPr lang="zh-CN" altLang="zh-CN" sz="2400">
              <a:latin typeface="宋体" panose="02010600030101010101" pitchFamily="2" charset="-122"/>
              <a:ea typeface="Microsoft YaHei UI"/>
              <a:cs typeface="宋体" panose="02010600030101010101" pitchFamily="2" charset="-122"/>
            </a:endParaRPr>
          </a:p>
          <a:p>
            <a:pPr marL="152400" algn="just">
              <a:lnSpc>
                <a:spcPts val="2100"/>
              </a:lnSpc>
            </a:pPr>
            <a:r>
              <a:rPr lang="zh-CN" altLang="zh-CN" sz="2400">
                <a:latin typeface="宋体" panose="02010600030101010101" pitchFamily="2" charset="-122"/>
                <a:ea typeface="Microsoft YaHei UI"/>
                <a:cs typeface="宋体" panose="02010600030101010101" pitchFamily="2" charset="-122"/>
              </a:rPr>
              <a:t>垃圾分类的“小麻烦”，让“麻烦事”变“分内事”，让垃圾分类成为</a:t>
            </a:r>
          </a:p>
          <a:p>
            <a:pPr marL="152400" algn="just">
              <a:lnSpc>
                <a:spcPts val="2100"/>
              </a:lnSpc>
            </a:pPr>
            <a:endParaRPr lang="zh-CN" altLang="zh-CN" sz="2400">
              <a:latin typeface="宋体" panose="02010600030101010101" pitchFamily="2" charset="-122"/>
              <a:ea typeface="Microsoft YaHei UI"/>
              <a:cs typeface="宋体" panose="02010600030101010101" pitchFamily="2" charset="-122"/>
            </a:endParaRPr>
          </a:p>
          <a:p>
            <a:pPr marL="152400" algn="just">
              <a:lnSpc>
                <a:spcPts val="2100"/>
              </a:lnSpc>
            </a:pPr>
            <a:r>
              <a:rPr lang="zh-CN" altLang="zh-CN" sz="2400">
                <a:latin typeface="宋体" panose="02010600030101010101" pitchFamily="2" charset="-122"/>
                <a:ea typeface="Microsoft YaHei UI"/>
                <a:cs typeface="宋体" panose="02010600030101010101" pitchFamily="2" charset="-122"/>
              </a:rPr>
              <a:t>新习惯、新风俗、新规矩，那么文明的行为方式就能逐渐养成，日常生</a:t>
            </a:r>
          </a:p>
          <a:p>
            <a:pPr marL="152400" algn="just">
              <a:lnSpc>
                <a:spcPts val="2100"/>
              </a:lnSpc>
            </a:pPr>
            <a:endParaRPr lang="zh-CN" altLang="zh-CN" sz="2400">
              <a:latin typeface="宋体" panose="02010600030101010101" pitchFamily="2" charset="-122"/>
              <a:ea typeface="Microsoft YaHei UI"/>
              <a:cs typeface="宋体" panose="02010600030101010101" pitchFamily="2" charset="-122"/>
            </a:endParaRPr>
          </a:p>
          <a:p>
            <a:pPr marL="152400" algn="just">
              <a:lnSpc>
                <a:spcPts val="2100"/>
              </a:lnSpc>
            </a:pPr>
            <a:r>
              <a:rPr lang="zh-CN" altLang="zh-CN" sz="2400">
                <a:latin typeface="宋体" panose="02010600030101010101" pitchFamily="2" charset="-122"/>
                <a:ea typeface="Microsoft YaHei UI"/>
                <a:cs typeface="宋体" panose="02010600030101010101" pitchFamily="2" charset="-122"/>
              </a:rPr>
              <a:t>活环境就能得到改善。</a:t>
            </a:r>
            <a:endParaRPr lang="en-US" altLang="zh-CN" sz="2400">
              <a:latin typeface="宋体" panose="02010600030101010101" pitchFamily="2" charset="-122"/>
              <a:ea typeface="Microsoft YaHei UI"/>
              <a:cs typeface="宋体" panose="02010600030101010101" pitchFamily="2" charset="-122"/>
            </a:endParaRPr>
          </a:p>
          <a:p>
            <a:pPr marL="152400" algn="just">
              <a:lnSpc>
                <a:spcPts val="2100"/>
              </a:lnSpc>
            </a:pPr>
            <a:endParaRPr lang="en-US" altLang="zh-CN" sz="2400">
              <a:latin typeface="宋体" panose="02010600030101010101" pitchFamily="2" charset="-122"/>
              <a:ea typeface="Microsoft YaHei UI"/>
              <a:cs typeface="宋体" panose="02010600030101010101" pitchFamily="2" charset="-122"/>
            </a:endParaRPr>
          </a:p>
          <a:p>
            <a:pPr marL="152400" algn="just">
              <a:lnSpc>
                <a:spcPts val="2100"/>
              </a:lnSpc>
            </a:pPr>
            <a:r>
              <a:rPr lang="en-US" altLang="zh-CN" sz="2400">
                <a:latin typeface="宋体" panose="02010600030101010101" pitchFamily="2" charset="-122"/>
                <a:ea typeface="Microsoft YaHei UI"/>
                <a:cs typeface="宋体" panose="02010600030101010101" pitchFamily="2" charset="-122"/>
              </a:rPr>
              <a:t>    </a:t>
            </a:r>
            <a:r>
              <a:rPr lang="zh-CN" altLang="en-US" sz="2400">
                <a:latin typeface="宋体" panose="02010600030101010101" pitchFamily="2" charset="-122"/>
                <a:ea typeface="Microsoft YaHei UI"/>
                <a:cs typeface="宋体" panose="02010600030101010101" pitchFamily="2" charset="-122"/>
              </a:rPr>
              <a:t>在</a:t>
            </a:r>
            <a:r>
              <a:rPr lang="zh-CN" altLang="zh-CN" sz="2400">
                <a:latin typeface="宋体" panose="02010600030101010101" pitchFamily="2" charset="-122"/>
                <a:ea typeface="Microsoft YaHei UI"/>
                <a:cs typeface="宋体" panose="02010600030101010101" pitchFamily="2" charset="-122"/>
              </a:rPr>
              <a:t>生产、生活中，每日产生的生活垃圾种类繁多，如何进行分类呢？</a:t>
            </a:r>
          </a:p>
          <a:p>
            <a:pPr marL="152400" algn="just">
              <a:lnSpc>
                <a:spcPts val="2100"/>
              </a:lnSpc>
            </a:pPr>
            <a:r>
              <a:rPr lang="en-US" altLang="zh-CN" sz="2400">
                <a:solidFill>
                  <a:srgbClr val="000000"/>
                </a:solidFill>
                <a:latin typeface="Microsoft YaHei UI"/>
                <a:ea typeface="Microsoft YaHei UI"/>
                <a:cs typeface="宋体" panose="02010600030101010101" pitchFamily="2" charset="-122"/>
              </a:rPr>
              <a:t> </a:t>
            </a:r>
            <a:endParaRPr lang="zh-CN" altLang="zh-CN" sz="2400">
              <a:latin typeface="宋体" panose="02010600030101010101" pitchFamily="2" charset="-122"/>
              <a:ea typeface="Microsoft YaHei UI"/>
              <a:cs typeface="宋体" panose="02010600030101010101" pitchFamily="2" charset="-122"/>
            </a:endParaRPr>
          </a:p>
        </p:txBody>
      </p:sp>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print"/>
          <a:srcRect l="29792" t="5833" r="29375" b="11042"/>
          <a:stretch>
            <a:fillRect/>
          </a:stretch>
        </p:blipFill>
        <p:spPr>
          <a:xfrm>
            <a:off x="1526450" y="489130"/>
            <a:ext cx="2707551" cy="275590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 name="图片 20"/>
          <p:cNvPicPr>
            <a:picLocks noChangeAspect="1"/>
          </p:cNvPicPr>
          <p:nvPr/>
        </p:nvPicPr>
        <p:blipFill>
          <a:blip r:embed="rId4" cstate="print"/>
          <a:srcRect/>
          <a:stretch>
            <a:fillRect/>
          </a:stretch>
        </p:blipFill>
        <p:spPr bwMode="auto">
          <a:xfrm>
            <a:off x="9975850" y="3505200"/>
            <a:ext cx="2216150" cy="3136900"/>
          </a:xfrm>
          <a:prstGeom prst="rect">
            <a:avLst/>
          </a:prstGeom>
          <a:noFill/>
          <a:ln w="9525">
            <a:noFill/>
            <a:miter lim="800000"/>
            <a:headEnd/>
            <a:tailEnd/>
          </a:ln>
          <a:effectLst>
            <a:outerShdw dist="63500" dir="5400000" algn="t" rotWithShape="0">
              <a:srgbClr val="000000">
                <a:alpha val="42999"/>
              </a:srgbClr>
            </a:outerShdw>
          </a:effectLst>
        </p:spPr>
      </p:pic>
      <p:sp>
        <p:nvSpPr>
          <p:cNvPr id="11" name="TextBox 10"/>
          <p:cNvSpPr txBox="1"/>
          <p:nvPr/>
        </p:nvSpPr>
        <p:spPr>
          <a:xfrm>
            <a:off x="1770612" y="2044701"/>
            <a:ext cx="2229890" cy="615553"/>
          </a:xfrm>
          <a:prstGeom prst="rect">
            <a:avLst/>
          </a:prstGeom>
          <a:noFill/>
        </p:spPr>
        <p:txBody>
          <a:bodyPr>
            <a:spAutoFit/>
          </a:bodyPr>
          <a:lstStyle/>
          <a:p>
            <a:pPr algn="dist" fontAlgn="auto">
              <a:spcBef>
                <a:spcPts val="0"/>
              </a:spcBef>
              <a:spcAft>
                <a:spcPts val="0"/>
              </a:spcAft>
              <a:defRPr/>
            </a:pPr>
            <a:r>
              <a:rPr lang="zh-CN" altLang="en-US" sz="3400" dirty="0">
                <a:solidFill>
                  <a:schemeClr val="bg2">
                    <a:lumMod val="25000"/>
                  </a:schemeClr>
                </a:solidFill>
                <a:effectLst>
                  <a:innerShdw blurRad="38100" dist="50800" dir="16200000">
                    <a:prstClr val="black">
                      <a:alpha val="86000"/>
                    </a:prstClr>
                  </a:innerShdw>
                </a:effectLst>
                <a:latin typeface="inpin heiti" charset="-122"/>
                <a:ea typeface="inpin heiti" charset="-122"/>
              </a:rPr>
              <a:t>第二部分</a:t>
            </a:r>
          </a:p>
        </p:txBody>
      </p:sp>
      <p:sp>
        <p:nvSpPr>
          <p:cNvPr id="12" name="圆角矩形 11"/>
          <p:cNvSpPr/>
          <p:nvPr/>
        </p:nvSpPr>
        <p:spPr>
          <a:xfrm>
            <a:off x="5477421" y="1977827"/>
            <a:ext cx="4610100" cy="749300"/>
          </a:xfrm>
          <a:prstGeom prst="roundRect">
            <a:avLst>
              <a:gd name="adj" fmla="val 6780"/>
            </a:avLst>
          </a:prstGeom>
          <a:blipFill>
            <a:blip r:embed="rId5" cstate="print"/>
            <a:tile tx="0" ty="0" sx="100000" sy="100000" flip="none" algn="tl"/>
          </a:blipFill>
          <a:ln>
            <a:noFill/>
          </a:ln>
          <a:effectLst>
            <a:outerShdw blurRad="50800" dist="38100" dir="5400000" algn="t" rotWithShape="0">
              <a:prstClr val="black">
                <a:alpha val="40000"/>
              </a:prstClr>
            </a:outerShdw>
          </a:effectLst>
          <a:scene3d>
            <a:camera prst="orthographicFront"/>
            <a:lightRig rig="threePt" dir="t"/>
          </a:scene3d>
          <a:sp3d>
            <a:bevelT w="31750" h="38100"/>
            <a:bevelB w="57150"/>
            <a:contourClr>
              <a:schemeClr val="accent6">
                <a:lumMod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inpin heiti" charset="-122"/>
              <a:ea typeface="inpin heiti" charset="-122"/>
            </a:endParaRPr>
          </a:p>
        </p:txBody>
      </p:sp>
      <p:pic>
        <p:nvPicPr>
          <p:cNvPr id="13" name="图片 12"/>
          <p:cNvPicPr>
            <a:picLocks noChangeAspect="1"/>
          </p:cNvPicPr>
          <p:nvPr/>
        </p:nvPicPr>
        <p:blipFill rotWithShape="1">
          <a:blip r:embed="rId6" cstate="print"/>
          <a:srcRect/>
          <a:stretch>
            <a:fillRect/>
          </a:stretch>
        </p:blipFill>
        <p:spPr>
          <a:xfrm>
            <a:off x="-144463" y="-123825"/>
            <a:ext cx="2801938" cy="1631950"/>
          </a:xfrm>
          <a:prstGeom prst="rect">
            <a:avLst/>
          </a:prstGeom>
          <a:effectLst>
            <a:outerShdw blurRad="50800" dist="38100" dir="5400000" algn="t" rotWithShape="0">
              <a:prstClr val="black">
                <a:alpha val="40000"/>
              </a:prstClr>
            </a:outerShdw>
          </a:effectLst>
        </p:spPr>
      </p:pic>
      <p:sp>
        <p:nvSpPr>
          <p:cNvPr id="16" name="TextBox 15"/>
          <p:cNvSpPr txBox="1"/>
          <p:nvPr/>
        </p:nvSpPr>
        <p:spPr>
          <a:xfrm rot="10800000" flipV="1">
            <a:off x="5793972" y="2012438"/>
            <a:ext cx="3976998" cy="583565"/>
          </a:xfrm>
          <a:prstGeom prst="rect">
            <a:avLst/>
          </a:prstGeom>
          <a:noFill/>
        </p:spPr>
        <p:txBody>
          <a:bodyPr>
            <a:spAutoFit/>
          </a:bodyPr>
          <a:lstStyle>
            <a:defPPr>
              <a:defRPr lang="zh-CN"/>
            </a:defPPr>
            <a:lvl1pPr algn="dist">
              <a:defRPr sz="2400" b="1">
                <a:solidFill>
                  <a:schemeClr val="tx1">
                    <a:lumMod val="85000"/>
                    <a:lumOff val="15000"/>
                  </a:schemeClr>
                </a:solidFill>
                <a:effectLst>
                  <a:innerShdw blurRad="50800" dist="50800" dir="16200000">
                    <a:schemeClr val="tx1"/>
                  </a:innerShdw>
                </a:effectLst>
                <a:latin typeface="微软雅黑" panose="020B0503020204020204" charset="-122"/>
                <a:ea typeface="微软雅黑" panose="020B0503020204020204" charset="-122"/>
              </a:defRPr>
            </a:lvl1pPr>
          </a:lstStyle>
          <a:p>
            <a:pPr fontAlgn="auto">
              <a:spcBef>
                <a:spcPts val="0"/>
              </a:spcBef>
              <a:spcAft>
                <a:spcPts val="0"/>
              </a:spcAft>
              <a:defRPr/>
            </a:pPr>
            <a:r>
              <a:rPr lang="zh-CN" altLang="en-US" sz="3200" b="0" dirty="0" smtClean="0"/>
              <a:t>如何进行分类</a:t>
            </a:r>
            <a:endParaRPr lang="zh-CN" altLang="en-US" sz="3200" b="0" dirty="0"/>
          </a:p>
        </p:txBody>
      </p:sp>
      <p:sp>
        <p:nvSpPr>
          <p:cNvPr id="2" name="文本框 1"/>
          <p:cNvSpPr txBox="1"/>
          <p:nvPr/>
        </p:nvSpPr>
        <p:spPr>
          <a:xfrm>
            <a:off x="4234180" y="680085"/>
            <a:ext cx="3500120" cy="614045"/>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spAutoFit/>
          </a:bodyPr>
          <a:lstStyle/>
          <a:p>
            <a:pPr fontAlgn="auto">
              <a:spcBef>
                <a:spcPts val="0"/>
              </a:spcBef>
              <a:spcAft>
                <a:spcPts val="0"/>
              </a:spcAft>
              <a:defRPr/>
            </a:pPr>
            <a:r>
              <a:rPr lang="zh-CN" altLang="en-US" sz="3200" dirty="0">
                <a:solidFill>
                  <a:schemeClr val="tx1"/>
                </a:solidFill>
                <a:latin typeface="inpin heiti" charset="-122"/>
                <a:ea typeface="inpin heiti" charset="-122"/>
                <a:sym typeface="+mn-ea"/>
              </a:rPr>
              <a:t>生活垃圾分类知识</a:t>
            </a:r>
            <a:endParaRPr lang="zh-CN" altLang="en-US" sz="3200" b="0" dirty="0">
              <a:latin typeface="inpin heiti" charset="-122"/>
              <a:ea typeface="inpin heiti" charset="-122"/>
            </a:endParaRPr>
          </a:p>
        </p:txBody>
      </p:sp>
    </p:spTree>
  </p:cSld>
  <p:clrMapOvr>
    <a:masterClrMapping/>
  </p:clrMapOvr>
  <p:transition spd="slow">
    <p:fade/>
  </p:transition>
  <p:timing>
    <p:tnLst>
      <p:par>
        <p:cTn id="1" dur="indefinite" restart="never" nodeType="tmRoot"/>
      </p:par>
    </p:tnLst>
    <p:bldLst>
      <p:bldP spid="11" grpId="0"/>
      <p:bldP spid="12" grpId="0" animBg="1"/>
      <p:bldP spid="16" grpId="0"/>
      <p:bldP spid="16" grpId="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1588" y="2379663"/>
            <a:ext cx="1795462" cy="461962"/>
          </a:xfrm>
          <a:prstGeom prst="rect">
            <a:avLst/>
          </a:prstGeom>
          <a:noFill/>
        </p:spPr>
        <p:txBody>
          <a:bodyPr>
            <a:spAutoFit/>
          </a:bodyPr>
          <a:lstStyle/>
          <a:p>
            <a:pPr algn="dist" fontAlgn="auto">
              <a:spcBef>
                <a:spcPts val="0"/>
              </a:spcBef>
              <a:spcAft>
                <a:spcPts val="0"/>
              </a:spcAft>
              <a:defRPr/>
            </a:pPr>
            <a:r>
              <a:rPr lang="zh-CN" altLang="en-US" sz="2400" b="0" dirty="0">
                <a:solidFill>
                  <a:schemeClr val="tx1">
                    <a:lumMod val="85000"/>
                    <a:lumOff val="15000"/>
                  </a:schemeClr>
                </a:solidFill>
                <a:latin typeface="微软雅黑" panose="020B0503020204020204" charset="-122"/>
                <a:ea typeface="微软雅黑" panose="020B0503020204020204" charset="-122"/>
              </a:rPr>
              <a:t>厨余垃圾</a:t>
            </a:r>
          </a:p>
        </p:txBody>
      </p:sp>
      <p:sp>
        <p:nvSpPr>
          <p:cNvPr id="3" name="TextBox 2"/>
          <p:cNvSpPr txBox="1"/>
          <p:nvPr/>
        </p:nvSpPr>
        <p:spPr>
          <a:xfrm>
            <a:off x="1284288" y="2379663"/>
            <a:ext cx="1830387" cy="460375"/>
          </a:xfrm>
          <a:prstGeom prst="rect">
            <a:avLst/>
          </a:prstGeom>
          <a:noFill/>
        </p:spPr>
        <p:txBody>
          <a:bodyPr>
            <a:spAutoFit/>
          </a:bodyPr>
          <a:lstStyle/>
          <a:p>
            <a:pPr algn="dist" fontAlgn="auto">
              <a:spcBef>
                <a:spcPts val="0"/>
              </a:spcBef>
              <a:spcAft>
                <a:spcPts val="0"/>
              </a:spcAft>
              <a:defRPr/>
            </a:pPr>
            <a:r>
              <a:rPr lang="zh-CN" altLang="en-US" sz="2400" b="0" dirty="0">
                <a:solidFill>
                  <a:schemeClr val="tx1">
                    <a:lumMod val="85000"/>
                    <a:lumOff val="15000"/>
                  </a:schemeClr>
                </a:solidFill>
                <a:latin typeface="微软雅黑" panose="020B0503020204020204" charset="-122"/>
                <a:ea typeface="微软雅黑" panose="020B0503020204020204" charset="-122"/>
              </a:rPr>
              <a:t>可回收物</a:t>
            </a:r>
          </a:p>
        </p:txBody>
      </p:sp>
      <p:sp>
        <p:nvSpPr>
          <p:cNvPr id="4" name="TextBox 3"/>
          <p:cNvSpPr txBox="1"/>
          <p:nvPr/>
        </p:nvSpPr>
        <p:spPr>
          <a:xfrm>
            <a:off x="6415088" y="2452688"/>
            <a:ext cx="1838325" cy="387350"/>
          </a:xfrm>
          <a:prstGeom prst="rect">
            <a:avLst/>
          </a:prstGeom>
          <a:noFill/>
        </p:spPr>
        <p:txBody>
          <a:bodyPr>
            <a:spAutoFit/>
          </a:bodyPr>
          <a:lstStyle/>
          <a:p>
            <a:pPr algn="dist" fontAlgn="auto">
              <a:lnSpc>
                <a:spcPct val="80000"/>
              </a:lnSpc>
              <a:spcBef>
                <a:spcPts val="0"/>
              </a:spcBef>
              <a:spcAft>
                <a:spcPts val="0"/>
              </a:spcAft>
              <a:defRPr/>
            </a:pPr>
            <a:r>
              <a:rPr lang="zh-CN" altLang="en-US" sz="2400" b="0" dirty="0">
                <a:solidFill>
                  <a:schemeClr val="tx1">
                    <a:lumMod val="85000"/>
                    <a:lumOff val="15000"/>
                  </a:schemeClr>
                </a:solidFill>
                <a:latin typeface="微软雅黑" panose="020B0503020204020204" charset="-122"/>
                <a:ea typeface="微软雅黑" panose="020B0503020204020204" charset="-122"/>
              </a:rPr>
              <a:t>有害垃圾</a:t>
            </a:r>
          </a:p>
        </p:txBody>
      </p:sp>
      <p:sp>
        <p:nvSpPr>
          <p:cNvPr id="5" name="TextBox 4"/>
          <p:cNvSpPr txBox="1"/>
          <p:nvPr/>
        </p:nvSpPr>
        <p:spPr>
          <a:xfrm>
            <a:off x="9020175" y="2454275"/>
            <a:ext cx="1866900" cy="387350"/>
          </a:xfrm>
          <a:prstGeom prst="rect">
            <a:avLst/>
          </a:prstGeom>
          <a:noFill/>
        </p:spPr>
        <p:txBody>
          <a:bodyPr>
            <a:spAutoFit/>
          </a:bodyPr>
          <a:lstStyle/>
          <a:p>
            <a:pPr algn="dist" fontAlgn="auto">
              <a:lnSpc>
                <a:spcPct val="80000"/>
              </a:lnSpc>
              <a:spcBef>
                <a:spcPts val="0"/>
              </a:spcBef>
              <a:spcAft>
                <a:spcPts val="0"/>
              </a:spcAft>
              <a:defRPr/>
            </a:pPr>
            <a:r>
              <a:rPr lang="zh-CN" altLang="en-US" sz="2400" b="0" dirty="0">
                <a:solidFill>
                  <a:schemeClr val="tx1">
                    <a:lumMod val="85000"/>
                    <a:lumOff val="15000"/>
                  </a:schemeClr>
                </a:solidFill>
                <a:latin typeface="微软雅黑" panose="020B0503020204020204" charset="-122"/>
                <a:ea typeface="微软雅黑" panose="020B0503020204020204" charset="-122"/>
              </a:rPr>
              <a:t>其他垃圾</a:t>
            </a:r>
          </a:p>
        </p:txBody>
      </p:sp>
      <p:sp>
        <p:nvSpPr>
          <p:cNvPr id="8" name="椭圆 7"/>
          <p:cNvSpPr/>
          <p:nvPr/>
        </p:nvSpPr>
        <p:spPr>
          <a:xfrm>
            <a:off x="4008438" y="5759450"/>
            <a:ext cx="1862137" cy="338138"/>
          </a:xfrm>
          <a:prstGeom prst="ellipse">
            <a:avLst/>
          </a:prstGeom>
          <a:gradFill flip="none" rotWithShape="1">
            <a:gsLst>
              <a:gs pos="0">
                <a:schemeClr val="tx1">
                  <a:lumMod val="50000"/>
                  <a:lumOff val="50000"/>
                </a:schemeClr>
              </a:gs>
              <a:gs pos="50000">
                <a:schemeClr val="bg1">
                  <a:lumMod val="75000"/>
                  <a:alpha val="75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16" name="椭圆 15"/>
          <p:cNvSpPr/>
          <p:nvPr/>
        </p:nvSpPr>
        <p:spPr>
          <a:xfrm>
            <a:off x="1344613" y="5773738"/>
            <a:ext cx="1862137" cy="338137"/>
          </a:xfrm>
          <a:prstGeom prst="ellipse">
            <a:avLst/>
          </a:prstGeom>
          <a:gradFill flip="none" rotWithShape="1">
            <a:gsLst>
              <a:gs pos="0">
                <a:schemeClr val="tx1">
                  <a:lumMod val="50000"/>
                  <a:lumOff val="50000"/>
                </a:schemeClr>
              </a:gs>
              <a:gs pos="50000">
                <a:schemeClr val="bg1">
                  <a:lumMod val="75000"/>
                  <a:alpha val="75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34" name="椭圆 33"/>
          <p:cNvSpPr/>
          <p:nvPr/>
        </p:nvSpPr>
        <p:spPr>
          <a:xfrm>
            <a:off x="6419850" y="5775325"/>
            <a:ext cx="1862138" cy="339725"/>
          </a:xfrm>
          <a:prstGeom prst="ellipse">
            <a:avLst/>
          </a:prstGeom>
          <a:gradFill flip="none" rotWithShape="1">
            <a:gsLst>
              <a:gs pos="0">
                <a:schemeClr val="tx1">
                  <a:lumMod val="50000"/>
                  <a:lumOff val="50000"/>
                </a:schemeClr>
              </a:gs>
              <a:gs pos="50000">
                <a:schemeClr val="bg1">
                  <a:lumMod val="75000"/>
                  <a:alpha val="75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35" name="椭圆 34"/>
          <p:cNvSpPr/>
          <p:nvPr/>
        </p:nvSpPr>
        <p:spPr>
          <a:xfrm>
            <a:off x="8872538" y="5789613"/>
            <a:ext cx="1862137" cy="339725"/>
          </a:xfrm>
          <a:prstGeom prst="ellipse">
            <a:avLst/>
          </a:prstGeom>
          <a:gradFill flip="none" rotWithShape="1">
            <a:gsLst>
              <a:gs pos="0">
                <a:schemeClr val="tx1">
                  <a:lumMod val="50000"/>
                  <a:lumOff val="50000"/>
                </a:schemeClr>
              </a:gs>
              <a:gs pos="50000">
                <a:schemeClr val="bg1">
                  <a:lumMod val="75000"/>
                  <a:alpha val="75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38" name="图片 37"/>
          <p:cNvPicPr>
            <a:picLocks noChangeAspect="1"/>
          </p:cNvPicPr>
          <p:nvPr/>
        </p:nvPicPr>
        <p:blipFill rotWithShape="1">
          <a:blip r:embed="rId3" cstate="print"/>
          <a:srcRect t="84259"/>
          <a:stretch>
            <a:fillRect/>
          </a:stretch>
        </p:blipFill>
        <p:spPr>
          <a:xfrm>
            <a:off x="0" y="5892800"/>
            <a:ext cx="12192000" cy="1079500"/>
          </a:xfrm>
          <a:prstGeom prst="rect">
            <a:avLst/>
          </a:prstGeom>
          <a:effectLst>
            <a:outerShdw blurRad="50800" dist="38100" dir="5400000" algn="t" rotWithShape="0">
              <a:prstClr val="black">
                <a:alpha val="40000"/>
              </a:prstClr>
            </a:outerShdw>
          </a:effectLst>
        </p:spPr>
      </p:pic>
      <p:grpSp>
        <p:nvGrpSpPr>
          <p:cNvPr id="73738" name="组合 42"/>
          <p:cNvGrpSpPr/>
          <p:nvPr/>
        </p:nvGrpSpPr>
        <p:grpSpPr bwMode="auto">
          <a:xfrm>
            <a:off x="3160713" y="608013"/>
            <a:ext cx="5473700" cy="1357312"/>
            <a:chOff x="2499811" y="1036366"/>
            <a:chExt cx="4105274" cy="1018345"/>
          </a:xfrm>
        </p:grpSpPr>
        <p:pic>
          <p:nvPicPr>
            <p:cNvPr id="45" name="图片 44"/>
            <p:cNvPicPr>
              <a:picLocks noChangeAspect="1"/>
            </p:cNvPicPr>
            <p:nvPr/>
          </p:nvPicPr>
          <p:blipFill>
            <a:blip r:embed="rId4" cstate="print"/>
            <a:stretch>
              <a:fillRect/>
            </a:stretch>
          </p:blipFill>
          <p:spPr>
            <a:xfrm>
              <a:off x="2499811" y="1036366"/>
              <a:ext cx="4105274" cy="832542"/>
            </a:xfrm>
            <a:prstGeom prst="rect">
              <a:avLst/>
            </a:prstGeom>
            <a:effectLst>
              <a:outerShdw blurRad="50800" dist="38100" dir="5400000" algn="t" rotWithShape="0">
                <a:prstClr val="black">
                  <a:alpha val="40000"/>
                </a:prstClr>
              </a:outerShdw>
            </a:effectLst>
          </p:spPr>
        </p:pic>
        <p:sp>
          <p:nvSpPr>
            <p:cNvPr id="46" name="圆角矩形 45"/>
            <p:cNvSpPr/>
            <p:nvPr/>
          </p:nvSpPr>
          <p:spPr>
            <a:xfrm>
              <a:off x="2795083" y="1364651"/>
              <a:ext cx="3519656" cy="690060"/>
            </a:xfrm>
            <a:prstGeom prst="roundRect">
              <a:avLst>
                <a:gd name="adj" fmla="val 6780"/>
              </a:avLst>
            </a:prstGeom>
            <a:blipFill>
              <a:blip r:embed="rId5" cstate="print"/>
              <a:tile tx="0" ty="0" sx="100000" sy="100000" flip="none" algn="tl"/>
            </a:blipFill>
            <a:ln>
              <a:noFill/>
            </a:ln>
            <a:effectLst>
              <a:outerShdw blurRad="50800" dist="38100" dir="5400000" algn="t" rotWithShape="0">
                <a:prstClr val="black">
                  <a:alpha val="40000"/>
                </a:prstClr>
              </a:outerShdw>
            </a:effectLst>
            <a:scene3d>
              <a:camera prst="orthographicFront"/>
              <a:lightRig rig="threePt" dir="t"/>
            </a:scene3d>
            <a:sp3d>
              <a:bevelT w="31750" h="38100"/>
              <a:bevelB w="57150"/>
              <a:contourClr>
                <a:schemeClr val="accent6">
                  <a:lumMod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sp>
        <p:nvSpPr>
          <p:cNvPr id="47" name="TextBox 46"/>
          <p:cNvSpPr txBox="1"/>
          <p:nvPr/>
        </p:nvSpPr>
        <p:spPr>
          <a:xfrm>
            <a:off x="3915295" y="1133885"/>
            <a:ext cx="4074052" cy="666786"/>
          </a:xfrm>
          <a:prstGeom prst="rect">
            <a:avLst/>
          </a:prstGeom>
          <a:noFill/>
        </p:spPr>
        <p:txBody>
          <a:bodyPr>
            <a:spAutoFit/>
          </a:bodyPr>
          <a:lstStyle/>
          <a:p>
            <a:pPr algn="dist" fontAlgn="auto">
              <a:spcBef>
                <a:spcPts val="0"/>
              </a:spcBef>
              <a:spcAft>
                <a:spcPts val="0"/>
              </a:spcAft>
              <a:defRPr/>
            </a:pPr>
            <a:r>
              <a:rPr lang="zh-CN" altLang="en-US" sz="3735" b="0" dirty="0">
                <a:solidFill>
                  <a:schemeClr val="tx1">
                    <a:lumMod val="85000"/>
                    <a:lumOff val="15000"/>
                  </a:schemeClr>
                </a:solidFill>
                <a:effectLst>
                  <a:innerShdw blurRad="50800" dist="50800" dir="16200000">
                    <a:schemeClr val="tx1"/>
                  </a:innerShdw>
                </a:effectLst>
                <a:latin typeface="微软雅黑" panose="020B0503020204020204" charset="-122"/>
                <a:ea typeface="微软雅黑" panose="020B0503020204020204" charset="-122"/>
              </a:rPr>
              <a:t>垃圾的分类</a:t>
            </a:r>
          </a:p>
        </p:txBody>
      </p:sp>
      <p:pic>
        <p:nvPicPr>
          <p:cNvPr id="73740" name="图片 5">
            <a:hlinkClick r:id="rId6" action="ppaction://hlinkfile"/>
          </p:cNvPr>
          <p:cNvPicPr>
            <a:picLocks noChangeAspect="1"/>
          </p:cNvPicPr>
          <p:nvPr/>
        </p:nvPicPr>
        <p:blipFill>
          <a:blip r:embed="rId7" cstate="print"/>
          <a:srcRect/>
          <a:stretch>
            <a:fillRect/>
          </a:stretch>
        </p:blipFill>
        <p:spPr bwMode="auto">
          <a:xfrm>
            <a:off x="180975" y="6323013"/>
            <a:ext cx="517525" cy="517525"/>
          </a:xfrm>
          <a:prstGeom prst="rect">
            <a:avLst/>
          </a:prstGeom>
          <a:noFill/>
          <a:ln w="9525">
            <a:noFill/>
            <a:miter lim="800000"/>
            <a:headEnd/>
            <a:tailEnd/>
          </a:ln>
        </p:spPr>
      </p:pic>
      <p:pic>
        <p:nvPicPr>
          <p:cNvPr id="73741" name="图片 35"/>
          <p:cNvPicPr>
            <a:picLocks noChangeAspect="1"/>
          </p:cNvPicPr>
          <p:nvPr/>
        </p:nvPicPr>
        <p:blipFill>
          <a:blip r:embed="rId8" cstate="print"/>
          <a:srcRect/>
          <a:stretch>
            <a:fillRect/>
          </a:stretch>
        </p:blipFill>
        <p:spPr bwMode="auto">
          <a:xfrm>
            <a:off x="6313488" y="3032125"/>
            <a:ext cx="2041525" cy="2432050"/>
          </a:xfrm>
          <a:prstGeom prst="rect">
            <a:avLst/>
          </a:prstGeom>
          <a:noFill/>
          <a:ln w="9525">
            <a:noFill/>
            <a:miter lim="800000"/>
            <a:headEnd/>
            <a:tailEnd/>
          </a:ln>
        </p:spPr>
      </p:pic>
      <p:pic>
        <p:nvPicPr>
          <p:cNvPr id="73742" name="图片 36"/>
          <p:cNvPicPr>
            <a:picLocks noChangeAspect="1"/>
          </p:cNvPicPr>
          <p:nvPr/>
        </p:nvPicPr>
        <p:blipFill>
          <a:blip r:embed="rId9" cstate="print"/>
          <a:srcRect/>
          <a:stretch>
            <a:fillRect/>
          </a:stretch>
        </p:blipFill>
        <p:spPr bwMode="auto">
          <a:xfrm>
            <a:off x="3694113" y="3040063"/>
            <a:ext cx="2030412" cy="2414587"/>
          </a:xfrm>
          <a:prstGeom prst="rect">
            <a:avLst/>
          </a:prstGeom>
          <a:noFill/>
          <a:ln w="9525">
            <a:noFill/>
            <a:miter lim="800000"/>
            <a:headEnd/>
            <a:tailEnd/>
          </a:ln>
        </p:spPr>
      </p:pic>
      <p:pic>
        <p:nvPicPr>
          <p:cNvPr id="73743" name="图片 41"/>
          <p:cNvPicPr>
            <a:picLocks noChangeAspect="1"/>
          </p:cNvPicPr>
          <p:nvPr/>
        </p:nvPicPr>
        <p:blipFill>
          <a:blip r:embed="rId10" cstate="print"/>
          <a:srcRect/>
          <a:stretch>
            <a:fillRect/>
          </a:stretch>
        </p:blipFill>
        <p:spPr bwMode="auto">
          <a:xfrm>
            <a:off x="1184275" y="3032125"/>
            <a:ext cx="2030413" cy="2432050"/>
          </a:xfrm>
          <a:prstGeom prst="rect">
            <a:avLst/>
          </a:prstGeom>
          <a:noFill/>
          <a:ln w="9525">
            <a:noFill/>
            <a:miter lim="800000"/>
            <a:headEnd/>
            <a:tailEnd/>
          </a:ln>
        </p:spPr>
      </p:pic>
      <p:pic>
        <p:nvPicPr>
          <p:cNvPr id="73744" name="图片 6" descr="其他"/>
          <p:cNvPicPr>
            <a:picLocks noChangeAspect="1"/>
          </p:cNvPicPr>
          <p:nvPr/>
        </p:nvPicPr>
        <p:blipFill>
          <a:blip r:embed="rId11" cstate="print"/>
          <a:srcRect/>
          <a:stretch>
            <a:fillRect/>
          </a:stretch>
        </p:blipFill>
        <p:spPr bwMode="auto">
          <a:xfrm>
            <a:off x="9020175" y="3040063"/>
            <a:ext cx="2041525" cy="24320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bldLst>
      <p:bldP spid="2" grpId="0"/>
      <p:bldP spid="3" grpId="0"/>
      <p:bldP spid="4" grpId="0"/>
      <p:bldP spid="5" grpId="0"/>
      <p:bldP spid="8" grpId="0" animBg="1"/>
      <p:bldP spid="16" grpId="0" animBg="1"/>
      <p:bldP spid="34" grpId="0" animBg="1"/>
      <p:bldP spid="35" grpId="0" animBg="1"/>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
          <p:cNvSpPr>
            <a:spLocks noGrp="1"/>
          </p:cNvSpPr>
          <p:nvPr>
            <p:ph type="title"/>
          </p:nvPr>
        </p:nvSpPr>
        <p:spPr bwMode="auto">
          <a:xfrm>
            <a:off x="1981200" y="704850"/>
            <a:ext cx="8229600" cy="708025"/>
          </a:xfrm>
          <a:prstGeom prst="rect">
            <a:avLst/>
          </a:prstGeom>
          <a:noFill/>
          <a:ln>
            <a:miter lim="800000"/>
          </a:ln>
        </p:spPr>
        <p:txBody>
          <a:bodyPr vert="horz" wrap="square" lIns="91440" tIns="45720" rIns="91440" bIns="45720" numCol="1" anchor="t" anchorCtr="0" compatLnSpc="1"/>
          <a:lstStyle/>
          <a:p>
            <a:r>
              <a:rPr lang="zh-CN" altLang="en-US" sz="4000" b="1" smtClean="0">
                <a:latin typeface="楷体" panose="02010609060101010101" charset="-122"/>
                <a:ea typeface="楷体" panose="02010609060101010101" charset="-122"/>
                <a:cs typeface="楷体" panose="02010609060101010101" charset="-122"/>
              </a:rPr>
              <a:t>一、垃圾围城现状的要求</a:t>
            </a:r>
          </a:p>
        </p:txBody>
      </p:sp>
      <p:sp>
        <p:nvSpPr>
          <p:cNvPr id="3" name="内容占位符 2"/>
          <p:cNvSpPr>
            <a:spLocks noGrp="1"/>
          </p:cNvSpPr>
          <p:nvPr>
            <p:ph idx="1"/>
          </p:nvPr>
        </p:nvSpPr>
        <p:spPr>
          <a:xfrm>
            <a:off x="2208213" y="1484313"/>
            <a:ext cx="7704137" cy="4965700"/>
          </a:xfrm>
        </p:spPr>
        <p:txBody>
          <a:bodyPr vert="horz" wrap="square" lIns="91440" tIns="45720" rIns="91440" bIns="45720" numCol="1" anchor="t" anchorCtr="0" compatLnSpc="1">
            <a:normAutofit lnSpcReduction="10000"/>
          </a:bodyPr>
          <a:lstStyle/>
          <a:p>
            <a:pPr marL="0" indent="0">
              <a:lnSpc>
                <a:spcPct val="120000"/>
              </a:lnSpc>
              <a:spcBef>
                <a:spcPct val="0"/>
              </a:spcBef>
            </a:pPr>
            <a:r>
              <a:rPr lang="en-US" altLang="zh-CN" sz="700" b="1" smtClean="0">
                <a:latin typeface="等线"/>
                <a:cs typeface="等线"/>
              </a:rPr>
              <a:t>             </a:t>
            </a:r>
            <a:r>
              <a:rPr lang="zh-CN" altLang="zh-CN" sz="2400" b="1" smtClean="0">
                <a:latin typeface="等线"/>
                <a:cs typeface="等线"/>
              </a:rPr>
              <a:t>根据生态环境部发布的《</a:t>
            </a:r>
            <a:r>
              <a:rPr lang="en-US" altLang="zh-CN" sz="2400" b="1" smtClean="0">
                <a:latin typeface="等线"/>
                <a:cs typeface="等线"/>
              </a:rPr>
              <a:t>2018</a:t>
            </a:r>
            <a:r>
              <a:rPr lang="zh-CN" altLang="zh-CN" sz="2400" b="1" smtClean="0">
                <a:latin typeface="等线"/>
                <a:cs typeface="等线"/>
              </a:rPr>
              <a:t>年全国大、中城市固体废物污染环境防治年报》，</a:t>
            </a:r>
            <a:r>
              <a:rPr lang="en-US" altLang="zh-CN" sz="2400" b="1" smtClean="0">
                <a:latin typeface="等线"/>
                <a:cs typeface="等线"/>
              </a:rPr>
              <a:t>2017</a:t>
            </a:r>
            <a:r>
              <a:rPr lang="zh-CN" altLang="zh-CN" sz="2400" b="1" smtClean="0">
                <a:latin typeface="等线"/>
                <a:cs typeface="等线"/>
              </a:rPr>
              <a:t>年，全国</a:t>
            </a:r>
            <a:r>
              <a:rPr lang="en-US" altLang="zh-CN" sz="2400" b="1" smtClean="0">
                <a:latin typeface="等线"/>
                <a:cs typeface="等线"/>
              </a:rPr>
              <a:t>202</a:t>
            </a:r>
            <a:r>
              <a:rPr lang="zh-CN" altLang="zh-CN" sz="2400" b="1" smtClean="0">
                <a:latin typeface="等线"/>
                <a:cs typeface="等线"/>
              </a:rPr>
              <a:t>个大、中城市生活垃圾产生量为</a:t>
            </a:r>
            <a:r>
              <a:rPr lang="en-US" altLang="zh-CN" sz="2400" b="1" smtClean="0">
                <a:latin typeface="等线"/>
                <a:cs typeface="等线"/>
              </a:rPr>
              <a:t>2</a:t>
            </a:r>
            <a:r>
              <a:rPr lang="zh-CN" altLang="zh-CN" sz="2400" b="1" smtClean="0">
                <a:latin typeface="等线"/>
                <a:cs typeface="等线"/>
              </a:rPr>
              <a:t>亿多吨，生活垃圾产生量最大的是</a:t>
            </a:r>
            <a:r>
              <a:rPr lang="zh-CN" altLang="zh-CN" sz="2400" b="1" u="sng" smtClean="0">
                <a:solidFill>
                  <a:srgbClr val="FF0000"/>
                </a:solidFill>
                <a:latin typeface="等线"/>
                <a:cs typeface="等线"/>
              </a:rPr>
              <a:t>北京市</a:t>
            </a:r>
            <a:r>
              <a:rPr lang="zh-CN" altLang="zh-CN" sz="2400" b="1" i="1" smtClean="0">
                <a:latin typeface="等线"/>
                <a:cs typeface="等线"/>
              </a:rPr>
              <a:t>，</a:t>
            </a:r>
            <a:r>
              <a:rPr lang="zh-CN" altLang="zh-CN" sz="2400" b="1" smtClean="0">
                <a:latin typeface="等线"/>
                <a:cs typeface="等线"/>
              </a:rPr>
              <a:t>产生量为</a:t>
            </a:r>
            <a:r>
              <a:rPr lang="en-US" altLang="zh-CN" sz="2400" b="1" smtClean="0">
                <a:latin typeface="等线"/>
                <a:cs typeface="等线"/>
              </a:rPr>
              <a:t>901.8</a:t>
            </a:r>
            <a:r>
              <a:rPr lang="zh-CN" altLang="zh-CN" sz="2400" b="1" smtClean="0">
                <a:latin typeface="等线"/>
                <a:cs typeface="等线"/>
              </a:rPr>
              <a:t>万吨，其次是</a:t>
            </a:r>
            <a:r>
              <a:rPr lang="zh-CN" altLang="zh-CN" sz="2400" b="1" u="sng" smtClean="0">
                <a:solidFill>
                  <a:srgbClr val="FF0000"/>
                </a:solidFill>
                <a:latin typeface="等线"/>
                <a:cs typeface="等线"/>
              </a:rPr>
              <a:t>上海、广州</a:t>
            </a:r>
            <a:r>
              <a:rPr lang="zh-CN" altLang="zh-CN" sz="2400" b="1" smtClean="0">
                <a:latin typeface="等线"/>
                <a:cs typeface="等线"/>
              </a:rPr>
              <a:t>、</a:t>
            </a:r>
            <a:r>
              <a:rPr lang="zh-CN" altLang="zh-CN" sz="2400" b="1" u="sng" smtClean="0">
                <a:solidFill>
                  <a:srgbClr val="FF0000"/>
                </a:solidFill>
                <a:latin typeface="等线"/>
                <a:cs typeface="等线"/>
              </a:rPr>
              <a:t>深圳和成都</a:t>
            </a:r>
            <a:r>
              <a:rPr lang="zh-CN" altLang="zh-CN" sz="2400" b="1" i="1" smtClean="0">
                <a:latin typeface="等线"/>
                <a:cs typeface="等线"/>
              </a:rPr>
              <a:t>，</a:t>
            </a:r>
            <a:r>
              <a:rPr lang="zh-CN" altLang="zh-CN" sz="2400" b="1" smtClean="0">
                <a:latin typeface="等线"/>
                <a:cs typeface="等线"/>
              </a:rPr>
              <a:t>产生量分别为</a:t>
            </a:r>
            <a:r>
              <a:rPr lang="en-US" altLang="zh-CN" sz="2400" b="1" smtClean="0">
                <a:latin typeface="等线"/>
                <a:cs typeface="等线"/>
              </a:rPr>
              <a:t>899.5</a:t>
            </a:r>
            <a:r>
              <a:rPr lang="zh-CN" altLang="zh-CN" sz="2400" b="1" smtClean="0">
                <a:latin typeface="等线"/>
                <a:cs typeface="等线"/>
              </a:rPr>
              <a:t>万吨、</a:t>
            </a:r>
            <a:r>
              <a:rPr lang="en-US" altLang="zh-CN" sz="2400" b="1" smtClean="0">
                <a:latin typeface="等线"/>
                <a:cs typeface="等线"/>
              </a:rPr>
              <a:t>737.7</a:t>
            </a:r>
            <a:r>
              <a:rPr lang="zh-CN" altLang="zh-CN" sz="2400" b="1" smtClean="0">
                <a:latin typeface="等线"/>
                <a:cs typeface="等线"/>
              </a:rPr>
              <a:t>万吨、</a:t>
            </a:r>
            <a:r>
              <a:rPr lang="en-US" altLang="zh-CN" sz="2400" b="1" smtClean="0">
                <a:latin typeface="等线"/>
                <a:cs typeface="等线"/>
              </a:rPr>
              <a:t>604.0</a:t>
            </a:r>
            <a:r>
              <a:rPr lang="zh-CN" altLang="zh-CN" sz="2400" b="1" smtClean="0">
                <a:latin typeface="等线"/>
                <a:cs typeface="等线"/>
              </a:rPr>
              <a:t>万吨和</a:t>
            </a:r>
            <a:r>
              <a:rPr lang="en-US" altLang="zh-CN" sz="2400" b="1" smtClean="0">
                <a:latin typeface="等线"/>
                <a:cs typeface="等线"/>
              </a:rPr>
              <a:t>541.3</a:t>
            </a:r>
            <a:r>
              <a:rPr lang="zh-CN" altLang="zh-CN" sz="2400" b="1" smtClean="0">
                <a:latin typeface="等线"/>
                <a:cs typeface="等线"/>
              </a:rPr>
              <a:t>万吨。</a:t>
            </a:r>
            <a:r>
              <a:rPr lang="zh-CN" altLang="zh-CN" sz="2400" b="1" u="sng" smtClean="0">
                <a:solidFill>
                  <a:srgbClr val="FF0000"/>
                </a:solidFill>
                <a:latin typeface="等线"/>
                <a:cs typeface="等线"/>
              </a:rPr>
              <a:t>前</a:t>
            </a:r>
            <a:r>
              <a:rPr lang="en-US" altLang="zh-CN" sz="2400" b="1" u="sng" smtClean="0">
                <a:solidFill>
                  <a:srgbClr val="FF0000"/>
                </a:solidFill>
                <a:latin typeface="等线"/>
                <a:cs typeface="等线"/>
              </a:rPr>
              <a:t>10</a:t>
            </a:r>
            <a:r>
              <a:rPr lang="zh-CN" altLang="zh-CN" sz="2400" b="1" u="sng" smtClean="0">
                <a:solidFill>
                  <a:srgbClr val="FF0000"/>
                </a:solidFill>
                <a:latin typeface="等线"/>
                <a:cs typeface="等线"/>
              </a:rPr>
              <a:t>位城市</a:t>
            </a:r>
            <a:r>
              <a:rPr lang="zh-CN" altLang="zh-CN" sz="2400" b="1" smtClean="0">
                <a:latin typeface="等线"/>
                <a:cs typeface="等线"/>
              </a:rPr>
              <a:t>产生的城市生活垃圾总量为</a:t>
            </a:r>
            <a:r>
              <a:rPr lang="en-US" altLang="zh-CN" sz="2400" b="1" u="sng" smtClean="0">
                <a:solidFill>
                  <a:srgbClr val="FF0000"/>
                </a:solidFill>
                <a:latin typeface="等线"/>
                <a:cs typeface="等线"/>
              </a:rPr>
              <a:t>5685.8</a:t>
            </a:r>
            <a:r>
              <a:rPr lang="zh-CN" altLang="zh-CN" sz="2400" b="1" u="sng" smtClean="0">
                <a:solidFill>
                  <a:srgbClr val="FF0000"/>
                </a:solidFill>
                <a:latin typeface="等线"/>
                <a:cs typeface="等线"/>
              </a:rPr>
              <a:t>万吨</a:t>
            </a:r>
            <a:r>
              <a:rPr lang="zh-CN" altLang="zh-CN" sz="2400" b="1" smtClean="0">
                <a:latin typeface="等线"/>
                <a:cs typeface="等线"/>
              </a:rPr>
              <a:t>，占全部信息发布城市产生总量的</a:t>
            </a:r>
            <a:r>
              <a:rPr lang="en-US" altLang="zh-CN" sz="2400" b="1" u="sng" smtClean="0">
                <a:solidFill>
                  <a:srgbClr val="FF0000"/>
                </a:solidFill>
                <a:latin typeface="等线"/>
                <a:cs typeface="等线"/>
              </a:rPr>
              <a:t>28.2%</a:t>
            </a:r>
            <a:r>
              <a:rPr lang="zh-CN" altLang="zh-CN" sz="2400" b="1" smtClean="0">
                <a:latin typeface="等线"/>
                <a:cs typeface="等线"/>
              </a:rPr>
              <a:t>。全国城市生活垃圾</a:t>
            </a:r>
            <a:r>
              <a:rPr lang="zh-CN" altLang="zh-CN" sz="2400" b="1" u="sng" smtClean="0">
                <a:solidFill>
                  <a:srgbClr val="FF0000"/>
                </a:solidFill>
                <a:latin typeface="等线"/>
                <a:cs typeface="等线"/>
              </a:rPr>
              <a:t>累积堆存量已达</a:t>
            </a:r>
            <a:r>
              <a:rPr lang="en-US" altLang="zh-CN" sz="2400" b="1" u="sng" smtClean="0">
                <a:solidFill>
                  <a:srgbClr val="FF0000"/>
                </a:solidFill>
                <a:latin typeface="等线"/>
                <a:cs typeface="等线"/>
              </a:rPr>
              <a:t>70</a:t>
            </a:r>
            <a:r>
              <a:rPr lang="zh-CN" altLang="zh-CN" sz="2400" b="1" u="sng" smtClean="0">
                <a:solidFill>
                  <a:srgbClr val="FF0000"/>
                </a:solidFill>
                <a:latin typeface="等线"/>
                <a:cs typeface="等线"/>
              </a:rPr>
              <a:t>亿吨</a:t>
            </a:r>
            <a:r>
              <a:rPr lang="zh-CN" altLang="zh-CN" sz="2400" b="1" smtClean="0">
                <a:latin typeface="等线"/>
                <a:cs typeface="等线"/>
              </a:rPr>
              <a:t>，占地</a:t>
            </a:r>
            <a:r>
              <a:rPr lang="en-US" altLang="zh-CN" sz="2400" b="1" smtClean="0">
                <a:latin typeface="等线"/>
                <a:cs typeface="等线"/>
              </a:rPr>
              <a:t>80</a:t>
            </a:r>
            <a:r>
              <a:rPr lang="zh-CN" altLang="zh-CN" sz="2400" b="1" smtClean="0">
                <a:latin typeface="等线"/>
                <a:cs typeface="等线"/>
              </a:rPr>
              <a:t>多万亩，全国</a:t>
            </a:r>
            <a:r>
              <a:rPr lang="en-US" altLang="zh-CN" sz="2400" b="1" smtClean="0">
                <a:latin typeface="等线"/>
                <a:cs typeface="等线"/>
              </a:rPr>
              <a:t>600</a:t>
            </a:r>
            <a:r>
              <a:rPr lang="zh-CN" altLang="zh-CN" sz="2400" b="1" smtClean="0">
                <a:latin typeface="等线"/>
                <a:cs typeface="等线"/>
              </a:rPr>
              <a:t>多座城市，除县城外，</a:t>
            </a:r>
            <a:r>
              <a:rPr lang="zh-CN" altLang="zh-CN" sz="2400" b="1" u="sng" smtClean="0">
                <a:solidFill>
                  <a:srgbClr val="FF0000"/>
                </a:solidFill>
                <a:latin typeface="等线"/>
                <a:cs typeface="等线"/>
              </a:rPr>
              <a:t>已有</a:t>
            </a:r>
            <a:r>
              <a:rPr lang="en-US" altLang="zh-CN" sz="2400" b="1" u="sng" smtClean="0">
                <a:solidFill>
                  <a:srgbClr val="FF0000"/>
                </a:solidFill>
                <a:latin typeface="等线"/>
                <a:cs typeface="等线"/>
              </a:rPr>
              <a:t>2/3</a:t>
            </a:r>
            <a:r>
              <a:rPr lang="zh-CN" altLang="zh-CN" sz="2400" b="1" smtClean="0">
                <a:latin typeface="等线"/>
                <a:cs typeface="等线"/>
              </a:rPr>
              <a:t>的大中城市陷入垃圾的包围之中，</a:t>
            </a:r>
            <a:r>
              <a:rPr lang="en-US" altLang="zh-CN" sz="2400" b="1" u="sng" smtClean="0">
                <a:solidFill>
                  <a:srgbClr val="FF0000"/>
                </a:solidFill>
                <a:latin typeface="等线"/>
                <a:cs typeface="等线"/>
              </a:rPr>
              <a:t>1/4</a:t>
            </a:r>
            <a:r>
              <a:rPr lang="zh-CN" altLang="zh-CN" sz="2400" b="1" smtClean="0">
                <a:latin typeface="等线"/>
                <a:cs typeface="等线"/>
              </a:rPr>
              <a:t>的城市无地可埋。</a:t>
            </a:r>
          </a:p>
          <a:p>
            <a:pPr marL="0" indent="0">
              <a:lnSpc>
                <a:spcPct val="100000"/>
              </a:lnSpc>
              <a:spcBef>
                <a:spcPct val="0"/>
              </a:spcBef>
            </a:pPr>
            <a:r>
              <a:rPr lang="en-US" altLang="zh-CN" sz="1500" b="1" smtClean="0">
                <a:latin typeface="等线"/>
                <a:cs typeface="等线"/>
              </a:rPr>
              <a:t>  </a:t>
            </a:r>
            <a:endParaRPr lang="zh-CN" altLang="zh-CN" sz="1500" b="1" smtClean="0">
              <a:latin typeface="等线"/>
              <a:cs typeface="等线"/>
            </a:endParaRPr>
          </a:p>
        </p:txBody>
      </p:sp>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文本框 1"/>
          <p:cNvSpPr txBox="1">
            <a:spLocks noChangeArrowheads="1"/>
          </p:cNvSpPr>
          <p:nvPr/>
        </p:nvSpPr>
        <p:spPr bwMode="auto">
          <a:xfrm>
            <a:off x="1003300" y="565150"/>
            <a:ext cx="4073525" cy="460375"/>
          </a:xfrm>
          <a:prstGeom prst="rect">
            <a:avLst/>
          </a:prstGeom>
          <a:noFill/>
          <a:ln w="9525">
            <a:noFill/>
            <a:miter lim="800000"/>
          </a:ln>
        </p:spPr>
        <p:txBody>
          <a:bodyPr>
            <a:spAutoFit/>
          </a:bodyPr>
          <a:lstStyle/>
          <a:p>
            <a:r>
              <a:rPr lang="zh-CN" altLang="zh-CN" sz="2400" b="0">
                <a:latin typeface="Calibri" panose="020F0502020204030204" pitchFamily="34" charset="0"/>
                <a:ea typeface="等线"/>
                <a:cs typeface="等线"/>
              </a:rPr>
              <a:t>生活垃圾分类</a:t>
            </a:r>
            <a:r>
              <a:rPr lang="zh-CN" altLang="en-US" sz="2400" b="0">
                <a:latin typeface="Calibri" panose="020F0502020204030204" pitchFamily="34" charset="0"/>
                <a:ea typeface="等线"/>
                <a:cs typeface="等线"/>
              </a:rPr>
              <a:t>标识及指南</a:t>
            </a:r>
            <a:endParaRPr lang="zh-CN" altLang="zh-CN" sz="2400" b="0">
              <a:latin typeface="Calibri" panose="020F0502020204030204" pitchFamily="34" charset="0"/>
              <a:ea typeface="等线"/>
              <a:cs typeface="等线"/>
            </a:endParaRPr>
          </a:p>
        </p:txBody>
      </p:sp>
      <p:sp>
        <p:nvSpPr>
          <p:cNvPr id="3" name="五边形 2"/>
          <p:cNvSpPr/>
          <p:nvPr/>
        </p:nvSpPr>
        <p:spPr>
          <a:xfrm>
            <a:off x="-25400" y="469900"/>
            <a:ext cx="1028700" cy="558800"/>
          </a:xfrm>
          <a:prstGeom prst="homePlate">
            <a:avLst>
              <a:gd name="adj" fmla="val 34091"/>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75779" name="Picture 2" descr="可回收物1"/>
          <p:cNvPicPr>
            <a:picLocks noChangeAspect="1" noChangeArrowheads="1"/>
          </p:cNvPicPr>
          <p:nvPr/>
        </p:nvPicPr>
        <p:blipFill>
          <a:blip r:embed="rId3" cstate="print"/>
          <a:srcRect/>
          <a:stretch>
            <a:fillRect/>
          </a:stretch>
        </p:blipFill>
        <p:spPr bwMode="auto">
          <a:xfrm>
            <a:off x="4845050" y="1552575"/>
            <a:ext cx="1362075" cy="1438275"/>
          </a:xfrm>
          <a:prstGeom prst="rect">
            <a:avLst/>
          </a:prstGeom>
          <a:noFill/>
          <a:ln w="9525">
            <a:noFill/>
            <a:miter lim="800000"/>
            <a:headEnd/>
            <a:tailEnd/>
          </a:ln>
        </p:spPr>
      </p:pic>
      <p:pic>
        <p:nvPicPr>
          <p:cNvPr id="75780" name="Picture 1" descr="厨余垃圾1"/>
          <p:cNvPicPr>
            <a:picLocks noChangeAspect="1" noChangeArrowheads="1"/>
          </p:cNvPicPr>
          <p:nvPr/>
        </p:nvPicPr>
        <p:blipFill>
          <a:blip r:embed="rId4" cstate="print"/>
          <a:srcRect/>
          <a:stretch>
            <a:fillRect/>
          </a:stretch>
        </p:blipFill>
        <p:spPr bwMode="auto">
          <a:xfrm>
            <a:off x="6405563" y="1577975"/>
            <a:ext cx="1371600" cy="1438275"/>
          </a:xfrm>
          <a:prstGeom prst="rect">
            <a:avLst/>
          </a:prstGeom>
          <a:noFill/>
          <a:ln w="9525">
            <a:noFill/>
            <a:miter lim="800000"/>
            <a:headEnd/>
            <a:tailEnd/>
          </a:ln>
        </p:spPr>
      </p:pic>
      <p:grpSp>
        <p:nvGrpSpPr>
          <p:cNvPr id="75781" name="Group 3"/>
          <p:cNvGrpSpPr/>
          <p:nvPr/>
        </p:nvGrpSpPr>
        <p:grpSpPr bwMode="auto">
          <a:xfrm>
            <a:off x="2986088" y="1993900"/>
            <a:ext cx="6626225" cy="809625"/>
            <a:chOff x="4025" y="11853"/>
            <a:chExt cx="7834" cy="1275"/>
          </a:xfrm>
        </p:grpSpPr>
        <p:sp>
          <p:nvSpPr>
            <p:cNvPr id="75807" name="AutoShape 7"/>
            <p:cNvSpPr>
              <a:spLocks noChangeArrowheads="1"/>
            </p:cNvSpPr>
            <p:nvPr/>
          </p:nvSpPr>
          <p:spPr bwMode="auto">
            <a:xfrm flipH="1">
              <a:off x="5463" y="12221"/>
              <a:ext cx="526" cy="185"/>
            </a:xfrm>
            <a:prstGeom prst="notchedRightArrow">
              <a:avLst>
                <a:gd name="adj1" fmla="val 50000"/>
                <a:gd name="adj2" fmla="val 91760"/>
              </a:avLst>
            </a:prstGeom>
            <a:solidFill>
              <a:srgbClr val="FFFFFF"/>
            </a:solidFill>
            <a:ln w="9525">
              <a:solidFill>
                <a:srgbClr val="000000"/>
              </a:solidFill>
              <a:miter lim="800000"/>
            </a:ln>
          </p:spPr>
          <p:txBody>
            <a:bodyPr/>
            <a:lstStyle/>
            <a:p>
              <a:endParaRPr lang="zh-CN" altLang="en-US" b="0">
                <a:latin typeface="Calibri" panose="020F0502020204030204" pitchFamily="34" charset="0"/>
                <a:ea typeface="等线"/>
                <a:cs typeface="等线"/>
              </a:endParaRPr>
            </a:p>
          </p:txBody>
        </p:sp>
        <p:sp>
          <p:nvSpPr>
            <p:cNvPr id="75808" name="AutoShape 6"/>
            <p:cNvSpPr>
              <a:spLocks noChangeArrowheads="1"/>
            </p:cNvSpPr>
            <p:nvPr/>
          </p:nvSpPr>
          <p:spPr bwMode="auto">
            <a:xfrm>
              <a:off x="9889" y="12221"/>
              <a:ext cx="492" cy="203"/>
            </a:xfrm>
            <a:prstGeom prst="notchedRightArrow">
              <a:avLst>
                <a:gd name="adj1" fmla="val 50000"/>
                <a:gd name="adj2" fmla="val 91762"/>
              </a:avLst>
            </a:prstGeom>
            <a:solidFill>
              <a:srgbClr val="FFFFFF"/>
            </a:solidFill>
            <a:ln w="9525">
              <a:solidFill>
                <a:srgbClr val="000000"/>
              </a:solidFill>
              <a:miter lim="800000"/>
            </a:ln>
          </p:spPr>
          <p:txBody>
            <a:bodyPr/>
            <a:lstStyle/>
            <a:p>
              <a:endParaRPr lang="zh-CN" altLang="en-US" b="0">
                <a:latin typeface="Calibri" panose="020F0502020204030204" pitchFamily="34" charset="0"/>
                <a:ea typeface="等线"/>
                <a:cs typeface="等线"/>
              </a:endParaRPr>
            </a:p>
          </p:txBody>
        </p:sp>
        <p:sp>
          <p:nvSpPr>
            <p:cNvPr id="75809" name="Text Box 5"/>
            <p:cNvSpPr txBox="1">
              <a:spLocks noChangeArrowheads="1"/>
            </p:cNvSpPr>
            <p:nvPr/>
          </p:nvSpPr>
          <p:spPr bwMode="auto">
            <a:xfrm>
              <a:off x="4025" y="11853"/>
              <a:ext cx="1438" cy="1275"/>
            </a:xfrm>
            <a:prstGeom prst="rect">
              <a:avLst/>
            </a:prstGeom>
            <a:solidFill>
              <a:srgbClr val="FFFFFF"/>
            </a:solidFill>
            <a:ln w="9525">
              <a:solidFill>
                <a:srgbClr val="FFFFFF"/>
              </a:solidFill>
              <a:miter lim="800000"/>
            </a:ln>
          </p:spPr>
          <p:txBody>
            <a:bodyPr/>
            <a:lstStyle/>
            <a:p>
              <a:pPr indent="114300" algn="ctr" defTabSz="914400" eaLnBrk="0" hangingPunct="0"/>
              <a:r>
                <a:rPr lang="zh-CN" altLang="zh-CN" sz="2200">
                  <a:solidFill>
                    <a:srgbClr val="1F497D"/>
                  </a:solidFill>
                  <a:latin typeface="Calibri" panose="020F0502020204030204" pitchFamily="34" charset="0"/>
                  <a:cs typeface="Times New Roman" panose="02020603050405020304" charset="0"/>
                </a:rPr>
                <a:t>蓝色</a:t>
              </a:r>
              <a:endParaRPr lang="zh-CN" altLang="zh-CN" sz="800" b="0">
                <a:ea typeface="等线"/>
                <a:cs typeface="等线"/>
              </a:endParaRPr>
            </a:p>
            <a:p>
              <a:pPr indent="114300" algn="ctr" defTabSz="914400" eaLnBrk="0" hangingPunct="0"/>
              <a:r>
                <a:rPr lang="zh-CN" altLang="zh-CN" sz="1200">
                  <a:solidFill>
                    <a:srgbClr val="1F497D"/>
                  </a:solidFill>
                  <a:latin typeface="Calibri" panose="020F0502020204030204" pitchFamily="34" charset="0"/>
                  <a:cs typeface="Times New Roman" panose="02020603050405020304" charset="0"/>
                </a:rPr>
                <a:t>可回收物</a:t>
              </a:r>
              <a:endParaRPr lang="zh-CN" altLang="zh-CN" b="0">
                <a:ea typeface="等线"/>
                <a:cs typeface="等线"/>
              </a:endParaRPr>
            </a:p>
          </p:txBody>
        </p:sp>
        <p:sp>
          <p:nvSpPr>
            <p:cNvPr id="10" name="Text Box 4"/>
            <p:cNvSpPr txBox="1">
              <a:spLocks noChangeArrowheads="1"/>
            </p:cNvSpPr>
            <p:nvPr/>
          </p:nvSpPr>
          <p:spPr bwMode="auto">
            <a:xfrm>
              <a:off x="10393" y="11853"/>
              <a:ext cx="1466" cy="1275"/>
            </a:xfrm>
            <a:prstGeom prst="rect">
              <a:avLst/>
            </a:prstGeom>
            <a:solidFill>
              <a:srgbClr val="FFFFFF"/>
            </a:solidFill>
            <a:ln w="9525">
              <a:solidFill>
                <a:srgbClr val="FFFFFF"/>
              </a:solidFill>
              <a:miter lim="800000"/>
            </a:ln>
          </p:spPr>
          <p:txBody>
            <a:bodyPr/>
            <a:lstStyle>
              <a:lvl1pPr indent="666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7630" defTabSz="914400">
                <a:defRPr/>
              </a:pPr>
              <a:r>
                <a:rPr lang="zh-CN" altLang="zh-CN" sz="2200" dirty="0" smtClean="0">
                  <a:solidFill>
                    <a:srgbClr val="00B050"/>
                  </a:solidFill>
                  <a:latin typeface="Calibri" panose="020F0502020204030204" pitchFamily="34" charset="0"/>
                  <a:ea typeface="宋体" panose="02010600030101010101" pitchFamily="2" charset="-122"/>
                  <a:cs typeface="Times New Roman" panose="02020603050405020304" charset="0"/>
                </a:rPr>
                <a:t>绿色</a:t>
              </a:r>
              <a:endParaRPr lang="zh-CN" altLang="zh-CN" sz="800" b="0" dirty="0" smtClean="0">
                <a:ea typeface="+mn-ea"/>
              </a:endParaRPr>
            </a:p>
            <a:p>
              <a:pPr defTabSz="914400">
                <a:defRPr/>
              </a:pPr>
              <a:r>
                <a:rPr lang="zh-CN" altLang="zh-CN" sz="1200" dirty="0" smtClean="0">
                  <a:solidFill>
                    <a:srgbClr val="00B050"/>
                  </a:solidFill>
                  <a:latin typeface="Calibri" panose="020F0502020204030204" pitchFamily="34" charset="0"/>
                  <a:ea typeface="宋体" panose="02010600030101010101" pitchFamily="2" charset="-122"/>
                  <a:cs typeface="Times New Roman" panose="02020603050405020304" charset="0"/>
                </a:rPr>
                <a:t>厨余垃圾</a:t>
              </a:r>
              <a:endParaRPr lang="zh-CN" altLang="zh-CN" sz="800" b="0" dirty="0" smtClean="0">
                <a:ea typeface="+mn-ea"/>
              </a:endParaRPr>
            </a:p>
            <a:p>
              <a:pPr defTabSz="914400">
                <a:defRPr/>
              </a:pPr>
              <a:endParaRPr lang="zh-CN" altLang="zh-CN" b="0" dirty="0" smtClean="0">
                <a:ea typeface="+mn-ea"/>
              </a:endParaRPr>
            </a:p>
          </p:txBody>
        </p:sp>
      </p:grpSp>
      <p:sp>
        <p:nvSpPr>
          <p:cNvPr id="75782" name="Rectangle 8"/>
          <p:cNvSpPr>
            <a:spLocks noChangeArrowheads="1"/>
          </p:cNvSpPr>
          <p:nvPr/>
        </p:nvSpPr>
        <p:spPr bwMode="auto">
          <a:xfrm>
            <a:off x="0" y="0"/>
            <a:ext cx="12192000" cy="457200"/>
          </a:xfrm>
          <a:prstGeom prst="rect">
            <a:avLst/>
          </a:prstGeom>
          <a:noFill/>
          <a:ln w="9525">
            <a:noFill/>
            <a:miter lim="800000"/>
          </a:ln>
        </p:spPr>
        <p:txBody>
          <a:bodyPr wrap="none" anchor="ctr">
            <a:spAutoFit/>
          </a:bodyPr>
          <a:lstStyle/>
          <a:p>
            <a:endParaRPr lang="zh-CN" altLang="en-US" b="0">
              <a:latin typeface="Calibri" panose="020F0502020204030204" pitchFamily="34" charset="0"/>
              <a:ea typeface="等线"/>
              <a:cs typeface="等线"/>
            </a:endParaRPr>
          </a:p>
        </p:txBody>
      </p:sp>
      <p:sp>
        <p:nvSpPr>
          <p:cNvPr id="75783" name="Rectangle 11"/>
          <p:cNvSpPr>
            <a:spLocks noChangeArrowheads="1"/>
          </p:cNvSpPr>
          <p:nvPr/>
        </p:nvSpPr>
        <p:spPr bwMode="auto">
          <a:xfrm>
            <a:off x="0" y="457200"/>
            <a:ext cx="12192000" cy="0"/>
          </a:xfrm>
          <a:prstGeom prst="rect">
            <a:avLst/>
          </a:prstGeom>
          <a:solidFill>
            <a:srgbClr val="FFFFFF"/>
          </a:solidFill>
          <a:ln w="9525">
            <a:noFill/>
            <a:miter lim="800000"/>
          </a:ln>
        </p:spPr>
        <p:txBody>
          <a:bodyPr wrap="none" anchor="ctr">
            <a:spAutoFit/>
          </a:bodyPr>
          <a:lstStyle/>
          <a:p>
            <a:endParaRPr lang="zh-CN" altLang="en-US" b="0">
              <a:latin typeface="Calibri" panose="020F0502020204030204" pitchFamily="34" charset="0"/>
              <a:ea typeface="等线"/>
              <a:cs typeface="等线"/>
            </a:endParaRPr>
          </a:p>
        </p:txBody>
      </p:sp>
      <p:pic>
        <p:nvPicPr>
          <p:cNvPr id="75784" name="Picture 13" descr="有害垃圾1"/>
          <p:cNvPicPr>
            <a:picLocks noChangeAspect="1" noChangeArrowheads="1"/>
          </p:cNvPicPr>
          <p:nvPr/>
        </p:nvPicPr>
        <p:blipFill>
          <a:blip r:embed="rId5" cstate="print"/>
          <a:srcRect/>
          <a:stretch>
            <a:fillRect/>
          </a:stretch>
        </p:blipFill>
        <p:spPr bwMode="auto">
          <a:xfrm>
            <a:off x="4873625" y="3095625"/>
            <a:ext cx="1333500" cy="1438275"/>
          </a:xfrm>
          <a:prstGeom prst="rect">
            <a:avLst/>
          </a:prstGeom>
          <a:noFill/>
          <a:ln w="9525">
            <a:noFill/>
            <a:miter lim="800000"/>
            <a:headEnd/>
            <a:tailEnd/>
          </a:ln>
        </p:spPr>
      </p:pic>
      <p:pic>
        <p:nvPicPr>
          <p:cNvPr id="75785" name="Picture 12" descr="其他垃圾1"/>
          <p:cNvPicPr>
            <a:picLocks noChangeAspect="1" noChangeArrowheads="1"/>
          </p:cNvPicPr>
          <p:nvPr/>
        </p:nvPicPr>
        <p:blipFill>
          <a:blip r:embed="rId6" cstate="print"/>
          <a:srcRect/>
          <a:stretch>
            <a:fillRect/>
          </a:stretch>
        </p:blipFill>
        <p:spPr bwMode="auto">
          <a:xfrm>
            <a:off x="6403975" y="3095625"/>
            <a:ext cx="1343025" cy="1438275"/>
          </a:xfrm>
          <a:prstGeom prst="rect">
            <a:avLst/>
          </a:prstGeom>
          <a:solidFill>
            <a:schemeClr val="tx1"/>
          </a:solidFill>
          <a:ln w="9525">
            <a:noFill/>
            <a:miter lim="800000"/>
            <a:headEnd/>
            <a:tailEnd/>
          </a:ln>
        </p:spPr>
      </p:pic>
      <p:grpSp>
        <p:nvGrpSpPr>
          <p:cNvPr id="75786" name="Group 14"/>
          <p:cNvGrpSpPr/>
          <p:nvPr/>
        </p:nvGrpSpPr>
        <p:grpSpPr bwMode="auto">
          <a:xfrm>
            <a:off x="3006725" y="3346450"/>
            <a:ext cx="6400800" cy="876300"/>
            <a:chOff x="1142" y="12687"/>
            <a:chExt cx="10079" cy="1379"/>
          </a:xfrm>
        </p:grpSpPr>
        <p:sp>
          <p:nvSpPr>
            <p:cNvPr id="75803" name="AutoShape 19"/>
            <p:cNvSpPr>
              <a:spLocks noChangeArrowheads="1"/>
            </p:cNvSpPr>
            <p:nvPr/>
          </p:nvSpPr>
          <p:spPr bwMode="auto">
            <a:xfrm flipH="1">
              <a:off x="2972" y="13101"/>
              <a:ext cx="679" cy="185"/>
            </a:xfrm>
            <a:prstGeom prst="notchedRightArrow">
              <a:avLst>
                <a:gd name="adj1" fmla="val 50000"/>
                <a:gd name="adj2" fmla="val 91757"/>
              </a:avLst>
            </a:prstGeom>
            <a:solidFill>
              <a:srgbClr val="FFFFFF"/>
            </a:solidFill>
            <a:ln w="9525">
              <a:solidFill>
                <a:srgbClr val="000000"/>
              </a:solidFill>
              <a:miter lim="800000"/>
            </a:ln>
          </p:spPr>
          <p:txBody>
            <a:bodyPr/>
            <a:lstStyle/>
            <a:p>
              <a:endParaRPr lang="zh-CN" altLang="en-US" b="0">
                <a:latin typeface="Calibri" panose="020F0502020204030204" pitchFamily="34" charset="0"/>
                <a:ea typeface="等线"/>
                <a:cs typeface="等线"/>
              </a:endParaRPr>
            </a:p>
          </p:txBody>
        </p:sp>
        <p:sp>
          <p:nvSpPr>
            <p:cNvPr id="75804" name="AutoShape 18"/>
            <p:cNvSpPr>
              <a:spLocks noChangeArrowheads="1"/>
            </p:cNvSpPr>
            <p:nvPr/>
          </p:nvSpPr>
          <p:spPr bwMode="auto">
            <a:xfrm>
              <a:off x="8919" y="13215"/>
              <a:ext cx="679" cy="185"/>
            </a:xfrm>
            <a:prstGeom prst="notchedRightArrow">
              <a:avLst>
                <a:gd name="adj1" fmla="val 50000"/>
                <a:gd name="adj2" fmla="val 91757"/>
              </a:avLst>
            </a:prstGeom>
            <a:solidFill>
              <a:srgbClr val="FFFFFF"/>
            </a:solidFill>
            <a:ln w="9525">
              <a:solidFill>
                <a:srgbClr val="000000"/>
              </a:solidFill>
              <a:miter lim="800000"/>
            </a:ln>
          </p:spPr>
          <p:txBody>
            <a:bodyPr/>
            <a:lstStyle/>
            <a:p>
              <a:endParaRPr lang="zh-CN" altLang="en-US" b="0">
                <a:latin typeface="Calibri" panose="020F0502020204030204" pitchFamily="34" charset="0"/>
                <a:ea typeface="等线"/>
                <a:cs typeface="等线"/>
              </a:endParaRPr>
            </a:p>
          </p:txBody>
        </p:sp>
        <p:sp>
          <p:nvSpPr>
            <p:cNvPr id="75805" name="Text Box 17"/>
            <p:cNvSpPr txBox="1">
              <a:spLocks noChangeArrowheads="1"/>
            </p:cNvSpPr>
            <p:nvPr/>
          </p:nvSpPr>
          <p:spPr bwMode="auto">
            <a:xfrm>
              <a:off x="1142" y="12687"/>
              <a:ext cx="1646" cy="1275"/>
            </a:xfrm>
            <a:prstGeom prst="rect">
              <a:avLst/>
            </a:prstGeom>
            <a:solidFill>
              <a:srgbClr val="FFFFFF"/>
            </a:solidFill>
            <a:ln w="9525">
              <a:solidFill>
                <a:srgbClr val="FFFFFF"/>
              </a:solidFill>
              <a:miter lim="800000"/>
            </a:ln>
          </p:spPr>
          <p:txBody>
            <a:bodyPr/>
            <a:lstStyle/>
            <a:p>
              <a:pPr algn="ctr" defTabSz="914400" eaLnBrk="0" hangingPunct="0"/>
              <a:r>
                <a:rPr lang="zh-CN" altLang="zh-CN" sz="2200">
                  <a:solidFill>
                    <a:srgbClr val="FF0000"/>
                  </a:solidFill>
                  <a:latin typeface="Calibri" panose="020F0502020204030204" pitchFamily="34" charset="0"/>
                  <a:cs typeface="Times New Roman" panose="02020603050405020304" charset="0"/>
                </a:rPr>
                <a:t>红色</a:t>
              </a:r>
              <a:endParaRPr lang="zh-CN" altLang="zh-CN" sz="800" b="0">
                <a:latin typeface="Calibri" panose="020F0502020204030204" pitchFamily="34" charset="0"/>
                <a:ea typeface="等线"/>
                <a:cs typeface="等线"/>
              </a:endParaRPr>
            </a:p>
            <a:p>
              <a:pPr algn="ctr" defTabSz="914400" eaLnBrk="0" hangingPunct="0"/>
              <a:r>
                <a:rPr lang="zh-CN" altLang="zh-CN" sz="1200">
                  <a:solidFill>
                    <a:srgbClr val="FF0000"/>
                  </a:solidFill>
                  <a:latin typeface="Calibri" panose="020F0502020204030204" pitchFamily="34" charset="0"/>
                  <a:cs typeface="Times New Roman" panose="02020603050405020304" charset="0"/>
                </a:rPr>
                <a:t>有害垃圾</a:t>
              </a:r>
              <a:endParaRPr lang="zh-CN" altLang="zh-CN" b="0">
                <a:ea typeface="等线"/>
                <a:cs typeface="等线"/>
              </a:endParaRPr>
            </a:p>
          </p:txBody>
        </p:sp>
        <p:sp>
          <p:nvSpPr>
            <p:cNvPr id="75806" name="Text Box 15"/>
            <p:cNvSpPr txBox="1">
              <a:spLocks noChangeArrowheads="1"/>
            </p:cNvSpPr>
            <p:nvPr/>
          </p:nvSpPr>
          <p:spPr bwMode="auto">
            <a:xfrm>
              <a:off x="9755" y="12792"/>
              <a:ext cx="1466" cy="1274"/>
            </a:xfrm>
            <a:prstGeom prst="rect">
              <a:avLst/>
            </a:prstGeom>
            <a:solidFill>
              <a:srgbClr val="FFFFFF"/>
            </a:solidFill>
            <a:ln w="9525">
              <a:solidFill>
                <a:srgbClr val="FFFFFF"/>
              </a:solidFill>
              <a:miter lim="800000"/>
            </a:ln>
          </p:spPr>
          <p:txBody>
            <a:bodyPr/>
            <a:lstStyle/>
            <a:p>
              <a:pPr algn="ctr" defTabSz="914400" eaLnBrk="0" hangingPunct="0"/>
              <a:r>
                <a:rPr lang="zh-CN" altLang="zh-CN" sz="2200">
                  <a:latin typeface="Calibri" panose="020F0502020204030204" pitchFamily="34" charset="0"/>
                  <a:cs typeface="Times New Roman" panose="02020603050405020304" charset="0"/>
                </a:rPr>
                <a:t>黑色</a:t>
              </a:r>
            </a:p>
            <a:p>
              <a:pPr algn="ctr" defTabSz="914400" eaLnBrk="0" hangingPunct="0"/>
              <a:r>
                <a:rPr lang="zh-CN" altLang="zh-CN" sz="1200">
                  <a:latin typeface="Calibri" panose="020F0502020204030204" pitchFamily="34" charset="0"/>
                  <a:cs typeface="Times New Roman" panose="02020603050405020304" charset="0"/>
                </a:rPr>
                <a:t>其他垃圾</a:t>
              </a:r>
            </a:p>
            <a:p>
              <a:pPr defTabSz="914400"/>
              <a:endParaRPr lang="zh-CN" altLang="zh-CN" sz="1200">
                <a:latin typeface="Calibri" panose="020F0502020204030204" pitchFamily="34" charset="0"/>
                <a:cs typeface="Times New Roman" panose="02020603050405020304" charset="0"/>
              </a:endParaRPr>
            </a:p>
          </p:txBody>
        </p:sp>
      </p:grpSp>
      <p:sp>
        <p:nvSpPr>
          <p:cNvPr id="75787" name="Rectangle 20"/>
          <p:cNvSpPr>
            <a:spLocks noChangeArrowheads="1"/>
          </p:cNvSpPr>
          <p:nvPr/>
        </p:nvSpPr>
        <p:spPr bwMode="auto">
          <a:xfrm>
            <a:off x="0" y="0"/>
            <a:ext cx="12192000" cy="457200"/>
          </a:xfrm>
          <a:prstGeom prst="rect">
            <a:avLst/>
          </a:prstGeom>
          <a:noFill/>
          <a:ln w="9525">
            <a:noFill/>
            <a:miter lim="800000"/>
          </a:ln>
        </p:spPr>
        <p:txBody>
          <a:bodyPr wrap="none" anchor="ctr">
            <a:spAutoFit/>
          </a:bodyPr>
          <a:lstStyle/>
          <a:p>
            <a:endParaRPr lang="zh-CN" altLang="en-US" b="0">
              <a:latin typeface="Calibri" panose="020F0502020204030204" pitchFamily="34" charset="0"/>
              <a:ea typeface="等线"/>
              <a:cs typeface="等线"/>
            </a:endParaRPr>
          </a:p>
        </p:txBody>
      </p:sp>
      <p:sp>
        <p:nvSpPr>
          <p:cNvPr id="75788" name="Rectangle 22"/>
          <p:cNvSpPr>
            <a:spLocks noChangeArrowheads="1"/>
          </p:cNvSpPr>
          <p:nvPr/>
        </p:nvSpPr>
        <p:spPr bwMode="auto">
          <a:xfrm>
            <a:off x="0" y="457200"/>
            <a:ext cx="0" cy="0"/>
          </a:xfrm>
          <a:prstGeom prst="rect">
            <a:avLst/>
          </a:prstGeom>
          <a:solidFill>
            <a:schemeClr val="accent1"/>
          </a:solidFill>
          <a:ln w="9525">
            <a:solidFill>
              <a:schemeClr val="tx1"/>
            </a:solidFill>
            <a:miter lim="800000"/>
          </a:ln>
        </p:spPr>
        <p:txBody>
          <a:bodyPr/>
          <a:lstStyle/>
          <a:p>
            <a:pPr algn="ctr" defTabSz="914400" eaLnBrk="0" hangingPunct="0"/>
            <a:endParaRPr lang="zh-CN" altLang="zh-CN" b="0">
              <a:ea typeface="等线"/>
              <a:cs typeface="等线"/>
            </a:endParaRPr>
          </a:p>
        </p:txBody>
      </p:sp>
      <p:sp>
        <p:nvSpPr>
          <p:cNvPr id="75789" name="Rectangle 23"/>
          <p:cNvSpPr>
            <a:spLocks noChangeArrowheads="1"/>
          </p:cNvSpPr>
          <p:nvPr/>
        </p:nvSpPr>
        <p:spPr bwMode="auto">
          <a:xfrm>
            <a:off x="0" y="1066800"/>
            <a:ext cx="12192000" cy="0"/>
          </a:xfrm>
          <a:prstGeom prst="rect">
            <a:avLst/>
          </a:prstGeom>
          <a:noFill/>
          <a:ln w="9525">
            <a:noFill/>
            <a:miter lim="800000"/>
          </a:ln>
        </p:spPr>
        <p:txBody>
          <a:bodyPr wrap="none" anchor="ctr">
            <a:spAutoFit/>
          </a:bodyPr>
          <a:lstStyle/>
          <a:p>
            <a:pPr indent="1422400" defTabSz="914400" eaLnBrk="0" hangingPunct="0"/>
            <a:r>
              <a:rPr lang="zh-CN" altLang="zh-CN" sz="800" b="0">
                <a:ea typeface="等线"/>
                <a:cs typeface="等线"/>
              </a:rPr>
              <a:t/>
            </a:r>
            <a:br>
              <a:rPr lang="zh-CN" altLang="zh-CN" sz="800" b="0">
                <a:ea typeface="等线"/>
                <a:cs typeface="等线"/>
              </a:rPr>
            </a:br>
            <a:endParaRPr lang="zh-CN" altLang="zh-CN" b="0">
              <a:ea typeface="等线"/>
              <a:cs typeface="等线"/>
            </a:endParaRPr>
          </a:p>
          <a:p>
            <a:pPr indent="1422400" defTabSz="914400" eaLnBrk="0" hangingPunct="0"/>
            <a:endParaRPr lang="zh-CN" altLang="zh-CN" b="0">
              <a:ea typeface="等线"/>
              <a:cs typeface="等线"/>
            </a:endParaRPr>
          </a:p>
        </p:txBody>
      </p:sp>
      <p:sp>
        <p:nvSpPr>
          <p:cNvPr id="75790" name="Rectangle 24"/>
          <p:cNvSpPr>
            <a:spLocks noChangeArrowheads="1"/>
          </p:cNvSpPr>
          <p:nvPr/>
        </p:nvSpPr>
        <p:spPr bwMode="auto">
          <a:xfrm>
            <a:off x="0" y="3943350"/>
            <a:ext cx="12192000" cy="0"/>
          </a:xfrm>
          <a:prstGeom prst="rect">
            <a:avLst/>
          </a:prstGeom>
          <a:noFill/>
          <a:ln w="9525">
            <a:noFill/>
            <a:miter lim="800000"/>
          </a:ln>
        </p:spPr>
        <p:txBody>
          <a:bodyPr wrap="none" anchor="ctr">
            <a:spAutoFit/>
          </a:bodyPr>
          <a:lstStyle/>
          <a:p>
            <a:pPr defTabSz="914400" eaLnBrk="0" hangingPunct="0"/>
            <a:endParaRPr lang="zh-CN" altLang="zh-CN" b="0">
              <a:ea typeface="等线"/>
              <a:cs typeface="等线"/>
            </a:endParaRPr>
          </a:p>
          <a:p>
            <a:pPr defTabSz="914400" eaLnBrk="0" hangingPunct="0"/>
            <a:endParaRPr lang="zh-CN" altLang="zh-CN" b="0">
              <a:ea typeface="等线"/>
              <a:cs typeface="等线"/>
            </a:endParaRPr>
          </a:p>
        </p:txBody>
      </p:sp>
      <p:sp>
        <p:nvSpPr>
          <p:cNvPr id="22" name="矩形 21">
            <a:hlinkClick r:id="rId7" action="ppaction://hlinkfile"/>
          </p:cNvPr>
          <p:cNvSpPr/>
          <p:nvPr/>
        </p:nvSpPr>
        <p:spPr>
          <a:xfrm>
            <a:off x="4527550" y="4765675"/>
            <a:ext cx="3127375" cy="646113"/>
          </a:xfrm>
          <a:prstGeom prst="rect">
            <a:avLst/>
          </a:prstGeom>
        </p:spPr>
        <p:txBody>
          <a:bodyPr wrap="none">
            <a:spAutoFit/>
          </a:bodyPr>
          <a:lstStyle/>
          <a:p>
            <a:pPr indent="382270" algn="ctr" fontAlgn="auto">
              <a:lnSpc>
                <a:spcPct val="200000"/>
              </a:lnSpc>
              <a:spcBef>
                <a:spcPts val="0"/>
              </a:spcBef>
              <a:spcAft>
                <a:spcPts val="0"/>
              </a:spcAft>
              <a:defRPr/>
            </a:pPr>
            <a:r>
              <a:rPr lang="zh-CN" altLang="zh-CN" kern="100" dirty="0">
                <a:latin typeface="Calibri" panose="020F0502020204030204" pitchFamily="34" charset="0"/>
                <a:ea typeface="宋体" panose="02010600030101010101" pitchFamily="2" charset="-122"/>
                <a:cs typeface="Times New Roman" panose="02020603050405020304" charset="0"/>
              </a:rPr>
              <a:t>四分类”垃圾分类标志图</a:t>
            </a:r>
            <a:endParaRPr lang="zh-CN" altLang="zh-CN" sz="1100" b="0" kern="100" dirty="0">
              <a:latin typeface="Calibri" panose="020F0502020204030204" pitchFamily="34" charset="0"/>
              <a:ea typeface="宋体" panose="02010600030101010101" pitchFamily="2" charset="-122"/>
              <a:cs typeface="Times New Roman" panose="02020603050405020304" charset="0"/>
            </a:endParaRPr>
          </a:p>
        </p:txBody>
      </p:sp>
      <p:sp>
        <p:nvSpPr>
          <p:cNvPr id="4" name="文本框 3"/>
          <p:cNvSpPr txBox="1"/>
          <p:nvPr/>
        </p:nvSpPr>
        <p:spPr>
          <a:xfrm>
            <a:off x="173990" y="396875"/>
            <a:ext cx="447040" cy="614045"/>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121920" tIns="60960" rIns="121920" bIns="60960">
            <a:spAutoFit/>
          </a:bodyPr>
          <a:lstStyle/>
          <a:p>
            <a:pPr fontAlgn="auto">
              <a:spcBef>
                <a:spcPts val="0"/>
              </a:spcBef>
              <a:spcAft>
                <a:spcPts val="0"/>
              </a:spcAft>
              <a:defRPr/>
            </a:pPr>
            <a:r>
              <a:rPr lang="en-US" altLang="zh-CN" sz="3200" b="0" dirty="0">
                <a:latin typeface="inpin heiti" charset="-122"/>
                <a:ea typeface="inpin heiti" charset="-122"/>
              </a:rPr>
              <a:t>2</a:t>
            </a:r>
          </a:p>
        </p:txBody>
      </p:sp>
      <p:sp>
        <p:nvSpPr>
          <p:cNvPr id="5" name="矩形 4"/>
          <p:cNvSpPr/>
          <p:nvPr/>
        </p:nvSpPr>
        <p:spPr>
          <a:xfrm>
            <a:off x="4995863" y="1687513"/>
            <a:ext cx="1081087" cy="1204912"/>
          </a:xfrm>
          <a:prstGeom prst="rect">
            <a:avLst/>
          </a:prstGeom>
          <a:solidFill>
            <a:srgbClr val="0068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pic>
        <p:nvPicPr>
          <p:cNvPr id="75796" name="图片 22"/>
          <p:cNvPicPr>
            <a:picLocks noChangeAspect="1"/>
          </p:cNvPicPr>
          <p:nvPr/>
        </p:nvPicPr>
        <p:blipFill>
          <a:blip r:embed="rId8" cstate="print"/>
          <a:srcRect/>
          <a:stretch>
            <a:fillRect/>
          </a:stretch>
        </p:blipFill>
        <p:spPr bwMode="auto">
          <a:xfrm>
            <a:off x="5140325" y="1874838"/>
            <a:ext cx="825500" cy="796925"/>
          </a:xfrm>
          <a:prstGeom prst="rect">
            <a:avLst/>
          </a:prstGeom>
          <a:noFill/>
          <a:ln w="9525">
            <a:noFill/>
            <a:miter lim="800000"/>
            <a:headEnd/>
            <a:tailEnd/>
          </a:ln>
        </p:spPr>
      </p:pic>
      <p:sp>
        <p:nvSpPr>
          <p:cNvPr id="27" name="矩形 26"/>
          <p:cNvSpPr/>
          <p:nvPr/>
        </p:nvSpPr>
        <p:spPr>
          <a:xfrm>
            <a:off x="6586538" y="1676400"/>
            <a:ext cx="1050925" cy="1193800"/>
          </a:xfrm>
          <a:prstGeom prst="rect">
            <a:avLst/>
          </a:prstGeom>
          <a:solidFill>
            <a:srgbClr val="0085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pic>
        <p:nvPicPr>
          <p:cNvPr id="75798" name="图片 24"/>
          <p:cNvPicPr>
            <a:picLocks noChangeAspect="1"/>
          </p:cNvPicPr>
          <p:nvPr/>
        </p:nvPicPr>
        <p:blipFill>
          <a:blip r:embed="rId9" cstate="print"/>
          <a:srcRect/>
          <a:stretch>
            <a:fillRect/>
          </a:stretch>
        </p:blipFill>
        <p:spPr bwMode="auto">
          <a:xfrm>
            <a:off x="6794500" y="1865313"/>
            <a:ext cx="612775" cy="823912"/>
          </a:xfrm>
          <a:prstGeom prst="rect">
            <a:avLst/>
          </a:prstGeom>
          <a:noFill/>
          <a:ln w="9525">
            <a:noFill/>
            <a:miter lim="800000"/>
            <a:headEnd/>
            <a:tailEnd/>
          </a:ln>
        </p:spPr>
      </p:pic>
      <p:sp>
        <p:nvSpPr>
          <p:cNvPr id="28" name="矩形 27"/>
          <p:cNvSpPr/>
          <p:nvPr/>
        </p:nvSpPr>
        <p:spPr>
          <a:xfrm>
            <a:off x="4995863" y="3224213"/>
            <a:ext cx="1095375" cy="1177925"/>
          </a:xfrm>
          <a:prstGeom prst="rect">
            <a:avLst/>
          </a:prstGeom>
          <a:solidFill>
            <a:srgbClr val="B93A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pic>
        <p:nvPicPr>
          <p:cNvPr id="75800" name="图片 23"/>
          <p:cNvPicPr>
            <a:picLocks noChangeAspect="1"/>
          </p:cNvPicPr>
          <p:nvPr/>
        </p:nvPicPr>
        <p:blipFill>
          <a:blip r:embed="rId10" cstate="print"/>
          <a:srcRect/>
          <a:stretch>
            <a:fillRect/>
          </a:stretch>
        </p:blipFill>
        <p:spPr bwMode="auto">
          <a:xfrm>
            <a:off x="5140325" y="3390900"/>
            <a:ext cx="809625" cy="811213"/>
          </a:xfrm>
          <a:prstGeom prst="rect">
            <a:avLst/>
          </a:prstGeom>
          <a:noFill/>
          <a:ln w="9525">
            <a:noFill/>
            <a:miter lim="800000"/>
            <a:headEnd/>
            <a:tailEnd/>
          </a:ln>
        </p:spPr>
      </p:pic>
      <p:sp>
        <p:nvSpPr>
          <p:cNvPr id="29" name="矩形 28"/>
          <p:cNvSpPr/>
          <p:nvPr/>
        </p:nvSpPr>
        <p:spPr>
          <a:xfrm>
            <a:off x="6435725" y="3095625"/>
            <a:ext cx="1309688" cy="1438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pic>
        <p:nvPicPr>
          <p:cNvPr id="75802" name="图片 25"/>
          <p:cNvPicPr>
            <a:picLocks noChangeAspect="1"/>
          </p:cNvPicPr>
          <p:nvPr/>
        </p:nvPicPr>
        <p:blipFill>
          <a:blip r:embed="rId11" cstate="print"/>
          <a:srcRect/>
          <a:stretch>
            <a:fillRect/>
          </a:stretch>
        </p:blipFill>
        <p:spPr bwMode="auto">
          <a:xfrm>
            <a:off x="6726238" y="3382963"/>
            <a:ext cx="762000" cy="83978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梯形 35"/>
          <p:cNvSpPr/>
          <p:nvPr/>
        </p:nvSpPr>
        <p:spPr>
          <a:xfrm rot="5400000">
            <a:off x="4864100" y="4300538"/>
            <a:ext cx="685800" cy="215900"/>
          </a:xfrm>
          <a:prstGeom prst="trapezoid">
            <a:avLst>
              <a:gd name="adj" fmla="val 37762"/>
            </a:avLst>
          </a:prstGeom>
          <a:solidFill>
            <a:srgbClr val="FC145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32" name="梯形 31"/>
          <p:cNvSpPr/>
          <p:nvPr/>
        </p:nvSpPr>
        <p:spPr>
          <a:xfrm rot="5400000">
            <a:off x="4870450" y="2128838"/>
            <a:ext cx="685800" cy="215900"/>
          </a:xfrm>
          <a:prstGeom prst="trapezoid">
            <a:avLst>
              <a:gd name="adj" fmla="val 37762"/>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38" name="梯形 37"/>
          <p:cNvSpPr/>
          <p:nvPr/>
        </p:nvSpPr>
        <p:spPr>
          <a:xfrm rot="5400000">
            <a:off x="4867275" y="5400675"/>
            <a:ext cx="685800" cy="215900"/>
          </a:xfrm>
          <a:prstGeom prst="trapezoid">
            <a:avLst>
              <a:gd name="adj" fmla="val 37762"/>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34" name="梯形 33"/>
          <p:cNvSpPr/>
          <p:nvPr/>
        </p:nvSpPr>
        <p:spPr>
          <a:xfrm rot="5400000">
            <a:off x="4867275" y="3211513"/>
            <a:ext cx="685800" cy="215900"/>
          </a:xfrm>
          <a:prstGeom prst="trapezoid">
            <a:avLst>
              <a:gd name="adj" fmla="val 37762"/>
            </a:avLst>
          </a:prstGeom>
          <a:solidFill>
            <a:srgbClr val="B6784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7" name="椭圆 6"/>
          <p:cNvSpPr/>
          <p:nvPr/>
        </p:nvSpPr>
        <p:spPr>
          <a:xfrm>
            <a:off x="1314450" y="4956175"/>
            <a:ext cx="1862138" cy="338138"/>
          </a:xfrm>
          <a:prstGeom prst="ellipse">
            <a:avLst/>
          </a:prstGeom>
          <a:gradFill flip="none" rotWithShape="1">
            <a:gsLst>
              <a:gs pos="0">
                <a:schemeClr val="tx1">
                  <a:lumMod val="50000"/>
                  <a:lumOff val="50000"/>
                </a:schemeClr>
              </a:gs>
              <a:gs pos="50000">
                <a:schemeClr val="bg1">
                  <a:lumMod val="75000"/>
                  <a:alpha val="75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nvGrpSpPr>
          <p:cNvPr id="40" name="组合 39"/>
          <p:cNvGrpSpPr/>
          <p:nvPr/>
        </p:nvGrpSpPr>
        <p:grpSpPr>
          <a:xfrm>
            <a:off x="1050560" y="1194428"/>
            <a:ext cx="2463800" cy="977900"/>
            <a:chOff x="787920" y="895821"/>
            <a:chExt cx="1847850" cy="733425"/>
          </a:xfrm>
          <a:solidFill>
            <a:srgbClr val="78D00E"/>
          </a:solidFill>
        </p:grpSpPr>
        <p:sp>
          <p:nvSpPr>
            <p:cNvPr id="39" name="下箭头标注 38"/>
            <p:cNvSpPr/>
            <p:nvPr/>
          </p:nvSpPr>
          <p:spPr>
            <a:xfrm>
              <a:off x="787920" y="895821"/>
              <a:ext cx="1847850" cy="733425"/>
            </a:xfrm>
            <a:prstGeom prst="downArrowCallou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2" name="TextBox 1"/>
            <p:cNvSpPr txBox="1"/>
            <p:nvPr/>
          </p:nvSpPr>
          <p:spPr>
            <a:xfrm>
              <a:off x="839680" y="917426"/>
              <a:ext cx="1779695" cy="437674"/>
            </a:xfrm>
            <a:prstGeom prst="rect">
              <a:avLst/>
            </a:prstGeom>
            <a:solidFill>
              <a:srgbClr val="0070C0"/>
            </a:solidFill>
            <a:ln>
              <a:solidFill>
                <a:srgbClr val="0070C0"/>
              </a:solidFill>
            </a:ln>
          </p:spPr>
          <p:txBody>
            <a:bodyPr>
              <a:spAutoFit/>
            </a:bodyPr>
            <a:lstStyle/>
            <a:p>
              <a:pPr algn="dist" fontAlgn="auto">
                <a:spcBef>
                  <a:spcPts val="0"/>
                </a:spcBef>
                <a:spcAft>
                  <a:spcPts val="0"/>
                </a:spcAft>
                <a:defRPr/>
              </a:pPr>
              <a:r>
                <a:rPr lang="zh-CN" altLang="zh-CN" sz="3200" b="0" dirty="0">
                  <a:solidFill>
                    <a:schemeClr val="bg1"/>
                  </a:solidFill>
                  <a:latin typeface="微软雅黑" panose="020B0503020204020204" charset="-122"/>
                  <a:ea typeface="微软雅黑" panose="020B0503020204020204" charset="-122"/>
                </a:rPr>
                <a:t>可回收物</a:t>
              </a:r>
              <a:endParaRPr lang="zh-CN" altLang="en-US" sz="3200" b="0" dirty="0">
                <a:solidFill>
                  <a:schemeClr val="bg1"/>
                </a:solidFill>
                <a:latin typeface="微软雅黑" panose="020B0503020204020204" charset="-122"/>
                <a:ea typeface="微软雅黑" panose="020B0503020204020204" charset="-122"/>
              </a:endParaRPr>
            </a:p>
          </p:txBody>
        </p:sp>
      </p:grpSp>
      <p:sp>
        <p:nvSpPr>
          <p:cNvPr id="44" name="等腰三角形 43"/>
          <p:cNvSpPr/>
          <p:nvPr/>
        </p:nvSpPr>
        <p:spPr>
          <a:xfrm rot="16200000">
            <a:off x="8270875" y="-1825625"/>
            <a:ext cx="838200" cy="5962650"/>
          </a:xfrm>
          <a:custGeom>
            <a:avLst/>
            <a:gdLst/>
            <a:ahLst/>
            <a:cxnLst/>
            <a:rect l="l" t="t" r="r" b="b"/>
            <a:pathLst>
              <a:path w="600075" h="4404741">
                <a:moveTo>
                  <a:pt x="600075" y="232791"/>
                </a:moveTo>
                <a:lnTo>
                  <a:pt x="600075" y="4404741"/>
                </a:lnTo>
                <a:lnTo>
                  <a:pt x="0" y="4404741"/>
                </a:lnTo>
                <a:lnTo>
                  <a:pt x="0" y="232791"/>
                </a:lnTo>
                <a:lnTo>
                  <a:pt x="142582" y="232791"/>
                </a:lnTo>
                <a:lnTo>
                  <a:pt x="300038" y="0"/>
                </a:lnTo>
                <a:lnTo>
                  <a:pt x="457494" y="232791"/>
                </a:lnTo>
                <a:close/>
              </a:path>
            </a:pathLst>
          </a:custGeom>
          <a:solidFill>
            <a:schemeClr val="bg1"/>
          </a:solidFill>
          <a:ln w="15875">
            <a:solidFill>
              <a:srgbClr val="74A91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nvGrpSpPr>
          <p:cNvPr id="41" name="组合 40"/>
          <p:cNvGrpSpPr/>
          <p:nvPr/>
        </p:nvGrpSpPr>
        <p:grpSpPr>
          <a:xfrm>
            <a:off x="1266823" y="2467687"/>
            <a:ext cx="2031272" cy="2360206"/>
            <a:chOff x="950117" y="1850766"/>
            <a:chExt cx="1523454" cy="1770155"/>
          </a:xfrm>
          <a:solidFill>
            <a:srgbClr val="0070C0"/>
          </a:solidFill>
        </p:grpSpPr>
        <p:sp>
          <p:nvSpPr>
            <p:cNvPr id="6" name="梯形 5"/>
            <p:cNvSpPr/>
            <p:nvPr/>
          </p:nvSpPr>
          <p:spPr>
            <a:xfrm flipV="1">
              <a:off x="1060278" y="2224422"/>
              <a:ext cx="1333022" cy="1396499"/>
            </a:xfrm>
            <a:prstGeom prst="trapezoid">
              <a:avLst>
                <a:gd name="adj" fmla="val 14922"/>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8" name="椭圆 7"/>
            <p:cNvSpPr/>
            <p:nvPr/>
          </p:nvSpPr>
          <p:spPr>
            <a:xfrm>
              <a:off x="1377665" y="2414854"/>
              <a:ext cx="698250" cy="698249"/>
            </a:xfrm>
            <a:prstGeom prst="ellipse">
              <a:avLst/>
            </a:prstGeom>
            <a:grp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nvGrpSpPr>
            <p:cNvPr id="9" name="组合 8"/>
            <p:cNvGrpSpPr/>
            <p:nvPr/>
          </p:nvGrpSpPr>
          <p:grpSpPr>
            <a:xfrm>
              <a:off x="950117" y="1850766"/>
              <a:ext cx="1523454" cy="301782"/>
              <a:chOff x="3563888" y="1221299"/>
              <a:chExt cx="1728192" cy="342339"/>
            </a:xfrm>
            <a:grpFill/>
          </p:grpSpPr>
          <p:sp>
            <p:nvSpPr>
              <p:cNvPr id="10" name="同侧圆角矩形 9"/>
              <p:cNvSpPr/>
              <p:nvPr/>
            </p:nvSpPr>
            <p:spPr>
              <a:xfrm>
                <a:off x="3563888" y="1347614"/>
                <a:ext cx="1728192" cy="216024"/>
              </a:xfrm>
              <a:prstGeom prst="round2Same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11" name="左中括号 10"/>
              <p:cNvSpPr/>
              <p:nvPr/>
            </p:nvSpPr>
            <p:spPr>
              <a:xfrm rot="5400000">
                <a:off x="4355976" y="1005275"/>
                <a:ext cx="144016" cy="576064"/>
              </a:xfrm>
              <a:prstGeom prst="leftBracket">
                <a:avLst/>
              </a:prstGeom>
              <a:grpFill/>
              <a:ln w="101600">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pic>
          <p:nvPicPr>
            <p:cNvPr id="12" name="图片 11"/>
            <p:cNvPicPr>
              <a:picLocks noChangeAspect="1"/>
            </p:cNvPicPr>
            <p:nvPr/>
          </p:nvPicPr>
          <p:blipFill>
            <a:blip r:embed="rId3" cstate="print"/>
            <a:stretch>
              <a:fillRect/>
            </a:stretch>
          </p:blipFill>
          <p:spPr>
            <a:xfrm>
              <a:off x="1479382" y="2495916"/>
              <a:ext cx="512240" cy="494371"/>
            </a:xfrm>
            <a:prstGeom prst="rect">
              <a:avLst/>
            </a:prstGeom>
            <a:grpFill/>
          </p:spPr>
        </p:pic>
      </p:grpSp>
      <p:sp>
        <p:nvSpPr>
          <p:cNvPr id="46" name="等腰三角形 43"/>
          <p:cNvSpPr/>
          <p:nvPr/>
        </p:nvSpPr>
        <p:spPr>
          <a:xfrm rot="16200000">
            <a:off x="8270875" y="358775"/>
            <a:ext cx="838200" cy="5962650"/>
          </a:xfrm>
          <a:custGeom>
            <a:avLst/>
            <a:gdLst/>
            <a:ahLst/>
            <a:cxnLst/>
            <a:rect l="l" t="t" r="r" b="b"/>
            <a:pathLst>
              <a:path w="600075" h="4404741">
                <a:moveTo>
                  <a:pt x="600075" y="232791"/>
                </a:moveTo>
                <a:lnTo>
                  <a:pt x="600075" y="4404741"/>
                </a:lnTo>
                <a:lnTo>
                  <a:pt x="0" y="4404741"/>
                </a:lnTo>
                <a:lnTo>
                  <a:pt x="0" y="232791"/>
                </a:lnTo>
                <a:lnTo>
                  <a:pt x="142582" y="232791"/>
                </a:lnTo>
                <a:lnTo>
                  <a:pt x="300038" y="0"/>
                </a:lnTo>
                <a:lnTo>
                  <a:pt x="457494" y="232791"/>
                </a:lnTo>
                <a:close/>
              </a:path>
            </a:pathLst>
          </a:custGeom>
          <a:solidFill>
            <a:schemeClr val="bg1"/>
          </a:solidFill>
          <a:ln w="15875">
            <a:solidFill>
              <a:srgbClr val="F4A30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45" name="等腰三角形 43"/>
          <p:cNvSpPr/>
          <p:nvPr/>
        </p:nvSpPr>
        <p:spPr>
          <a:xfrm rot="16200000">
            <a:off x="8270875" y="-733425"/>
            <a:ext cx="838200" cy="5962650"/>
          </a:xfrm>
          <a:custGeom>
            <a:avLst/>
            <a:gdLst/>
            <a:ahLst/>
            <a:cxnLst/>
            <a:rect l="l" t="t" r="r" b="b"/>
            <a:pathLst>
              <a:path w="600075" h="4404741">
                <a:moveTo>
                  <a:pt x="600075" y="232791"/>
                </a:moveTo>
                <a:lnTo>
                  <a:pt x="600075" y="4404741"/>
                </a:lnTo>
                <a:lnTo>
                  <a:pt x="0" y="4404741"/>
                </a:lnTo>
                <a:lnTo>
                  <a:pt x="0" y="232791"/>
                </a:lnTo>
                <a:lnTo>
                  <a:pt x="142582" y="232791"/>
                </a:lnTo>
                <a:lnTo>
                  <a:pt x="300038" y="0"/>
                </a:lnTo>
                <a:lnTo>
                  <a:pt x="457494" y="232791"/>
                </a:lnTo>
                <a:close/>
              </a:path>
            </a:pathLst>
          </a:custGeom>
          <a:solidFill>
            <a:schemeClr val="bg1"/>
          </a:solidFill>
          <a:ln w="15875">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47" name="等腰三角形 43"/>
          <p:cNvSpPr/>
          <p:nvPr/>
        </p:nvSpPr>
        <p:spPr>
          <a:xfrm rot="16200000">
            <a:off x="8270875" y="1450975"/>
            <a:ext cx="838200" cy="5962650"/>
          </a:xfrm>
          <a:custGeom>
            <a:avLst/>
            <a:gdLst/>
            <a:ahLst/>
            <a:cxnLst/>
            <a:rect l="l" t="t" r="r" b="b"/>
            <a:pathLst>
              <a:path w="600075" h="4404741">
                <a:moveTo>
                  <a:pt x="600075" y="232791"/>
                </a:moveTo>
                <a:lnTo>
                  <a:pt x="600075" y="4404741"/>
                </a:lnTo>
                <a:lnTo>
                  <a:pt x="0" y="4404741"/>
                </a:lnTo>
                <a:lnTo>
                  <a:pt x="0" y="232791"/>
                </a:lnTo>
                <a:lnTo>
                  <a:pt x="142582" y="232791"/>
                </a:lnTo>
                <a:lnTo>
                  <a:pt x="300038" y="0"/>
                </a:lnTo>
                <a:lnTo>
                  <a:pt x="457494" y="232791"/>
                </a:lnTo>
                <a:close/>
              </a:path>
            </a:pathLst>
          </a:custGeom>
          <a:solidFill>
            <a:schemeClr val="bg1"/>
          </a:solidFill>
          <a:ln w="15875">
            <a:solidFill>
              <a:srgbClr val="FD679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48" name="等腰三角形 43"/>
          <p:cNvSpPr/>
          <p:nvPr/>
        </p:nvSpPr>
        <p:spPr>
          <a:xfrm rot="16200000">
            <a:off x="8270875" y="2543175"/>
            <a:ext cx="838200" cy="5962650"/>
          </a:xfrm>
          <a:custGeom>
            <a:avLst/>
            <a:gdLst/>
            <a:ahLst/>
            <a:cxnLst/>
            <a:rect l="l" t="t" r="r" b="b"/>
            <a:pathLst>
              <a:path w="600075" h="4404741">
                <a:moveTo>
                  <a:pt x="600075" y="232791"/>
                </a:moveTo>
                <a:lnTo>
                  <a:pt x="600075" y="4404741"/>
                </a:lnTo>
                <a:lnTo>
                  <a:pt x="0" y="4404741"/>
                </a:lnTo>
                <a:lnTo>
                  <a:pt x="0" y="232791"/>
                </a:lnTo>
                <a:lnTo>
                  <a:pt x="142582" y="232791"/>
                </a:lnTo>
                <a:lnTo>
                  <a:pt x="300038" y="0"/>
                </a:lnTo>
                <a:lnTo>
                  <a:pt x="457494" y="232791"/>
                </a:lnTo>
                <a:close/>
              </a:path>
            </a:pathLst>
          </a:custGeom>
          <a:solidFill>
            <a:schemeClr val="bg1"/>
          </a:solidFill>
          <a:ln w="15875">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13" name="TextBox 12"/>
          <p:cNvSpPr txBox="1"/>
          <p:nvPr/>
        </p:nvSpPr>
        <p:spPr>
          <a:xfrm>
            <a:off x="6172200" y="696913"/>
            <a:ext cx="5349875" cy="830262"/>
          </a:xfrm>
          <a:prstGeom prst="rect">
            <a:avLst/>
          </a:prstGeom>
          <a:noFill/>
        </p:spPr>
        <p:txBody>
          <a:bodyPr>
            <a:spAutoFit/>
          </a:bodyPr>
          <a:lstStyle/>
          <a:p>
            <a:pPr fontAlgn="auto">
              <a:lnSpc>
                <a:spcPct val="150000"/>
              </a:lnSpc>
              <a:spcBef>
                <a:spcPts val="0"/>
              </a:spcBef>
              <a:spcAft>
                <a:spcPts val="0"/>
              </a:spcAft>
              <a:defRPr/>
            </a:pPr>
            <a:r>
              <a:rPr lang="zh-CN" altLang="zh-CN" sz="1600" b="0" dirty="0">
                <a:solidFill>
                  <a:schemeClr val="tx1">
                    <a:lumMod val="65000"/>
                    <a:lumOff val="35000"/>
                  </a:schemeClr>
                </a:solidFill>
                <a:latin typeface="微软雅黑" panose="020B0503020204020204" charset="-122"/>
                <a:ea typeface="微软雅黑" panose="020B0503020204020204" charset="-122"/>
              </a:rPr>
              <a:t>主要包括报纸、期刊、</a:t>
            </a:r>
            <a:r>
              <a:rPr lang="zh-CN" altLang="zh-CN" sz="1600" b="0">
                <a:solidFill>
                  <a:schemeClr val="tx1">
                    <a:lumMod val="65000"/>
                    <a:lumOff val="35000"/>
                  </a:schemeClr>
                </a:solidFill>
                <a:latin typeface="微软雅黑" panose="020B0503020204020204" charset="-122"/>
                <a:ea typeface="微软雅黑" panose="020B0503020204020204" charset="-122"/>
              </a:rPr>
              <a:t>图书、包装纸</a:t>
            </a:r>
            <a:r>
              <a:rPr lang="zh-CN" altLang="zh-CN" sz="1600" b="0" dirty="0">
                <a:solidFill>
                  <a:schemeClr val="tx1">
                    <a:lumMod val="65000"/>
                    <a:lumOff val="35000"/>
                  </a:schemeClr>
                </a:solidFill>
                <a:latin typeface="微软雅黑" panose="020B0503020204020204" charset="-122"/>
                <a:ea typeface="微软雅黑" panose="020B0503020204020204" charset="-122"/>
              </a:rPr>
              <a:t>、办公用纸、广告纸</a:t>
            </a:r>
            <a:r>
              <a:rPr lang="zh-CN" altLang="en-US" sz="1600" b="0" dirty="0">
                <a:solidFill>
                  <a:schemeClr val="tx1">
                    <a:lumMod val="65000"/>
                    <a:lumOff val="35000"/>
                  </a:schemeClr>
                </a:solidFill>
                <a:latin typeface="微软雅黑" panose="020B0503020204020204" charset="-122"/>
                <a:ea typeface="微软雅黑" panose="020B0503020204020204" charset="-122"/>
              </a:rPr>
              <a:t>、利乐包盒</a:t>
            </a:r>
            <a:r>
              <a:rPr lang="zh-CN" altLang="zh-CN" sz="1600" b="0" dirty="0">
                <a:solidFill>
                  <a:schemeClr val="tx1">
                    <a:lumMod val="65000"/>
                    <a:lumOff val="35000"/>
                  </a:schemeClr>
                </a:solidFill>
                <a:latin typeface="微软雅黑" panose="020B0503020204020204" charset="-122"/>
                <a:ea typeface="微软雅黑" panose="020B0503020204020204" charset="-122"/>
              </a:rPr>
              <a:t>、纸盒等等</a:t>
            </a:r>
            <a:endParaRPr lang="zh-CN" altLang="en-US" sz="1600" b="0" dirty="0">
              <a:solidFill>
                <a:schemeClr val="tx1">
                  <a:lumMod val="65000"/>
                  <a:lumOff val="35000"/>
                </a:schemeClr>
              </a:solidFill>
              <a:latin typeface="微软雅黑" panose="020B0503020204020204" charset="-122"/>
              <a:ea typeface="微软雅黑" panose="020B0503020204020204" charset="-122"/>
            </a:endParaRPr>
          </a:p>
        </p:txBody>
      </p:sp>
      <p:sp>
        <p:nvSpPr>
          <p:cNvPr id="17" name="TextBox 16"/>
          <p:cNvSpPr txBox="1"/>
          <p:nvPr/>
        </p:nvSpPr>
        <p:spPr>
          <a:xfrm>
            <a:off x="6105525" y="1790700"/>
            <a:ext cx="5607050" cy="830263"/>
          </a:xfrm>
          <a:prstGeom prst="rect">
            <a:avLst/>
          </a:prstGeom>
          <a:noFill/>
        </p:spPr>
        <p:txBody>
          <a:bodyPr>
            <a:spAutoFit/>
          </a:bodyPr>
          <a:lstStyle/>
          <a:p>
            <a:pPr fontAlgn="auto">
              <a:lnSpc>
                <a:spcPct val="150000"/>
              </a:lnSpc>
              <a:spcBef>
                <a:spcPts val="0"/>
              </a:spcBef>
              <a:spcAft>
                <a:spcPts val="0"/>
              </a:spcAft>
              <a:defRPr/>
            </a:pPr>
            <a:r>
              <a:rPr lang="zh-CN" altLang="zh-CN" sz="1600" b="0" dirty="0">
                <a:solidFill>
                  <a:schemeClr val="tx1">
                    <a:lumMod val="65000"/>
                    <a:lumOff val="35000"/>
                  </a:schemeClr>
                </a:solidFill>
                <a:latin typeface="微软雅黑" panose="020B0503020204020204" charset="-122"/>
                <a:ea typeface="微软雅黑" panose="020B0503020204020204" charset="-122"/>
              </a:rPr>
              <a:t>主要包括各种塑料</a:t>
            </a:r>
            <a:r>
              <a:rPr lang="zh-CN" altLang="en-US" sz="1600" b="0" dirty="0">
                <a:solidFill>
                  <a:schemeClr val="tx1">
                    <a:lumMod val="65000"/>
                    <a:lumOff val="35000"/>
                  </a:schemeClr>
                </a:solidFill>
                <a:latin typeface="微软雅黑" panose="020B0503020204020204" charset="-122"/>
                <a:ea typeface="微软雅黑" panose="020B0503020204020204" charset="-122"/>
              </a:rPr>
              <a:t>瓶罐</a:t>
            </a:r>
            <a:r>
              <a:rPr lang="zh-CN" altLang="zh-CN" sz="1600" b="0" dirty="0">
                <a:solidFill>
                  <a:schemeClr val="tx1">
                    <a:lumMod val="65000"/>
                    <a:lumOff val="35000"/>
                  </a:schemeClr>
                </a:solidFill>
                <a:latin typeface="微软雅黑" panose="020B0503020204020204" charset="-122"/>
                <a:ea typeface="微软雅黑" panose="020B0503020204020204" charset="-122"/>
              </a:rPr>
              <a:t>、塑料</a:t>
            </a:r>
            <a:r>
              <a:rPr lang="zh-CN" altLang="en-US" sz="1600" b="0" dirty="0">
                <a:solidFill>
                  <a:schemeClr val="tx1">
                    <a:lumMod val="65000"/>
                    <a:lumOff val="35000"/>
                  </a:schemeClr>
                </a:solidFill>
                <a:latin typeface="微软雅黑" panose="020B0503020204020204" charset="-122"/>
                <a:ea typeface="微软雅黑" panose="020B0503020204020204" charset="-122"/>
              </a:rPr>
              <a:t>盆桶</a:t>
            </a:r>
            <a:r>
              <a:rPr lang="zh-CN" altLang="zh-CN" sz="1600" b="0" dirty="0">
                <a:solidFill>
                  <a:schemeClr val="tx1">
                    <a:lumMod val="65000"/>
                    <a:lumOff val="35000"/>
                  </a:schemeClr>
                </a:solidFill>
                <a:latin typeface="微软雅黑" panose="020B0503020204020204" charset="-122"/>
                <a:ea typeface="微软雅黑" panose="020B0503020204020204" charset="-122"/>
              </a:rPr>
              <a:t>、</a:t>
            </a:r>
            <a:r>
              <a:rPr lang="zh-CN" altLang="en-US" sz="1600" b="0" dirty="0">
                <a:solidFill>
                  <a:schemeClr val="tx1">
                    <a:lumMod val="65000"/>
                    <a:lumOff val="35000"/>
                  </a:schemeClr>
                </a:solidFill>
                <a:latin typeface="微软雅黑" panose="020B0503020204020204" charset="-122"/>
                <a:ea typeface="微软雅黑" panose="020B0503020204020204" charset="-122"/>
              </a:rPr>
              <a:t>塑料</a:t>
            </a:r>
            <a:r>
              <a:rPr lang="zh-CN" altLang="zh-CN" sz="1600" b="0" dirty="0">
                <a:solidFill>
                  <a:schemeClr val="tx1">
                    <a:lumMod val="65000"/>
                    <a:lumOff val="35000"/>
                  </a:schemeClr>
                </a:solidFill>
                <a:latin typeface="微软雅黑" panose="020B0503020204020204" charset="-122"/>
                <a:ea typeface="微软雅黑" panose="020B0503020204020204" charset="-122"/>
              </a:rPr>
              <a:t>餐具、</a:t>
            </a:r>
            <a:r>
              <a:rPr lang="zh-CN" altLang="en-US" sz="1600" b="0" dirty="0">
                <a:solidFill>
                  <a:schemeClr val="tx1">
                    <a:lumMod val="65000"/>
                    <a:lumOff val="35000"/>
                  </a:schemeClr>
                </a:solidFill>
                <a:latin typeface="微软雅黑" panose="020B0503020204020204" charset="-122"/>
                <a:ea typeface="微软雅黑" panose="020B0503020204020204" charset="-122"/>
              </a:rPr>
              <a:t>塑料日用品</a:t>
            </a:r>
            <a:r>
              <a:rPr lang="zh-CN" altLang="zh-CN" sz="1600" b="0" dirty="0">
                <a:solidFill>
                  <a:schemeClr val="tx1">
                    <a:lumMod val="65000"/>
                    <a:lumOff val="35000"/>
                  </a:schemeClr>
                </a:solidFill>
                <a:latin typeface="微软雅黑" panose="020B0503020204020204" charset="-122"/>
                <a:ea typeface="微软雅黑" panose="020B0503020204020204" charset="-122"/>
              </a:rPr>
              <a:t>、</a:t>
            </a:r>
            <a:r>
              <a:rPr lang="zh-CN" altLang="en-US" sz="1600" b="0" dirty="0">
                <a:solidFill>
                  <a:schemeClr val="tx1">
                    <a:lumMod val="65000"/>
                    <a:lumOff val="35000"/>
                  </a:schemeClr>
                </a:solidFill>
                <a:latin typeface="微软雅黑" panose="020B0503020204020204" charset="-122"/>
                <a:ea typeface="微软雅黑" panose="020B0503020204020204" charset="-122"/>
              </a:rPr>
              <a:t>塑料玩具、橡胶球类</a:t>
            </a:r>
            <a:r>
              <a:rPr lang="zh-CN" altLang="zh-CN" sz="1600" b="0" dirty="0">
                <a:solidFill>
                  <a:schemeClr val="tx1">
                    <a:lumMod val="65000"/>
                    <a:lumOff val="35000"/>
                  </a:schemeClr>
                </a:solidFill>
                <a:latin typeface="微软雅黑" panose="020B0503020204020204" charset="-122"/>
                <a:ea typeface="微软雅黑" panose="020B0503020204020204" charset="-122"/>
              </a:rPr>
              <a:t>等</a:t>
            </a:r>
            <a:endParaRPr lang="zh-CN" altLang="en-US" sz="1600" b="0" dirty="0">
              <a:solidFill>
                <a:schemeClr val="tx1">
                  <a:lumMod val="65000"/>
                  <a:lumOff val="35000"/>
                </a:schemeClr>
              </a:solidFill>
              <a:latin typeface="微软雅黑" panose="020B0503020204020204" charset="-122"/>
              <a:ea typeface="微软雅黑" panose="020B0503020204020204" charset="-122"/>
            </a:endParaRPr>
          </a:p>
        </p:txBody>
      </p:sp>
      <p:sp>
        <p:nvSpPr>
          <p:cNvPr id="20" name="TextBox 19"/>
          <p:cNvSpPr txBox="1"/>
          <p:nvPr/>
        </p:nvSpPr>
        <p:spPr>
          <a:xfrm>
            <a:off x="6148388" y="3073400"/>
            <a:ext cx="5281612" cy="338138"/>
          </a:xfrm>
          <a:prstGeom prst="rect">
            <a:avLst/>
          </a:prstGeom>
          <a:noFill/>
        </p:spPr>
        <p:txBody>
          <a:bodyPr>
            <a:spAutoFit/>
          </a:bodyPr>
          <a:lstStyle/>
          <a:p>
            <a:pPr fontAlgn="auto">
              <a:spcBef>
                <a:spcPts val="0"/>
              </a:spcBef>
              <a:spcAft>
                <a:spcPts val="0"/>
              </a:spcAft>
              <a:defRPr/>
            </a:pPr>
            <a:r>
              <a:rPr lang="zh-CN" altLang="zh-CN" sz="1600" b="0" dirty="0">
                <a:solidFill>
                  <a:schemeClr val="tx1">
                    <a:lumMod val="65000"/>
                    <a:lumOff val="35000"/>
                  </a:schemeClr>
                </a:solidFill>
                <a:latin typeface="微软雅黑" panose="020B0503020204020204" charset="-122"/>
                <a:ea typeface="微软雅黑" panose="020B0503020204020204" charset="-122"/>
              </a:rPr>
              <a:t>主要包括各种</a:t>
            </a:r>
            <a:r>
              <a:rPr lang="zh-CN" altLang="en-US" sz="1600" b="0" dirty="0">
                <a:solidFill>
                  <a:schemeClr val="tx1">
                    <a:lumMod val="65000"/>
                    <a:lumOff val="35000"/>
                  </a:schemeClr>
                </a:solidFill>
                <a:latin typeface="微软雅黑" panose="020B0503020204020204" charset="-122"/>
                <a:ea typeface="微软雅黑" panose="020B0503020204020204" charset="-122"/>
              </a:rPr>
              <a:t>玻璃容器、玻璃杯</a:t>
            </a:r>
            <a:r>
              <a:rPr lang="zh-CN" altLang="zh-CN" sz="1600" b="0" dirty="0">
                <a:solidFill>
                  <a:schemeClr val="tx1">
                    <a:lumMod val="65000"/>
                    <a:lumOff val="35000"/>
                  </a:schemeClr>
                </a:solidFill>
                <a:latin typeface="微软雅黑" panose="020B0503020204020204" charset="-122"/>
                <a:ea typeface="微软雅黑" panose="020B0503020204020204" charset="-122"/>
              </a:rPr>
              <a:t>、</a:t>
            </a:r>
            <a:r>
              <a:rPr lang="zh-CN" altLang="en-US" sz="1600" b="0" dirty="0">
                <a:solidFill>
                  <a:schemeClr val="tx1">
                    <a:lumMod val="65000"/>
                    <a:lumOff val="35000"/>
                  </a:schemeClr>
                </a:solidFill>
                <a:latin typeface="微软雅黑" panose="020B0503020204020204" charset="-122"/>
                <a:ea typeface="微软雅黑" panose="020B0503020204020204" charset="-122"/>
              </a:rPr>
              <a:t>玻璃酒瓶</a:t>
            </a:r>
            <a:r>
              <a:rPr lang="zh-CN" altLang="zh-CN" sz="1600" b="0" dirty="0">
                <a:solidFill>
                  <a:schemeClr val="tx1">
                    <a:lumMod val="65000"/>
                    <a:lumOff val="35000"/>
                  </a:schemeClr>
                </a:solidFill>
                <a:latin typeface="微软雅黑" panose="020B0503020204020204" charset="-122"/>
                <a:ea typeface="微软雅黑" panose="020B0503020204020204" charset="-122"/>
              </a:rPr>
              <a:t>、</a:t>
            </a:r>
            <a:r>
              <a:rPr lang="zh-CN" altLang="en-US" sz="1600" b="0" dirty="0">
                <a:solidFill>
                  <a:schemeClr val="tx1">
                    <a:lumMod val="65000"/>
                    <a:lumOff val="35000"/>
                  </a:schemeClr>
                </a:solidFill>
                <a:latin typeface="微软雅黑" panose="020B0503020204020204" charset="-122"/>
                <a:ea typeface="微软雅黑" panose="020B0503020204020204" charset="-122"/>
              </a:rPr>
              <a:t>其他玻璃</a:t>
            </a:r>
            <a:r>
              <a:rPr lang="zh-CN" altLang="zh-CN" sz="1600" b="0" dirty="0">
                <a:solidFill>
                  <a:schemeClr val="tx1">
                    <a:lumMod val="65000"/>
                    <a:lumOff val="35000"/>
                  </a:schemeClr>
                </a:solidFill>
                <a:latin typeface="微软雅黑" panose="020B0503020204020204" charset="-122"/>
                <a:ea typeface="微软雅黑" panose="020B0503020204020204" charset="-122"/>
              </a:rPr>
              <a:t>等</a:t>
            </a:r>
            <a:endParaRPr lang="zh-CN" altLang="en-US" sz="1600" b="0" dirty="0">
              <a:solidFill>
                <a:schemeClr val="tx1">
                  <a:lumMod val="65000"/>
                  <a:lumOff val="35000"/>
                </a:schemeClr>
              </a:solidFill>
              <a:latin typeface="微软雅黑" panose="020B0503020204020204" charset="-122"/>
              <a:ea typeface="微软雅黑" panose="020B0503020204020204" charset="-122"/>
            </a:endParaRPr>
          </a:p>
        </p:txBody>
      </p:sp>
      <p:sp>
        <p:nvSpPr>
          <p:cNvPr id="23" name="TextBox 22"/>
          <p:cNvSpPr txBox="1"/>
          <p:nvPr/>
        </p:nvSpPr>
        <p:spPr>
          <a:xfrm>
            <a:off x="6148388" y="4240213"/>
            <a:ext cx="5519737" cy="338137"/>
          </a:xfrm>
          <a:prstGeom prst="rect">
            <a:avLst/>
          </a:prstGeom>
          <a:noFill/>
        </p:spPr>
        <p:txBody>
          <a:bodyPr wrap="none">
            <a:spAutoFit/>
          </a:bodyPr>
          <a:lstStyle/>
          <a:p>
            <a:pPr fontAlgn="auto">
              <a:spcBef>
                <a:spcPts val="0"/>
              </a:spcBef>
              <a:spcAft>
                <a:spcPts val="0"/>
              </a:spcAft>
              <a:defRPr/>
            </a:pPr>
            <a:r>
              <a:rPr lang="zh-CN" altLang="zh-CN" sz="1600" b="0" dirty="0">
                <a:solidFill>
                  <a:schemeClr val="tx1">
                    <a:lumMod val="65000"/>
                    <a:lumOff val="35000"/>
                  </a:schemeClr>
                </a:solidFill>
                <a:latin typeface="微软雅黑" panose="020B0503020204020204" charset="-122"/>
                <a:ea typeface="微软雅黑" panose="020B0503020204020204" charset="-122"/>
              </a:rPr>
              <a:t>主要包括易拉罐、罐头盒、</a:t>
            </a:r>
            <a:r>
              <a:rPr lang="zh-CN" altLang="en-US" sz="1600" b="0" dirty="0">
                <a:solidFill>
                  <a:schemeClr val="tx1">
                    <a:lumMod val="65000"/>
                    <a:lumOff val="35000"/>
                  </a:schemeClr>
                </a:solidFill>
                <a:latin typeface="微软雅黑" panose="020B0503020204020204" charset="-122"/>
                <a:ea typeface="微软雅黑" panose="020B0503020204020204" charset="-122"/>
              </a:rPr>
              <a:t>餐具炊具、剪刀、衣架、铁钉</a:t>
            </a:r>
            <a:r>
              <a:rPr lang="zh-CN" altLang="zh-CN" sz="1600" b="0" dirty="0">
                <a:solidFill>
                  <a:schemeClr val="tx1">
                    <a:lumMod val="65000"/>
                    <a:lumOff val="35000"/>
                  </a:schemeClr>
                </a:solidFill>
                <a:latin typeface="微软雅黑" panose="020B0503020204020204" charset="-122"/>
                <a:ea typeface="微软雅黑" panose="020B0503020204020204" charset="-122"/>
              </a:rPr>
              <a:t>等</a:t>
            </a:r>
            <a:endParaRPr lang="zh-CN" altLang="en-US" sz="1600" b="0" dirty="0">
              <a:solidFill>
                <a:schemeClr val="tx1">
                  <a:lumMod val="65000"/>
                  <a:lumOff val="35000"/>
                </a:schemeClr>
              </a:solidFill>
              <a:latin typeface="微软雅黑" panose="020B0503020204020204" charset="-122"/>
              <a:ea typeface="微软雅黑" panose="020B0503020204020204" charset="-122"/>
            </a:endParaRPr>
          </a:p>
        </p:txBody>
      </p:sp>
      <p:sp>
        <p:nvSpPr>
          <p:cNvPr id="5" name="梯形 4"/>
          <p:cNvSpPr/>
          <p:nvPr/>
        </p:nvSpPr>
        <p:spPr>
          <a:xfrm rot="5400000">
            <a:off x="4867275" y="1046163"/>
            <a:ext cx="685800" cy="215900"/>
          </a:xfrm>
          <a:prstGeom prst="trapezoid">
            <a:avLst>
              <a:gd name="adj" fmla="val 37762"/>
            </a:avLst>
          </a:prstGeom>
          <a:solidFill>
            <a:srgbClr val="4D76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26" name="TextBox 25"/>
          <p:cNvSpPr txBox="1"/>
          <p:nvPr/>
        </p:nvSpPr>
        <p:spPr>
          <a:xfrm>
            <a:off x="6148388" y="5359400"/>
            <a:ext cx="4083050" cy="584200"/>
          </a:xfrm>
          <a:prstGeom prst="rect">
            <a:avLst/>
          </a:prstGeom>
          <a:noFill/>
        </p:spPr>
        <p:txBody>
          <a:bodyPr wrap="none">
            <a:spAutoFit/>
          </a:bodyPr>
          <a:lstStyle/>
          <a:p>
            <a:pPr fontAlgn="auto">
              <a:spcBef>
                <a:spcPts val="0"/>
              </a:spcBef>
              <a:spcAft>
                <a:spcPts val="0"/>
              </a:spcAft>
              <a:defRPr/>
            </a:pPr>
            <a:r>
              <a:rPr lang="zh-CN" altLang="zh-CN" sz="1600" b="0" dirty="0">
                <a:solidFill>
                  <a:schemeClr val="tx1">
                    <a:lumMod val="65000"/>
                    <a:lumOff val="35000"/>
                  </a:schemeClr>
                </a:solidFill>
                <a:latin typeface="微软雅黑" panose="020B0503020204020204" charset="-122"/>
                <a:ea typeface="微软雅黑" panose="020B0503020204020204" charset="-122"/>
              </a:rPr>
              <a:t>主要包括废</a:t>
            </a:r>
            <a:r>
              <a:rPr lang="zh-CN" altLang="en-US" sz="1600" b="0" dirty="0">
                <a:solidFill>
                  <a:schemeClr val="tx1">
                    <a:lumMod val="65000"/>
                    <a:lumOff val="35000"/>
                  </a:schemeClr>
                </a:solidFill>
                <a:latin typeface="微软雅黑" panose="020B0503020204020204" charset="-122"/>
                <a:ea typeface="微软雅黑" panose="020B0503020204020204" charset="-122"/>
              </a:rPr>
              <a:t>旧</a:t>
            </a:r>
            <a:r>
              <a:rPr lang="zh-CN" altLang="zh-CN" sz="1600" b="0" dirty="0">
                <a:solidFill>
                  <a:schemeClr val="tx1">
                    <a:lumMod val="65000"/>
                    <a:lumOff val="35000"/>
                  </a:schemeClr>
                </a:solidFill>
                <a:latin typeface="微软雅黑" panose="020B0503020204020204" charset="-122"/>
                <a:ea typeface="微软雅黑" panose="020B0503020204020204" charset="-122"/>
              </a:rPr>
              <a:t>衣服、书包、鞋</a:t>
            </a:r>
            <a:r>
              <a:rPr lang="zh-CN" altLang="en-US" sz="1600" b="0" dirty="0">
                <a:solidFill>
                  <a:schemeClr val="tx1">
                    <a:lumMod val="65000"/>
                    <a:lumOff val="35000"/>
                  </a:schemeClr>
                </a:solidFill>
                <a:latin typeface="微软雅黑" panose="020B0503020204020204" charset="-122"/>
                <a:ea typeface="微软雅黑" panose="020B0503020204020204" charset="-122"/>
              </a:rPr>
              <a:t>及其他织物</a:t>
            </a:r>
            <a:r>
              <a:rPr lang="zh-CN" altLang="zh-CN" sz="1600" b="0" dirty="0">
                <a:solidFill>
                  <a:schemeClr val="tx1">
                    <a:lumMod val="65000"/>
                    <a:lumOff val="35000"/>
                  </a:schemeClr>
                </a:solidFill>
                <a:latin typeface="微软雅黑" panose="020B0503020204020204" charset="-122"/>
                <a:ea typeface="微软雅黑" panose="020B0503020204020204" charset="-122"/>
              </a:rPr>
              <a:t>等</a:t>
            </a:r>
          </a:p>
          <a:p>
            <a:pPr fontAlgn="auto">
              <a:spcBef>
                <a:spcPts val="0"/>
              </a:spcBef>
              <a:spcAft>
                <a:spcPts val="0"/>
              </a:spcAft>
              <a:defRPr/>
            </a:pPr>
            <a:endParaRPr lang="zh-CN" altLang="en-US" sz="1600" b="0" dirty="0">
              <a:solidFill>
                <a:schemeClr val="tx1">
                  <a:lumMod val="65000"/>
                  <a:lumOff val="35000"/>
                </a:schemeClr>
              </a:solidFill>
              <a:latin typeface="微软雅黑" panose="020B0503020204020204" charset="-122"/>
              <a:ea typeface="微软雅黑" panose="020B0503020204020204" charset="-122"/>
            </a:endParaRPr>
          </a:p>
        </p:txBody>
      </p:sp>
      <p:sp>
        <p:nvSpPr>
          <p:cNvPr id="4" name="五边形 3"/>
          <p:cNvSpPr/>
          <p:nvPr/>
        </p:nvSpPr>
        <p:spPr>
          <a:xfrm flipH="1">
            <a:off x="4110038" y="889000"/>
            <a:ext cx="1206500" cy="520700"/>
          </a:xfrm>
          <a:prstGeom prst="homePlate">
            <a:avLst>
              <a:gd name="adj" fmla="val 28049"/>
            </a:avLst>
          </a:prstGeom>
          <a:solidFill>
            <a:srgbClr val="74A91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3" name="矩形 2"/>
          <p:cNvSpPr>
            <a:spLocks noChangeArrowheads="1"/>
          </p:cNvSpPr>
          <p:nvPr/>
        </p:nvSpPr>
        <p:spPr bwMode="auto">
          <a:xfrm>
            <a:off x="4216400" y="903288"/>
            <a:ext cx="1041400" cy="461962"/>
          </a:xfrm>
          <a:prstGeom prst="rect">
            <a:avLst/>
          </a:prstGeom>
          <a:noFill/>
          <a:ln w="9525">
            <a:noFill/>
            <a:miter lim="800000"/>
          </a:ln>
        </p:spPr>
        <p:txBody>
          <a:bodyPr>
            <a:spAutoFit/>
          </a:bodyPr>
          <a:lstStyle/>
          <a:p>
            <a:pPr algn="dist"/>
            <a:r>
              <a:rPr lang="zh-CN" altLang="zh-CN" sz="2400" b="0">
                <a:solidFill>
                  <a:schemeClr val="bg1"/>
                </a:solidFill>
                <a:latin typeface="微软雅黑" panose="020B0503020204020204" charset="-122"/>
                <a:ea typeface="微软雅黑" panose="020B0503020204020204" charset="-122"/>
              </a:rPr>
              <a:t>废纸</a:t>
            </a:r>
            <a:endParaRPr lang="zh-CN" altLang="en-US" sz="2400" b="0">
              <a:solidFill>
                <a:schemeClr val="bg1"/>
              </a:solidFill>
              <a:latin typeface="微软雅黑" panose="020B0503020204020204" charset="-122"/>
              <a:ea typeface="微软雅黑" panose="020B0503020204020204" charset="-122"/>
            </a:endParaRPr>
          </a:p>
        </p:txBody>
      </p:sp>
      <p:sp>
        <p:nvSpPr>
          <p:cNvPr id="31" name="五边形 30"/>
          <p:cNvSpPr/>
          <p:nvPr/>
        </p:nvSpPr>
        <p:spPr>
          <a:xfrm flipH="1">
            <a:off x="4121150" y="1978025"/>
            <a:ext cx="1206500" cy="520700"/>
          </a:xfrm>
          <a:prstGeom prst="homePlate">
            <a:avLst>
              <a:gd name="adj" fmla="val 2804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33" name="五边形 32"/>
          <p:cNvSpPr/>
          <p:nvPr/>
        </p:nvSpPr>
        <p:spPr>
          <a:xfrm flipH="1">
            <a:off x="4110038" y="3065463"/>
            <a:ext cx="1206500" cy="520700"/>
          </a:xfrm>
          <a:prstGeom prst="homePlate">
            <a:avLst>
              <a:gd name="adj" fmla="val 2804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35" name="五边形 34"/>
          <p:cNvSpPr/>
          <p:nvPr/>
        </p:nvSpPr>
        <p:spPr>
          <a:xfrm flipH="1">
            <a:off x="4106863" y="4154488"/>
            <a:ext cx="1206500" cy="520700"/>
          </a:xfrm>
          <a:prstGeom prst="homePlate">
            <a:avLst>
              <a:gd name="adj" fmla="val 28049"/>
            </a:avLst>
          </a:prstGeom>
          <a:solidFill>
            <a:srgbClr val="FD679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37" name="五边形 36"/>
          <p:cNvSpPr/>
          <p:nvPr/>
        </p:nvSpPr>
        <p:spPr>
          <a:xfrm flipH="1">
            <a:off x="4110038" y="5241925"/>
            <a:ext cx="1206500" cy="520700"/>
          </a:xfrm>
          <a:prstGeom prst="homePlate">
            <a:avLst>
              <a:gd name="adj" fmla="val 2804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22" name="矩形 21"/>
          <p:cNvSpPr>
            <a:spLocks noChangeArrowheads="1"/>
          </p:cNvSpPr>
          <p:nvPr/>
        </p:nvSpPr>
        <p:spPr bwMode="auto">
          <a:xfrm>
            <a:off x="4165600" y="4164013"/>
            <a:ext cx="1106488" cy="460375"/>
          </a:xfrm>
          <a:prstGeom prst="rect">
            <a:avLst/>
          </a:prstGeom>
          <a:noFill/>
          <a:ln w="9525">
            <a:noFill/>
            <a:miter lim="800000"/>
          </a:ln>
        </p:spPr>
        <p:txBody>
          <a:bodyPr wrap="none">
            <a:spAutoFit/>
          </a:bodyPr>
          <a:lstStyle/>
          <a:p>
            <a:r>
              <a:rPr lang="zh-CN" altLang="zh-CN" sz="2400" b="0">
                <a:solidFill>
                  <a:schemeClr val="bg1"/>
                </a:solidFill>
                <a:latin typeface="微软雅黑" panose="020B0503020204020204" charset="-122"/>
                <a:ea typeface="微软雅黑" panose="020B0503020204020204" charset="-122"/>
              </a:rPr>
              <a:t>金属物</a:t>
            </a:r>
            <a:endParaRPr lang="zh-CN" altLang="en-US" sz="2400" b="0">
              <a:solidFill>
                <a:schemeClr val="bg1"/>
              </a:solidFill>
              <a:latin typeface="微软雅黑" panose="020B0503020204020204" charset="-122"/>
              <a:ea typeface="微软雅黑" panose="020B0503020204020204" charset="-122"/>
            </a:endParaRPr>
          </a:p>
        </p:txBody>
      </p:sp>
      <p:sp>
        <p:nvSpPr>
          <p:cNvPr id="25" name="矩形 24"/>
          <p:cNvSpPr>
            <a:spLocks noChangeArrowheads="1"/>
          </p:cNvSpPr>
          <p:nvPr/>
        </p:nvSpPr>
        <p:spPr bwMode="auto">
          <a:xfrm>
            <a:off x="4232275" y="5260975"/>
            <a:ext cx="1089025" cy="461963"/>
          </a:xfrm>
          <a:prstGeom prst="rect">
            <a:avLst/>
          </a:prstGeom>
          <a:noFill/>
          <a:ln w="9525">
            <a:noFill/>
            <a:miter lim="800000"/>
          </a:ln>
        </p:spPr>
        <p:txBody>
          <a:bodyPr>
            <a:spAutoFit/>
          </a:bodyPr>
          <a:lstStyle/>
          <a:p>
            <a:pPr algn="dist"/>
            <a:r>
              <a:rPr lang="zh-CN" altLang="en-US" sz="2400" b="0">
                <a:solidFill>
                  <a:schemeClr val="bg1"/>
                </a:solidFill>
                <a:latin typeface="微软雅黑" panose="020B0503020204020204" charset="-122"/>
                <a:ea typeface="微软雅黑" panose="020B0503020204020204" charset="-122"/>
              </a:rPr>
              <a:t>织物</a:t>
            </a:r>
          </a:p>
        </p:txBody>
      </p:sp>
      <p:sp>
        <p:nvSpPr>
          <p:cNvPr id="19" name="矩形 18"/>
          <p:cNvSpPr>
            <a:spLocks noChangeArrowheads="1"/>
          </p:cNvSpPr>
          <p:nvPr/>
        </p:nvSpPr>
        <p:spPr bwMode="auto">
          <a:xfrm>
            <a:off x="4244975" y="3078163"/>
            <a:ext cx="1076325" cy="461962"/>
          </a:xfrm>
          <a:prstGeom prst="rect">
            <a:avLst/>
          </a:prstGeom>
          <a:noFill/>
          <a:ln w="9525">
            <a:noFill/>
            <a:miter lim="800000"/>
          </a:ln>
        </p:spPr>
        <p:txBody>
          <a:bodyPr>
            <a:spAutoFit/>
          </a:bodyPr>
          <a:lstStyle/>
          <a:p>
            <a:pPr algn="dist"/>
            <a:r>
              <a:rPr lang="zh-CN" altLang="zh-CN" sz="2400" b="0">
                <a:solidFill>
                  <a:schemeClr val="bg1"/>
                </a:solidFill>
                <a:latin typeface="微软雅黑" panose="020B0503020204020204" charset="-122"/>
                <a:ea typeface="微软雅黑" panose="020B0503020204020204" charset="-122"/>
              </a:rPr>
              <a:t>玻璃</a:t>
            </a:r>
            <a:endParaRPr lang="zh-CN" altLang="en-US" sz="2400" b="0">
              <a:solidFill>
                <a:schemeClr val="bg1"/>
              </a:solidFill>
              <a:latin typeface="微软雅黑" panose="020B0503020204020204" charset="-122"/>
              <a:ea typeface="微软雅黑" panose="020B0503020204020204" charset="-122"/>
            </a:endParaRPr>
          </a:p>
        </p:txBody>
      </p:sp>
      <p:sp>
        <p:nvSpPr>
          <p:cNvPr id="16" name="矩形 15"/>
          <p:cNvSpPr>
            <a:spLocks noChangeArrowheads="1"/>
          </p:cNvSpPr>
          <p:nvPr/>
        </p:nvSpPr>
        <p:spPr bwMode="auto">
          <a:xfrm>
            <a:off x="4243388" y="1984375"/>
            <a:ext cx="1039812" cy="461963"/>
          </a:xfrm>
          <a:prstGeom prst="rect">
            <a:avLst/>
          </a:prstGeom>
          <a:noFill/>
          <a:ln w="9525">
            <a:noFill/>
            <a:miter lim="800000"/>
          </a:ln>
        </p:spPr>
        <p:txBody>
          <a:bodyPr>
            <a:spAutoFit/>
          </a:bodyPr>
          <a:lstStyle/>
          <a:p>
            <a:pPr algn="dist"/>
            <a:r>
              <a:rPr lang="zh-CN" altLang="zh-CN" sz="2400" b="0">
                <a:solidFill>
                  <a:schemeClr val="bg1"/>
                </a:solidFill>
                <a:latin typeface="微软雅黑" panose="020B0503020204020204" charset="-122"/>
                <a:ea typeface="微软雅黑" panose="020B0503020204020204" charset="-122"/>
              </a:rPr>
              <a:t>塑料</a:t>
            </a:r>
            <a:endParaRPr lang="zh-CN" altLang="en-US" sz="2400" b="0">
              <a:solidFill>
                <a:schemeClr val="bg1"/>
              </a:solidFill>
              <a:latin typeface="微软雅黑" panose="020B0503020204020204" charset="-122"/>
              <a:ea typeface="微软雅黑" panose="020B0503020204020204" charset="-122"/>
            </a:endParaRPr>
          </a:p>
        </p:txBody>
      </p:sp>
    </p:spTree>
  </p:cSld>
  <p:clrMapOvr>
    <a:masterClrMapping/>
  </p:clrMapOvr>
  <p:transition spd="slow">
    <p:fade/>
  </p:transition>
  <p:timing>
    <p:tnLst>
      <p:par>
        <p:cTn id="1" dur="indefinite" restart="never" nodeType="tmRoot"/>
      </p:par>
    </p:tnLst>
    <p:bldLst>
      <p:bldP spid="36" grpId="0" animBg="1"/>
      <p:bldP spid="32" grpId="0" animBg="1"/>
      <p:bldP spid="38" grpId="0" animBg="1"/>
      <p:bldP spid="34" grpId="0" animBg="1"/>
      <p:bldP spid="7" grpId="0" animBg="1"/>
      <p:bldP spid="44" grpId="0" animBg="1"/>
      <p:bldP spid="46" grpId="0" animBg="1"/>
      <p:bldP spid="45" grpId="0" animBg="1"/>
      <p:bldP spid="47" grpId="0" animBg="1"/>
      <p:bldP spid="48" grpId="0" animBg="1"/>
      <p:bldP spid="13" grpId="0"/>
      <p:bldP spid="17" grpId="0"/>
      <p:bldP spid="20" grpId="0"/>
      <p:bldP spid="23" grpId="0"/>
      <p:bldP spid="5" grpId="0" animBg="1"/>
      <p:bldP spid="26" grpId="0"/>
      <p:bldP spid="4" grpId="0" animBg="1"/>
      <p:bldP spid="3" grpId="0"/>
      <p:bldP spid="31" grpId="0" animBg="1"/>
      <p:bldP spid="33" grpId="0" animBg="1"/>
      <p:bldP spid="35" grpId="0" animBg="1"/>
      <p:bldP spid="37" grpId="0" animBg="1"/>
      <p:bldP spid="22" grpId="0"/>
      <p:bldP spid="25" grpId="0"/>
      <p:bldP spid="19" grpId="0"/>
      <p:bldP spid="1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图片 1"/>
          <p:cNvPicPr>
            <a:picLocks noChangeAspect="1"/>
          </p:cNvPicPr>
          <p:nvPr/>
        </p:nvPicPr>
        <p:blipFill>
          <a:blip r:embed="rId3" cstate="print"/>
          <a:srcRect/>
          <a:stretch>
            <a:fillRect/>
          </a:stretch>
        </p:blipFill>
        <p:spPr bwMode="auto">
          <a:xfrm>
            <a:off x="365125" y="334963"/>
            <a:ext cx="8535988" cy="4994275"/>
          </a:xfrm>
          <a:prstGeom prst="rect">
            <a:avLst/>
          </a:prstGeom>
          <a:noFill/>
          <a:ln w="9525">
            <a:noFill/>
            <a:miter lim="800000"/>
            <a:headEnd/>
            <a:tailEnd/>
          </a:ln>
        </p:spPr>
      </p:pic>
      <p:sp>
        <p:nvSpPr>
          <p:cNvPr id="3" name="矩形 2" hidden="1"/>
          <p:cNvSpPr/>
          <p:nvPr/>
        </p:nvSpPr>
        <p:spPr>
          <a:xfrm>
            <a:off x="1120775" y="3478213"/>
            <a:ext cx="565150" cy="663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sp>
        <p:nvSpPr>
          <p:cNvPr id="4" name="矩形 3"/>
          <p:cNvSpPr/>
          <p:nvPr/>
        </p:nvSpPr>
        <p:spPr>
          <a:xfrm>
            <a:off x="1101725" y="3470275"/>
            <a:ext cx="571500" cy="690563"/>
          </a:xfrm>
          <a:prstGeom prst="rect">
            <a:avLst/>
          </a:prstGeom>
          <a:solidFill>
            <a:srgbClr val="0996D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pic>
        <p:nvPicPr>
          <p:cNvPr id="79876" name="图片 4"/>
          <p:cNvPicPr>
            <a:picLocks noChangeAspect="1"/>
          </p:cNvPicPr>
          <p:nvPr/>
        </p:nvPicPr>
        <p:blipFill>
          <a:blip r:embed="rId4" cstate="print"/>
          <a:srcRect/>
          <a:stretch>
            <a:fillRect/>
          </a:stretch>
        </p:blipFill>
        <p:spPr bwMode="auto">
          <a:xfrm>
            <a:off x="1106488" y="3533775"/>
            <a:ext cx="585787" cy="5635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2892425" y="1362075"/>
            <a:ext cx="9359900" cy="1997075"/>
          </a:xfrm>
          <a:custGeom>
            <a:avLst/>
            <a:gdLst>
              <a:gd name="connsiteX0" fmla="*/ 0 w 7091083"/>
              <a:gd name="connsiteY0" fmla="*/ 537997 h 2178538"/>
              <a:gd name="connsiteX1" fmla="*/ 842683 w 7091083"/>
              <a:gd name="connsiteY1" fmla="*/ 2053032 h 2178538"/>
              <a:gd name="connsiteX2" fmla="*/ 1909483 w 7091083"/>
              <a:gd name="connsiteY2" fmla="*/ 27009 h 2178538"/>
              <a:gd name="connsiteX3" fmla="*/ 3056965 w 7091083"/>
              <a:gd name="connsiteY3" fmla="*/ 2070962 h 2178538"/>
              <a:gd name="connsiteX4" fmla="*/ 4159624 w 7091083"/>
              <a:gd name="connsiteY4" fmla="*/ 115 h 2178538"/>
              <a:gd name="connsiteX5" fmla="*/ 5226424 w 7091083"/>
              <a:gd name="connsiteY5" fmla="*/ 2178538 h 2178538"/>
              <a:gd name="connsiteX6" fmla="*/ 6212541 w 7091083"/>
              <a:gd name="connsiteY6" fmla="*/ 9079 h 2178538"/>
              <a:gd name="connsiteX7" fmla="*/ 7091083 w 7091083"/>
              <a:gd name="connsiteY7" fmla="*/ 1909597 h 2178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91083" h="2178538">
                <a:moveTo>
                  <a:pt x="0" y="537997"/>
                </a:moveTo>
                <a:cubicBezTo>
                  <a:pt x="262218" y="1338097"/>
                  <a:pt x="524436" y="2138197"/>
                  <a:pt x="842683" y="2053032"/>
                </a:cubicBezTo>
                <a:cubicBezTo>
                  <a:pt x="1160930" y="1967867"/>
                  <a:pt x="1540436" y="24021"/>
                  <a:pt x="1909483" y="27009"/>
                </a:cubicBezTo>
                <a:cubicBezTo>
                  <a:pt x="2278530" y="29997"/>
                  <a:pt x="2681942" y="2075444"/>
                  <a:pt x="3056965" y="2070962"/>
                </a:cubicBezTo>
                <a:cubicBezTo>
                  <a:pt x="3431988" y="2066480"/>
                  <a:pt x="3798048" y="-17814"/>
                  <a:pt x="4159624" y="115"/>
                </a:cubicBezTo>
                <a:cubicBezTo>
                  <a:pt x="4521200" y="18044"/>
                  <a:pt x="4884271" y="2177044"/>
                  <a:pt x="5226424" y="2178538"/>
                </a:cubicBezTo>
                <a:cubicBezTo>
                  <a:pt x="5568577" y="2180032"/>
                  <a:pt x="5901765" y="53902"/>
                  <a:pt x="6212541" y="9079"/>
                </a:cubicBezTo>
                <a:cubicBezTo>
                  <a:pt x="6523317" y="-35744"/>
                  <a:pt x="6807200" y="936926"/>
                  <a:pt x="7091083" y="1909597"/>
                </a:cubicBezTo>
              </a:path>
            </a:pathLst>
          </a:custGeom>
          <a:noFill/>
          <a:ln w="1905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nvGrpSpPr>
          <p:cNvPr id="81922" name="组合 6"/>
          <p:cNvGrpSpPr/>
          <p:nvPr/>
        </p:nvGrpSpPr>
        <p:grpSpPr bwMode="auto">
          <a:xfrm>
            <a:off x="4865688" y="735013"/>
            <a:ext cx="1003300" cy="1377950"/>
            <a:chOff x="4124325" y="1466850"/>
            <a:chExt cx="1422623" cy="1954483"/>
          </a:xfrm>
        </p:grpSpPr>
        <p:grpSp>
          <p:nvGrpSpPr>
            <p:cNvPr id="81950" name="组合 4"/>
            <p:cNvGrpSpPr/>
            <p:nvPr/>
          </p:nvGrpSpPr>
          <p:grpSpPr bwMode="auto">
            <a:xfrm>
              <a:off x="4124325" y="1466850"/>
              <a:ext cx="1419225" cy="1419225"/>
              <a:chOff x="4124325" y="1466850"/>
              <a:chExt cx="1419225" cy="1419225"/>
            </a:xfrm>
          </p:grpSpPr>
          <p:sp>
            <p:nvSpPr>
              <p:cNvPr id="4" name="圆角矩形 3"/>
              <p:cNvSpPr/>
              <p:nvPr/>
            </p:nvSpPr>
            <p:spPr>
              <a:xfrm>
                <a:off x="4124325" y="1466850"/>
                <a:ext cx="1418120" cy="1418577"/>
              </a:xfrm>
              <a:prstGeom prst="roundRect">
                <a:avLst>
                  <a:gd name="adj" fmla="val 8613"/>
                </a:avLst>
              </a:prstGeom>
              <a:solidFill>
                <a:schemeClr val="bg1"/>
              </a:solidFill>
              <a:ln w="38100">
                <a:solidFill>
                  <a:srgbClr val="FD3F7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81953" name="图片 2"/>
              <p:cNvPicPr>
                <a:picLocks noChangeAspect="1"/>
              </p:cNvPicPr>
              <p:nvPr/>
            </p:nvPicPr>
            <p:blipFill>
              <a:blip r:embed="rId3" cstate="print"/>
              <a:srcRect/>
              <a:stretch>
                <a:fillRect/>
              </a:stretch>
            </p:blipFill>
            <p:spPr bwMode="auto">
              <a:xfrm>
                <a:off x="4219576" y="1600200"/>
                <a:ext cx="1209674" cy="1209674"/>
              </a:xfrm>
              <a:prstGeom prst="rect">
                <a:avLst/>
              </a:prstGeom>
              <a:noFill/>
              <a:ln w="9525">
                <a:noFill/>
                <a:miter lim="800000"/>
                <a:headEnd/>
                <a:tailEnd/>
              </a:ln>
            </p:spPr>
          </p:pic>
        </p:grpSp>
        <p:sp>
          <p:nvSpPr>
            <p:cNvPr id="81951" name="TextBox 5"/>
            <p:cNvSpPr txBox="1">
              <a:spLocks noChangeArrowheads="1"/>
            </p:cNvSpPr>
            <p:nvPr/>
          </p:nvSpPr>
          <p:spPr bwMode="auto">
            <a:xfrm>
              <a:off x="4199388" y="2941129"/>
              <a:ext cx="1347560" cy="480204"/>
            </a:xfrm>
            <a:prstGeom prst="rect">
              <a:avLst/>
            </a:prstGeom>
            <a:noFill/>
            <a:ln w="9525">
              <a:noFill/>
              <a:miter lim="800000"/>
            </a:ln>
          </p:spPr>
          <p:txBody>
            <a:bodyPr>
              <a:spAutoFit/>
            </a:bodyPr>
            <a:lstStyle/>
            <a:p>
              <a:pPr algn="dist"/>
              <a:r>
                <a:rPr lang="zh-CN" altLang="en-US" sz="1600" b="0">
                  <a:solidFill>
                    <a:srgbClr val="FD3F79"/>
                  </a:solidFill>
                  <a:latin typeface="微软雅黑" panose="020B0503020204020204" charset="-122"/>
                  <a:ea typeface="微软雅黑" panose="020B0503020204020204" charset="-122"/>
                </a:rPr>
                <a:t>废灯管</a:t>
              </a:r>
            </a:p>
          </p:txBody>
        </p:sp>
      </p:grpSp>
      <p:grpSp>
        <p:nvGrpSpPr>
          <p:cNvPr id="81923" name="组合 11"/>
          <p:cNvGrpSpPr/>
          <p:nvPr/>
        </p:nvGrpSpPr>
        <p:grpSpPr bwMode="auto">
          <a:xfrm>
            <a:off x="6310313" y="2366963"/>
            <a:ext cx="1004887" cy="1365250"/>
            <a:chOff x="2714625" y="533400"/>
            <a:chExt cx="1425261" cy="1937528"/>
          </a:xfrm>
        </p:grpSpPr>
        <p:grpSp>
          <p:nvGrpSpPr>
            <p:cNvPr id="81946" name="组合 9"/>
            <p:cNvGrpSpPr/>
            <p:nvPr/>
          </p:nvGrpSpPr>
          <p:grpSpPr bwMode="auto">
            <a:xfrm>
              <a:off x="2714625" y="533400"/>
              <a:ext cx="1419225" cy="1419225"/>
              <a:chOff x="2781300" y="561975"/>
              <a:chExt cx="1419225" cy="1419225"/>
            </a:xfrm>
          </p:grpSpPr>
          <p:sp>
            <p:nvSpPr>
              <p:cNvPr id="9" name="圆角矩形 8"/>
              <p:cNvSpPr/>
              <p:nvPr/>
            </p:nvSpPr>
            <p:spPr>
              <a:xfrm>
                <a:off x="2781300" y="561975"/>
                <a:ext cx="1418507" cy="1419351"/>
              </a:xfrm>
              <a:prstGeom prst="roundRect">
                <a:avLst>
                  <a:gd name="adj" fmla="val 8613"/>
                </a:avLst>
              </a:prstGeom>
              <a:solidFill>
                <a:schemeClr val="bg1"/>
              </a:solidFill>
              <a:ln w="38100">
                <a:solidFill>
                  <a:srgbClr val="FD3F7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81949" name="图片 7"/>
              <p:cNvPicPr>
                <a:picLocks noChangeAspect="1"/>
              </p:cNvPicPr>
              <p:nvPr/>
            </p:nvPicPr>
            <p:blipFill>
              <a:blip r:embed="rId4" cstate="print"/>
              <a:srcRect l="7455" t="5779" r="12036" b="4152"/>
              <a:stretch>
                <a:fillRect/>
              </a:stretch>
            </p:blipFill>
            <p:spPr bwMode="auto">
              <a:xfrm>
                <a:off x="3009900" y="700038"/>
                <a:ext cx="1047750" cy="1128761"/>
              </a:xfrm>
              <a:prstGeom prst="rect">
                <a:avLst/>
              </a:prstGeom>
              <a:noFill/>
              <a:ln w="9525">
                <a:noFill/>
                <a:miter lim="800000"/>
                <a:headEnd/>
                <a:tailEnd/>
              </a:ln>
            </p:spPr>
          </p:pic>
        </p:grpSp>
        <p:sp>
          <p:nvSpPr>
            <p:cNvPr id="81947" name="TextBox 10"/>
            <p:cNvSpPr txBox="1">
              <a:spLocks noChangeArrowheads="1"/>
            </p:cNvSpPr>
            <p:nvPr/>
          </p:nvSpPr>
          <p:spPr bwMode="auto">
            <a:xfrm>
              <a:off x="2721866" y="1990724"/>
              <a:ext cx="1418020" cy="480204"/>
            </a:xfrm>
            <a:prstGeom prst="rect">
              <a:avLst/>
            </a:prstGeom>
            <a:noFill/>
            <a:ln w="9525">
              <a:noFill/>
              <a:miter lim="800000"/>
            </a:ln>
          </p:spPr>
          <p:txBody>
            <a:bodyPr>
              <a:spAutoFit/>
            </a:bodyPr>
            <a:lstStyle/>
            <a:p>
              <a:pPr algn="dist"/>
              <a:r>
                <a:rPr lang="zh-CN" altLang="en-US" sz="1600" b="0">
                  <a:solidFill>
                    <a:srgbClr val="FD3F79"/>
                  </a:solidFill>
                  <a:latin typeface="微软雅黑" panose="020B0503020204020204" charset="-122"/>
                  <a:ea typeface="微软雅黑" panose="020B0503020204020204" charset="-122"/>
                </a:rPr>
                <a:t>废电池</a:t>
              </a:r>
            </a:p>
          </p:txBody>
        </p:sp>
      </p:grpSp>
      <p:grpSp>
        <p:nvGrpSpPr>
          <p:cNvPr id="81924" name="组合 16"/>
          <p:cNvGrpSpPr/>
          <p:nvPr/>
        </p:nvGrpSpPr>
        <p:grpSpPr bwMode="auto">
          <a:xfrm>
            <a:off x="10658475" y="673100"/>
            <a:ext cx="1022350" cy="1379538"/>
            <a:chOff x="4701997" y="523875"/>
            <a:chExt cx="1451153" cy="1956984"/>
          </a:xfrm>
        </p:grpSpPr>
        <p:grpSp>
          <p:nvGrpSpPr>
            <p:cNvPr id="81942" name="组合 14"/>
            <p:cNvGrpSpPr/>
            <p:nvPr/>
          </p:nvGrpSpPr>
          <p:grpSpPr bwMode="auto">
            <a:xfrm>
              <a:off x="4733925" y="523875"/>
              <a:ext cx="1419225" cy="1419225"/>
              <a:chOff x="4733925" y="523875"/>
              <a:chExt cx="1419225" cy="1419225"/>
            </a:xfrm>
          </p:grpSpPr>
          <p:sp>
            <p:nvSpPr>
              <p:cNvPr id="14" name="圆角矩形 13"/>
              <p:cNvSpPr/>
              <p:nvPr/>
            </p:nvSpPr>
            <p:spPr>
              <a:xfrm>
                <a:off x="4733543" y="523875"/>
                <a:ext cx="1419607" cy="1418757"/>
              </a:xfrm>
              <a:prstGeom prst="roundRect">
                <a:avLst>
                  <a:gd name="adj" fmla="val 8613"/>
                </a:avLst>
              </a:prstGeom>
              <a:solidFill>
                <a:schemeClr val="bg1"/>
              </a:solidFill>
              <a:ln w="38100">
                <a:solidFill>
                  <a:srgbClr val="FD3F7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81945" name="图片 12"/>
              <p:cNvPicPr>
                <a:picLocks noChangeAspect="1"/>
              </p:cNvPicPr>
              <p:nvPr/>
            </p:nvPicPr>
            <p:blipFill>
              <a:blip r:embed="rId5" cstate="print"/>
              <a:srcRect/>
              <a:stretch>
                <a:fillRect/>
              </a:stretch>
            </p:blipFill>
            <p:spPr bwMode="auto">
              <a:xfrm>
                <a:off x="4832630" y="609600"/>
                <a:ext cx="1244320" cy="1244320"/>
              </a:xfrm>
              <a:prstGeom prst="rect">
                <a:avLst/>
              </a:prstGeom>
              <a:noFill/>
              <a:ln w="9525">
                <a:noFill/>
                <a:miter lim="800000"/>
                <a:headEnd/>
                <a:tailEnd/>
              </a:ln>
            </p:spPr>
          </p:pic>
        </p:grpSp>
        <p:sp>
          <p:nvSpPr>
            <p:cNvPr id="81943" name="TextBox 15"/>
            <p:cNvSpPr txBox="1">
              <a:spLocks noChangeArrowheads="1"/>
            </p:cNvSpPr>
            <p:nvPr/>
          </p:nvSpPr>
          <p:spPr bwMode="auto">
            <a:xfrm>
              <a:off x="4701997" y="2000656"/>
              <a:ext cx="1446627" cy="480203"/>
            </a:xfrm>
            <a:prstGeom prst="rect">
              <a:avLst/>
            </a:prstGeom>
            <a:noFill/>
            <a:ln w="9525">
              <a:noFill/>
              <a:miter lim="800000"/>
            </a:ln>
          </p:spPr>
          <p:txBody>
            <a:bodyPr>
              <a:spAutoFit/>
            </a:bodyPr>
            <a:lstStyle/>
            <a:p>
              <a:pPr algn="dist"/>
              <a:r>
                <a:rPr lang="zh-CN" altLang="en-US" sz="1600" b="0">
                  <a:solidFill>
                    <a:srgbClr val="FD3F79"/>
                  </a:solidFill>
                  <a:latin typeface="微软雅黑" panose="020B0503020204020204" charset="-122"/>
                  <a:ea typeface="微软雅黑" panose="020B0503020204020204" charset="-122"/>
                </a:rPr>
                <a:t>杀虫剂</a:t>
              </a:r>
            </a:p>
          </p:txBody>
        </p:sp>
      </p:grpSp>
      <p:grpSp>
        <p:nvGrpSpPr>
          <p:cNvPr id="81925" name="组合 20"/>
          <p:cNvGrpSpPr/>
          <p:nvPr/>
        </p:nvGrpSpPr>
        <p:grpSpPr bwMode="auto">
          <a:xfrm>
            <a:off x="9347200" y="2762250"/>
            <a:ext cx="1087438" cy="1366838"/>
            <a:chOff x="6831970" y="542925"/>
            <a:chExt cx="1541730" cy="1937527"/>
          </a:xfrm>
        </p:grpSpPr>
        <p:sp>
          <p:nvSpPr>
            <p:cNvPr id="19" name="圆角矩形 18"/>
            <p:cNvSpPr/>
            <p:nvPr/>
          </p:nvSpPr>
          <p:spPr>
            <a:xfrm>
              <a:off x="6867981" y="542925"/>
              <a:ext cx="1417941" cy="1419953"/>
            </a:xfrm>
            <a:prstGeom prst="roundRect">
              <a:avLst>
                <a:gd name="adj" fmla="val 8613"/>
              </a:avLst>
            </a:prstGeom>
            <a:solidFill>
              <a:schemeClr val="bg1"/>
            </a:solidFill>
            <a:ln w="38100">
              <a:solidFill>
                <a:srgbClr val="FD3F7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81940" name="图片 17"/>
            <p:cNvPicPr>
              <a:picLocks noChangeAspect="1"/>
            </p:cNvPicPr>
            <p:nvPr/>
          </p:nvPicPr>
          <p:blipFill>
            <a:blip r:embed="rId6" cstate="print"/>
            <a:srcRect/>
            <a:stretch>
              <a:fillRect/>
            </a:stretch>
          </p:blipFill>
          <p:spPr bwMode="auto">
            <a:xfrm>
              <a:off x="6947206" y="619124"/>
              <a:ext cx="1276351" cy="1276351"/>
            </a:xfrm>
            <a:prstGeom prst="rect">
              <a:avLst/>
            </a:prstGeom>
            <a:noFill/>
            <a:ln w="9525">
              <a:noFill/>
              <a:miter lim="800000"/>
              <a:headEnd/>
              <a:tailEnd/>
            </a:ln>
          </p:spPr>
        </p:pic>
        <p:sp>
          <p:nvSpPr>
            <p:cNvPr id="81941" name="TextBox 19"/>
            <p:cNvSpPr txBox="1">
              <a:spLocks noChangeArrowheads="1"/>
            </p:cNvSpPr>
            <p:nvPr/>
          </p:nvSpPr>
          <p:spPr bwMode="auto">
            <a:xfrm>
              <a:off x="6831970" y="2000249"/>
              <a:ext cx="1541730" cy="480203"/>
            </a:xfrm>
            <a:prstGeom prst="rect">
              <a:avLst/>
            </a:prstGeom>
            <a:noFill/>
            <a:ln w="9525">
              <a:noFill/>
              <a:miter lim="800000"/>
            </a:ln>
          </p:spPr>
          <p:txBody>
            <a:bodyPr>
              <a:spAutoFit/>
            </a:bodyPr>
            <a:lstStyle/>
            <a:p>
              <a:pPr algn="dist"/>
              <a:r>
                <a:rPr lang="zh-CN" altLang="en-US" sz="1600" b="0">
                  <a:solidFill>
                    <a:srgbClr val="FD3F79"/>
                  </a:solidFill>
                  <a:latin typeface="微软雅黑" panose="020B0503020204020204" charset="-122"/>
                  <a:ea typeface="微软雅黑" panose="020B0503020204020204" charset="-122"/>
                </a:rPr>
                <a:t>废墨盒</a:t>
              </a:r>
            </a:p>
          </p:txBody>
        </p:sp>
      </p:grpSp>
      <p:grpSp>
        <p:nvGrpSpPr>
          <p:cNvPr id="81926" name="组合 24"/>
          <p:cNvGrpSpPr/>
          <p:nvPr/>
        </p:nvGrpSpPr>
        <p:grpSpPr bwMode="auto">
          <a:xfrm>
            <a:off x="3325813" y="2500313"/>
            <a:ext cx="1096962" cy="1366837"/>
            <a:chOff x="559437" y="2828925"/>
            <a:chExt cx="1556132" cy="1937528"/>
          </a:xfrm>
        </p:grpSpPr>
        <p:sp>
          <p:nvSpPr>
            <p:cNvPr id="23" name="圆角矩形 22"/>
            <p:cNvSpPr/>
            <p:nvPr/>
          </p:nvSpPr>
          <p:spPr>
            <a:xfrm>
              <a:off x="676541" y="2828925"/>
              <a:ext cx="1418761" cy="1419954"/>
            </a:xfrm>
            <a:prstGeom prst="roundRect">
              <a:avLst>
                <a:gd name="adj" fmla="val 8613"/>
              </a:avLst>
            </a:prstGeom>
            <a:solidFill>
              <a:schemeClr val="bg1"/>
            </a:solidFill>
            <a:ln w="38100">
              <a:solidFill>
                <a:srgbClr val="FD3F7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81937" name="图片 21"/>
            <p:cNvPicPr>
              <a:picLocks noChangeAspect="1"/>
            </p:cNvPicPr>
            <p:nvPr/>
          </p:nvPicPr>
          <p:blipFill>
            <a:blip r:embed="rId7" cstate="print"/>
            <a:srcRect/>
            <a:stretch>
              <a:fillRect/>
            </a:stretch>
          </p:blipFill>
          <p:spPr bwMode="auto">
            <a:xfrm>
              <a:off x="778193" y="2952750"/>
              <a:ext cx="1250631" cy="1250631"/>
            </a:xfrm>
            <a:prstGeom prst="rect">
              <a:avLst/>
            </a:prstGeom>
            <a:noFill/>
            <a:ln w="9525">
              <a:noFill/>
              <a:miter lim="800000"/>
              <a:headEnd/>
              <a:tailEnd/>
            </a:ln>
          </p:spPr>
        </p:pic>
        <p:sp>
          <p:nvSpPr>
            <p:cNvPr id="81938" name="TextBox 23"/>
            <p:cNvSpPr txBox="1">
              <a:spLocks noChangeArrowheads="1"/>
            </p:cNvSpPr>
            <p:nvPr/>
          </p:nvSpPr>
          <p:spPr bwMode="auto">
            <a:xfrm>
              <a:off x="559437" y="4286249"/>
              <a:ext cx="1556132" cy="480204"/>
            </a:xfrm>
            <a:prstGeom prst="rect">
              <a:avLst/>
            </a:prstGeom>
            <a:noFill/>
            <a:ln w="9525">
              <a:noFill/>
              <a:miter lim="800000"/>
            </a:ln>
          </p:spPr>
          <p:txBody>
            <a:bodyPr>
              <a:spAutoFit/>
            </a:bodyPr>
            <a:lstStyle/>
            <a:p>
              <a:pPr algn="dist"/>
              <a:r>
                <a:rPr lang="zh-CN" altLang="en-US" sz="1600" b="0">
                  <a:solidFill>
                    <a:srgbClr val="FD3F79"/>
                  </a:solidFill>
                  <a:latin typeface="微软雅黑" panose="020B0503020204020204" charset="-122"/>
                  <a:ea typeface="微软雅黑" panose="020B0503020204020204" charset="-122"/>
                </a:rPr>
                <a:t>废油漆桶</a:t>
              </a:r>
            </a:p>
          </p:txBody>
        </p:sp>
      </p:grpSp>
      <p:grpSp>
        <p:nvGrpSpPr>
          <p:cNvPr id="81927" name="组合 28"/>
          <p:cNvGrpSpPr/>
          <p:nvPr/>
        </p:nvGrpSpPr>
        <p:grpSpPr bwMode="auto">
          <a:xfrm>
            <a:off x="7816850" y="665163"/>
            <a:ext cx="1100138" cy="1365250"/>
            <a:chOff x="2701171" y="2819400"/>
            <a:chExt cx="1559770" cy="1937528"/>
          </a:xfrm>
        </p:grpSpPr>
        <p:sp>
          <p:nvSpPr>
            <p:cNvPr id="27" name="圆角矩形 26"/>
            <p:cNvSpPr/>
            <p:nvPr/>
          </p:nvSpPr>
          <p:spPr>
            <a:xfrm>
              <a:off x="2770945" y="2819400"/>
              <a:ext cx="1420222" cy="1419352"/>
            </a:xfrm>
            <a:prstGeom prst="roundRect">
              <a:avLst>
                <a:gd name="adj" fmla="val 8613"/>
              </a:avLst>
            </a:prstGeom>
            <a:solidFill>
              <a:schemeClr val="bg1"/>
            </a:solidFill>
            <a:ln w="38100">
              <a:solidFill>
                <a:srgbClr val="FD3F7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81934" name="图片 25"/>
            <p:cNvPicPr>
              <a:picLocks noChangeAspect="1"/>
            </p:cNvPicPr>
            <p:nvPr/>
          </p:nvPicPr>
          <p:blipFill>
            <a:blip r:embed="rId8" cstate="print"/>
            <a:srcRect/>
            <a:stretch>
              <a:fillRect/>
            </a:stretch>
          </p:blipFill>
          <p:spPr bwMode="auto">
            <a:xfrm>
              <a:off x="2835583" y="2910383"/>
              <a:ext cx="1304925" cy="1304925"/>
            </a:xfrm>
            <a:prstGeom prst="rect">
              <a:avLst/>
            </a:prstGeom>
            <a:noFill/>
            <a:ln w="9525">
              <a:noFill/>
              <a:miter lim="800000"/>
              <a:headEnd/>
              <a:tailEnd/>
            </a:ln>
          </p:spPr>
        </p:pic>
        <p:sp>
          <p:nvSpPr>
            <p:cNvPr id="81935" name="TextBox 27"/>
            <p:cNvSpPr txBox="1">
              <a:spLocks noChangeArrowheads="1"/>
            </p:cNvSpPr>
            <p:nvPr/>
          </p:nvSpPr>
          <p:spPr bwMode="auto">
            <a:xfrm>
              <a:off x="2701171" y="4276724"/>
              <a:ext cx="1559770" cy="480204"/>
            </a:xfrm>
            <a:prstGeom prst="rect">
              <a:avLst/>
            </a:prstGeom>
            <a:noFill/>
            <a:ln w="9525">
              <a:noFill/>
              <a:miter lim="800000"/>
            </a:ln>
          </p:spPr>
          <p:txBody>
            <a:bodyPr>
              <a:spAutoFit/>
            </a:bodyPr>
            <a:lstStyle/>
            <a:p>
              <a:pPr algn="dist"/>
              <a:r>
                <a:rPr lang="zh-CN" altLang="en-US" sz="1600" b="0">
                  <a:solidFill>
                    <a:srgbClr val="FD3F79"/>
                  </a:solidFill>
                  <a:latin typeface="微软雅黑" panose="020B0503020204020204" charset="-122"/>
                  <a:ea typeface="微软雅黑" panose="020B0503020204020204" charset="-122"/>
                </a:rPr>
                <a:t>过期药品</a:t>
              </a:r>
            </a:p>
          </p:txBody>
        </p:sp>
      </p:grpSp>
      <p:sp>
        <p:nvSpPr>
          <p:cNvPr id="39" name="Rectangle 3"/>
          <p:cNvSpPr txBox="1">
            <a:spLocks noRot="1" noChangeArrowheads="1"/>
          </p:cNvSpPr>
          <p:nvPr/>
        </p:nvSpPr>
        <p:spPr>
          <a:xfrm>
            <a:off x="3984625" y="4048125"/>
            <a:ext cx="6651625" cy="3175000"/>
          </a:xfrm>
          <a:prstGeom prst="rect">
            <a:avLst/>
          </a:prstGeom>
        </p:spPr>
        <p:txBody>
          <a:bodyPr/>
          <a:lstStyle/>
          <a:p>
            <a:pPr defTabSz="914400">
              <a:lnSpc>
                <a:spcPct val="150000"/>
              </a:lnSpc>
              <a:spcBef>
                <a:spcPct val="20000"/>
              </a:spcBef>
              <a:buFont typeface="Arial" panose="020B0604020202020204" pitchFamily="34" charset="0"/>
              <a:buNone/>
            </a:pPr>
            <a:r>
              <a:rPr lang="en-US" altLang="zh-CN" sz="1400">
                <a:solidFill>
                  <a:srgbClr val="7F7F7F"/>
                </a:solidFill>
                <a:latin typeface="微软雅黑" panose="020B0503020204020204" charset="-122"/>
                <a:ea typeface="微软雅黑" panose="020B0503020204020204" charset="-122"/>
              </a:rPr>
              <a:t>    </a:t>
            </a:r>
            <a:r>
              <a:rPr lang="zh-CN" altLang="zh-CN" sz="1400">
                <a:latin typeface="微软雅黑" panose="020B0503020204020204" charset="-122"/>
                <a:ea typeface="微软雅黑" panose="020B0503020204020204" charset="-122"/>
              </a:rPr>
              <a:t>全国电池年消耗量为30亿只，因无回收而丢失铜740吨、锌1.6万吨、锰粉9.7万吨。电池中含有大量的重金属汞、锰、镉、铅、锌等，处理方法不当，进入土壤、空气和水体中造成严重的污染。目前我国回收处理废旧电池的企业还很少，回收率不足2%,因此很多环保人士收集了废旧电池之后无处处理。</a:t>
            </a:r>
          </a:p>
          <a:p>
            <a:pPr defTabSz="914400">
              <a:lnSpc>
                <a:spcPct val="150000"/>
              </a:lnSpc>
              <a:spcBef>
                <a:spcPct val="20000"/>
              </a:spcBef>
              <a:buFont typeface="Arial" panose="020B0604020202020204" pitchFamily="34" charset="0"/>
              <a:buChar char="•"/>
            </a:pPr>
            <a:endParaRPr lang="zh-CN" altLang="zh-CN" sz="1400">
              <a:latin typeface="微软雅黑" panose="020B0503020204020204" charset="-122"/>
              <a:ea typeface="微软雅黑" panose="020B0503020204020204" charset="-122"/>
            </a:endParaRPr>
          </a:p>
        </p:txBody>
      </p:sp>
      <p:pic>
        <p:nvPicPr>
          <p:cNvPr id="81929" name="图片 37"/>
          <p:cNvPicPr>
            <a:picLocks noChangeAspect="1"/>
          </p:cNvPicPr>
          <p:nvPr/>
        </p:nvPicPr>
        <p:blipFill>
          <a:blip r:embed="rId9" cstate="print"/>
          <a:srcRect/>
          <a:stretch>
            <a:fillRect/>
          </a:stretch>
        </p:blipFill>
        <p:spPr bwMode="auto">
          <a:xfrm>
            <a:off x="803275" y="2254250"/>
            <a:ext cx="2043113" cy="2432050"/>
          </a:xfrm>
          <a:prstGeom prst="rect">
            <a:avLst/>
          </a:prstGeom>
          <a:noFill/>
          <a:ln w="9525">
            <a:noFill/>
            <a:miter lim="800000"/>
            <a:headEnd/>
            <a:tailEnd/>
          </a:ln>
        </p:spPr>
      </p:pic>
      <p:grpSp>
        <p:nvGrpSpPr>
          <p:cNvPr id="81930" name="组合 39"/>
          <p:cNvGrpSpPr/>
          <p:nvPr/>
        </p:nvGrpSpPr>
        <p:grpSpPr bwMode="auto">
          <a:xfrm>
            <a:off x="603250" y="1066800"/>
            <a:ext cx="2463800" cy="977900"/>
            <a:chOff x="800100" y="914400"/>
            <a:chExt cx="1847850" cy="733425"/>
          </a:xfrm>
        </p:grpSpPr>
        <p:sp>
          <p:nvSpPr>
            <p:cNvPr id="41" name="下箭头标注 40"/>
            <p:cNvSpPr/>
            <p:nvPr/>
          </p:nvSpPr>
          <p:spPr>
            <a:xfrm>
              <a:off x="800100" y="914400"/>
              <a:ext cx="1847850" cy="733425"/>
            </a:xfrm>
            <a:prstGeom prst="downArrowCallo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81932" name="TextBox 15"/>
            <p:cNvSpPr txBox="1">
              <a:spLocks noChangeArrowheads="1"/>
            </p:cNvSpPr>
            <p:nvPr/>
          </p:nvSpPr>
          <p:spPr bwMode="auto">
            <a:xfrm>
              <a:off x="868357" y="929968"/>
              <a:ext cx="1722545" cy="438581"/>
            </a:xfrm>
            <a:prstGeom prst="rect">
              <a:avLst/>
            </a:prstGeom>
            <a:solidFill>
              <a:srgbClr val="C00000"/>
            </a:solidFill>
            <a:ln w="9525">
              <a:noFill/>
              <a:miter lim="800000"/>
            </a:ln>
          </p:spPr>
          <p:txBody>
            <a:bodyPr>
              <a:spAutoFit/>
            </a:bodyPr>
            <a:lstStyle/>
            <a:p>
              <a:pPr algn="dist"/>
              <a:r>
                <a:rPr lang="zh-CN" altLang="en-US" sz="3200" b="0">
                  <a:solidFill>
                    <a:schemeClr val="bg1"/>
                  </a:solidFill>
                  <a:latin typeface="微软雅黑" panose="020B0503020204020204" charset="-122"/>
                  <a:ea typeface="微软雅黑" panose="020B0503020204020204" charset="-122"/>
                </a:rPr>
                <a:t>有害垃圾</a:t>
              </a:r>
            </a:p>
          </p:txBody>
        </p:sp>
      </p:grpSp>
    </p:spTree>
  </p:cSld>
  <p:clrMapOvr>
    <a:masterClrMapping/>
  </p:clrMapOvr>
  <p:transition spd="slow">
    <p:fade/>
  </p:transition>
  <p:timing>
    <p:tnLst>
      <p:par>
        <p:cTn id="1" dur="indefinite" restart="never" nodeType="tmRoot"/>
      </p:par>
    </p:tnLst>
    <p:bldLst>
      <p:bldP spid="45" grpId="0" animBg="1"/>
      <p:bldP spid="3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图片 1"/>
          <p:cNvPicPr>
            <a:picLocks noChangeAspect="1"/>
          </p:cNvPicPr>
          <p:nvPr/>
        </p:nvPicPr>
        <p:blipFill>
          <a:blip r:embed="rId3" cstate="print"/>
          <a:srcRect/>
          <a:stretch>
            <a:fillRect/>
          </a:stretch>
        </p:blipFill>
        <p:spPr bwMode="auto">
          <a:xfrm>
            <a:off x="731838" y="722313"/>
            <a:ext cx="6821487" cy="4330700"/>
          </a:xfrm>
          <a:prstGeom prst="rect">
            <a:avLst/>
          </a:prstGeom>
          <a:noFill/>
          <a:ln w="9525">
            <a:noFill/>
            <a:miter lim="800000"/>
            <a:headEnd/>
            <a:tailEnd/>
          </a:ln>
        </p:spPr>
      </p:pic>
      <p:sp>
        <p:nvSpPr>
          <p:cNvPr id="3" name="矩形 2"/>
          <p:cNvSpPr/>
          <p:nvPr/>
        </p:nvSpPr>
        <p:spPr>
          <a:xfrm>
            <a:off x="1319213" y="3498850"/>
            <a:ext cx="477837" cy="547688"/>
          </a:xfrm>
          <a:prstGeom prst="rect">
            <a:avLst/>
          </a:prstGeom>
          <a:solidFill>
            <a:srgbClr val="E90E3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pic>
        <p:nvPicPr>
          <p:cNvPr id="83971" name="图片 3"/>
          <p:cNvPicPr>
            <a:picLocks noChangeAspect="1"/>
          </p:cNvPicPr>
          <p:nvPr/>
        </p:nvPicPr>
        <p:blipFill>
          <a:blip r:embed="rId4" cstate="print"/>
          <a:srcRect/>
          <a:stretch>
            <a:fillRect/>
          </a:stretch>
        </p:blipFill>
        <p:spPr bwMode="auto">
          <a:xfrm>
            <a:off x="1319213" y="3522663"/>
            <a:ext cx="477837" cy="4762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017" name="组合 22"/>
          <p:cNvGrpSpPr/>
          <p:nvPr/>
        </p:nvGrpSpPr>
        <p:grpSpPr bwMode="auto">
          <a:xfrm rot="16200000" flipV="1">
            <a:off x="6224587" y="1147763"/>
            <a:ext cx="7400925" cy="4533900"/>
            <a:chOff x="430924" y="-2432139"/>
            <a:chExt cx="1671145" cy="3883602"/>
          </a:xfrm>
        </p:grpSpPr>
        <p:sp>
          <p:nvSpPr>
            <p:cNvPr id="24" name="椭圆 23"/>
            <p:cNvSpPr/>
            <p:nvPr/>
          </p:nvSpPr>
          <p:spPr>
            <a:xfrm>
              <a:off x="430924" y="1115590"/>
              <a:ext cx="1671145" cy="335872"/>
            </a:xfrm>
            <a:prstGeom prst="ellipse">
              <a:avLst/>
            </a:prstGeom>
            <a:gradFill flip="none" rotWithShape="1">
              <a:gsLst>
                <a:gs pos="0">
                  <a:schemeClr val="tx1">
                    <a:lumMod val="75000"/>
                    <a:lumOff val="25000"/>
                    <a:alpha val="0"/>
                  </a:schemeClr>
                </a:gs>
                <a:gs pos="26000">
                  <a:schemeClr val="tx1">
                    <a:lumMod val="95000"/>
                    <a:lumOff val="5000"/>
                  </a:scheme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25" name="矩形 24"/>
            <p:cNvSpPr/>
            <p:nvPr/>
          </p:nvSpPr>
          <p:spPr>
            <a:xfrm>
              <a:off x="469279" y="-2432139"/>
              <a:ext cx="1580096" cy="382785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sp>
        <p:nvSpPr>
          <p:cNvPr id="26" name="矩形 25"/>
          <p:cNvSpPr/>
          <p:nvPr/>
        </p:nvSpPr>
        <p:spPr>
          <a:xfrm>
            <a:off x="501650" y="4559300"/>
            <a:ext cx="7156450" cy="1524000"/>
          </a:xfrm>
          <a:prstGeom prst="rect">
            <a:avLst/>
          </a:prstGeom>
          <a:solidFill>
            <a:schemeClr val="tx2">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7" name="椭圆 6"/>
          <p:cNvSpPr/>
          <p:nvPr/>
        </p:nvSpPr>
        <p:spPr>
          <a:xfrm>
            <a:off x="8864600" y="5583238"/>
            <a:ext cx="1860550" cy="338137"/>
          </a:xfrm>
          <a:prstGeom prst="ellipse">
            <a:avLst/>
          </a:prstGeom>
          <a:gradFill flip="none" rotWithShape="1">
            <a:gsLst>
              <a:gs pos="0">
                <a:schemeClr val="tx1">
                  <a:lumMod val="50000"/>
                  <a:lumOff val="50000"/>
                </a:schemeClr>
              </a:gs>
              <a:gs pos="50000">
                <a:schemeClr val="bg1">
                  <a:lumMod val="75000"/>
                  <a:alpha val="75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nvGrpSpPr>
          <p:cNvPr id="86020" name="组合 13"/>
          <p:cNvGrpSpPr/>
          <p:nvPr/>
        </p:nvGrpSpPr>
        <p:grpSpPr bwMode="auto">
          <a:xfrm>
            <a:off x="8521700" y="1108075"/>
            <a:ext cx="2463800" cy="977900"/>
            <a:chOff x="800100" y="914400"/>
            <a:chExt cx="1847850" cy="733425"/>
          </a:xfrm>
        </p:grpSpPr>
        <p:sp>
          <p:nvSpPr>
            <p:cNvPr id="15" name="下箭头标注 14"/>
            <p:cNvSpPr/>
            <p:nvPr/>
          </p:nvSpPr>
          <p:spPr>
            <a:xfrm>
              <a:off x="800100" y="914400"/>
              <a:ext cx="1847850" cy="733425"/>
            </a:xfrm>
            <a:prstGeom prst="downArrowCallou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86025" name="TextBox 15"/>
            <p:cNvSpPr txBox="1">
              <a:spLocks noChangeArrowheads="1"/>
            </p:cNvSpPr>
            <p:nvPr/>
          </p:nvSpPr>
          <p:spPr bwMode="auto">
            <a:xfrm>
              <a:off x="814565" y="929968"/>
              <a:ext cx="1722545" cy="438581"/>
            </a:xfrm>
            <a:prstGeom prst="rect">
              <a:avLst/>
            </a:prstGeom>
            <a:solidFill>
              <a:srgbClr val="00B050"/>
            </a:solidFill>
            <a:ln w="9525">
              <a:noFill/>
              <a:miter lim="800000"/>
            </a:ln>
          </p:spPr>
          <p:txBody>
            <a:bodyPr>
              <a:spAutoFit/>
            </a:bodyPr>
            <a:lstStyle/>
            <a:p>
              <a:pPr algn="dist"/>
              <a:r>
                <a:rPr lang="zh-CN" altLang="en-US" sz="3200" b="0">
                  <a:solidFill>
                    <a:schemeClr val="bg1"/>
                  </a:solidFill>
                  <a:latin typeface="微软雅黑" panose="020B0503020204020204" charset="-122"/>
                  <a:ea typeface="微软雅黑" panose="020B0503020204020204" charset="-122"/>
                </a:rPr>
                <a:t>厨余垃圾</a:t>
              </a:r>
            </a:p>
          </p:txBody>
        </p:sp>
      </p:grpSp>
      <p:sp>
        <p:nvSpPr>
          <p:cNvPr id="4" name="Rectangle 3"/>
          <p:cNvSpPr txBox="1">
            <a:spLocks noRot="1" noChangeArrowheads="1"/>
          </p:cNvSpPr>
          <p:nvPr/>
        </p:nvSpPr>
        <p:spPr bwMode="auto">
          <a:xfrm>
            <a:off x="1370013" y="4594225"/>
            <a:ext cx="5780087" cy="2497138"/>
          </a:xfrm>
          <a:prstGeom prst="rect">
            <a:avLst/>
          </a:prstGeom>
          <a:noFill/>
          <a:ln w="9525">
            <a:noFill/>
            <a:miter lim="800000"/>
          </a:ln>
        </p:spPr>
        <p:txBody>
          <a:bodyPr/>
          <a:lstStyle/>
          <a:p>
            <a:pPr defTabSz="914400">
              <a:lnSpc>
                <a:spcPct val="150000"/>
              </a:lnSpc>
              <a:spcBef>
                <a:spcPct val="20000"/>
              </a:spcBef>
              <a:buFont typeface="Arial" panose="020B0604020202020204" pitchFamily="34" charset="0"/>
              <a:buNone/>
            </a:pPr>
            <a:r>
              <a:rPr lang="en-US" altLang="zh-CN" sz="1600" b="0">
                <a:solidFill>
                  <a:schemeClr val="bg1"/>
                </a:solidFill>
                <a:latin typeface="微软雅黑" panose="020B0503020204020204" charset="-122"/>
                <a:ea typeface="微软雅黑" panose="020B0503020204020204" charset="-122"/>
              </a:rPr>
              <a:t>    </a:t>
            </a:r>
            <a:r>
              <a:rPr lang="zh-CN" altLang="zh-CN" sz="1600" b="0">
                <a:solidFill>
                  <a:schemeClr val="bg1"/>
                </a:solidFill>
                <a:latin typeface="微软雅黑" panose="020B0503020204020204" charset="-122"/>
                <a:ea typeface="微软雅黑" panose="020B0503020204020204" charset="-122"/>
              </a:rPr>
              <a:t>包括剩菜剩饭、</a:t>
            </a:r>
            <a:r>
              <a:rPr lang="zh-CN" altLang="en-US" sz="1600" b="0">
                <a:solidFill>
                  <a:schemeClr val="bg1"/>
                </a:solidFill>
                <a:latin typeface="微软雅黑" panose="020B0503020204020204" charset="-122"/>
                <a:ea typeface="微软雅黑" panose="020B0503020204020204" charset="-122"/>
              </a:rPr>
              <a:t>鸡鸭鱼</a:t>
            </a:r>
            <a:r>
              <a:rPr lang="zh-CN" altLang="zh-CN" sz="1600" b="0">
                <a:solidFill>
                  <a:schemeClr val="bg1"/>
                </a:solidFill>
                <a:latin typeface="微软雅黑" panose="020B0503020204020204" charset="-122"/>
                <a:ea typeface="微软雅黑" panose="020B0503020204020204" charset="-122"/>
              </a:rPr>
              <a:t>骨、菜根菜叶、果皮等食品类废物</a:t>
            </a:r>
            <a:r>
              <a:rPr lang="zh-CN" altLang="en-US" sz="1600" b="0">
                <a:solidFill>
                  <a:schemeClr val="bg1"/>
                </a:solidFill>
                <a:latin typeface="微软雅黑" panose="020B0503020204020204" charset="-122"/>
                <a:ea typeface="微软雅黑" panose="020B0503020204020204" charset="-122"/>
              </a:rPr>
              <a:t>。</a:t>
            </a:r>
            <a:r>
              <a:rPr lang="zh-CN" altLang="zh-CN" sz="1600" b="0">
                <a:solidFill>
                  <a:schemeClr val="bg1"/>
                </a:solidFill>
                <a:latin typeface="微软雅黑" panose="020B0503020204020204" charset="-122"/>
                <a:ea typeface="微软雅黑" panose="020B0503020204020204" charset="-122"/>
              </a:rPr>
              <a:t> 这些废弃物经过堆肥处理，可生产有机肥料。</a:t>
            </a:r>
            <a:r>
              <a:rPr lang="zh-CN" altLang="en-US" sz="1600" b="0">
                <a:solidFill>
                  <a:schemeClr val="bg1"/>
                </a:solidFill>
                <a:latin typeface="微软雅黑" panose="020B0503020204020204" charset="-122"/>
                <a:ea typeface="微软雅黑" panose="020B0503020204020204" charset="-122"/>
              </a:rPr>
              <a:t>厨余</a:t>
            </a:r>
            <a:r>
              <a:rPr lang="zh-CN" altLang="zh-CN" sz="1600" b="0">
                <a:solidFill>
                  <a:schemeClr val="bg1"/>
                </a:solidFill>
                <a:latin typeface="微软雅黑" panose="020B0503020204020204" charset="-122"/>
                <a:ea typeface="微软雅黑" panose="020B0503020204020204" charset="-122"/>
              </a:rPr>
              <a:t>垃圾的集中处理减少了和其他垃圾混杂之后形成的蚊虫、苍蝇的滋生。</a:t>
            </a:r>
          </a:p>
        </p:txBody>
      </p:sp>
      <p:grpSp>
        <p:nvGrpSpPr>
          <p:cNvPr id="30" name="组合 29"/>
          <p:cNvGrpSpPr/>
          <p:nvPr/>
        </p:nvGrpSpPr>
        <p:grpSpPr>
          <a:xfrm>
            <a:off x="739792" y="971489"/>
            <a:ext cx="6629400" cy="3416300"/>
            <a:chOff x="228600" y="942975"/>
            <a:chExt cx="4972050" cy="2562225"/>
          </a:xfrm>
          <a:effectLst>
            <a:outerShdw blurRad="50800" dist="38100" dir="5400000" algn="t" rotWithShape="0">
              <a:prstClr val="black">
                <a:alpha val="40000"/>
              </a:prstClr>
            </a:outerShdw>
          </a:effectLst>
        </p:grpSpPr>
        <p:sp>
          <p:nvSpPr>
            <p:cNvPr id="29" name="矩形 28"/>
            <p:cNvSpPr/>
            <p:nvPr/>
          </p:nvSpPr>
          <p:spPr>
            <a:xfrm>
              <a:off x="228600" y="942975"/>
              <a:ext cx="4972050" cy="2562225"/>
            </a:xfrm>
            <a:prstGeom prst="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28" name="图片 27"/>
            <p:cNvPicPr>
              <a:picLocks noChangeAspect="1"/>
            </p:cNvPicPr>
            <p:nvPr/>
          </p:nvPicPr>
          <p:blipFill>
            <a:blip r:embed="rId3" cstate="print"/>
            <a:stretch>
              <a:fillRect/>
            </a:stretch>
          </p:blipFill>
          <p:spPr>
            <a:xfrm>
              <a:off x="404812" y="1071562"/>
              <a:ext cx="4657725" cy="2314575"/>
            </a:xfrm>
            <a:prstGeom prst="rect">
              <a:avLst/>
            </a:prstGeom>
            <a:ln>
              <a:solidFill>
                <a:schemeClr val="accent3"/>
              </a:solidFill>
            </a:ln>
          </p:spPr>
        </p:pic>
      </p:grpSp>
      <p:pic>
        <p:nvPicPr>
          <p:cNvPr id="86023" name="图片 20"/>
          <p:cNvPicPr>
            <a:picLocks noChangeAspect="1"/>
          </p:cNvPicPr>
          <p:nvPr/>
        </p:nvPicPr>
        <p:blipFill>
          <a:blip r:embed="rId4" cstate="print"/>
          <a:srcRect/>
          <a:stretch>
            <a:fillRect/>
          </a:stretch>
        </p:blipFill>
        <p:spPr bwMode="auto">
          <a:xfrm>
            <a:off x="8572500" y="2679700"/>
            <a:ext cx="2444750" cy="290671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bldLst>
      <p:bldP spid="26" grpId="0" animBg="1"/>
      <p:bldP spid="7" grpId="0" animBg="1"/>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图片 2"/>
          <p:cNvPicPr>
            <a:picLocks noChangeAspect="1"/>
          </p:cNvPicPr>
          <p:nvPr/>
        </p:nvPicPr>
        <p:blipFill>
          <a:blip r:embed="rId3" cstate="print"/>
          <a:srcRect/>
          <a:stretch>
            <a:fillRect/>
          </a:stretch>
        </p:blipFill>
        <p:spPr bwMode="auto">
          <a:xfrm>
            <a:off x="468313" y="434975"/>
            <a:ext cx="8724900" cy="5010150"/>
          </a:xfrm>
          <a:prstGeom prst="rect">
            <a:avLst/>
          </a:prstGeom>
          <a:noFill/>
          <a:ln w="9525">
            <a:noFill/>
            <a:miter lim="800000"/>
            <a:headEnd/>
            <a:tailEnd/>
          </a:ln>
        </p:spPr>
      </p:pic>
      <p:sp>
        <p:nvSpPr>
          <p:cNvPr id="2" name="矩形 1"/>
          <p:cNvSpPr/>
          <p:nvPr/>
        </p:nvSpPr>
        <p:spPr>
          <a:xfrm>
            <a:off x="1216025" y="3498850"/>
            <a:ext cx="557213" cy="644525"/>
          </a:xfrm>
          <a:prstGeom prst="rect">
            <a:avLst/>
          </a:prstGeom>
          <a:solidFill>
            <a:srgbClr val="86C5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pic>
        <p:nvPicPr>
          <p:cNvPr id="88067" name="图片 3"/>
          <p:cNvPicPr>
            <a:picLocks noChangeAspect="1"/>
          </p:cNvPicPr>
          <p:nvPr/>
        </p:nvPicPr>
        <p:blipFill>
          <a:blip r:embed="rId4" cstate="print"/>
          <a:srcRect/>
          <a:stretch>
            <a:fillRect/>
          </a:stretch>
        </p:blipFill>
        <p:spPr bwMode="auto">
          <a:xfrm>
            <a:off x="1295400" y="3552825"/>
            <a:ext cx="398463" cy="53498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4"/>
          <p:cNvGrpSpPr/>
          <p:nvPr/>
        </p:nvGrpSpPr>
        <p:grpSpPr bwMode="auto">
          <a:xfrm>
            <a:off x="1679575" y="1328738"/>
            <a:ext cx="1373188" cy="1789112"/>
            <a:chOff x="2143125" y="828675"/>
            <a:chExt cx="1419225" cy="1850006"/>
          </a:xfrm>
        </p:grpSpPr>
        <p:pic>
          <p:nvPicPr>
            <p:cNvPr id="90139" name="图片 1"/>
            <p:cNvPicPr>
              <a:picLocks noChangeAspect="1"/>
            </p:cNvPicPr>
            <p:nvPr/>
          </p:nvPicPr>
          <p:blipFill>
            <a:blip r:embed="rId3" cstate="print"/>
            <a:srcRect/>
            <a:stretch>
              <a:fillRect/>
            </a:stretch>
          </p:blipFill>
          <p:spPr bwMode="auto">
            <a:xfrm>
              <a:off x="2209800" y="895349"/>
              <a:ext cx="1285876" cy="1285876"/>
            </a:xfrm>
            <a:prstGeom prst="rect">
              <a:avLst/>
            </a:prstGeom>
            <a:noFill/>
            <a:ln w="9525">
              <a:noFill/>
              <a:miter lim="800000"/>
              <a:headEnd/>
              <a:tailEnd/>
            </a:ln>
          </p:spPr>
        </p:pic>
        <p:sp>
          <p:nvSpPr>
            <p:cNvPr id="3" name="圆角矩形 2"/>
            <p:cNvSpPr/>
            <p:nvPr/>
          </p:nvSpPr>
          <p:spPr>
            <a:xfrm>
              <a:off x="2143125" y="828675"/>
              <a:ext cx="1419225" cy="1419925"/>
            </a:xfrm>
            <a:prstGeom prst="roundRect">
              <a:avLst>
                <a:gd name="adj" fmla="val 8613"/>
              </a:avLst>
            </a:prstGeom>
            <a:noFill/>
            <a:ln w="63500">
              <a:solidFill>
                <a:srgbClr val="8CA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4" name="TextBox 3"/>
            <p:cNvSpPr txBox="1"/>
            <p:nvPr/>
          </p:nvSpPr>
          <p:spPr>
            <a:xfrm>
              <a:off x="2228443" y="2286355"/>
              <a:ext cx="1238746" cy="392326"/>
            </a:xfrm>
            <a:prstGeom prst="rect">
              <a:avLst/>
            </a:prstGeom>
            <a:noFill/>
          </p:spPr>
          <p:txBody>
            <a:bodyPr>
              <a:spAutoFit/>
            </a:bodyPr>
            <a:lstStyle/>
            <a:p>
              <a:pPr algn="dist" fontAlgn="auto">
                <a:spcBef>
                  <a:spcPts val="0"/>
                </a:spcBef>
                <a:spcAft>
                  <a:spcPts val="0"/>
                </a:spcAft>
                <a:defRPr/>
              </a:pPr>
              <a:r>
                <a:rPr lang="zh-CN" altLang="en-US" sz="1865" b="0" dirty="0">
                  <a:solidFill>
                    <a:srgbClr val="8CAF00"/>
                  </a:solidFill>
                  <a:latin typeface="微软雅黑" panose="020B0503020204020204" charset="-122"/>
                  <a:ea typeface="微软雅黑" panose="020B0503020204020204" charset="-122"/>
                </a:rPr>
                <a:t>宠物粪便</a:t>
              </a:r>
            </a:p>
          </p:txBody>
        </p:sp>
      </p:grpSp>
      <p:grpSp>
        <p:nvGrpSpPr>
          <p:cNvPr id="90114" name="组合 8"/>
          <p:cNvGrpSpPr/>
          <p:nvPr/>
        </p:nvGrpSpPr>
        <p:grpSpPr bwMode="auto">
          <a:xfrm>
            <a:off x="3754438" y="1328738"/>
            <a:ext cx="1373187" cy="1830387"/>
            <a:chOff x="2781300" y="600075"/>
            <a:chExt cx="1419225" cy="1892318"/>
          </a:xfrm>
        </p:grpSpPr>
        <p:sp>
          <p:nvSpPr>
            <p:cNvPr id="6" name="圆角矩形 5"/>
            <p:cNvSpPr/>
            <p:nvPr/>
          </p:nvSpPr>
          <p:spPr>
            <a:xfrm>
              <a:off x="2781300" y="600075"/>
              <a:ext cx="1419225" cy="1419649"/>
            </a:xfrm>
            <a:prstGeom prst="roundRect">
              <a:avLst>
                <a:gd name="adj" fmla="val 8613"/>
              </a:avLst>
            </a:prstGeom>
            <a:noFill/>
            <a:ln w="63500">
              <a:solidFill>
                <a:srgbClr val="8CA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pic>
          <p:nvPicPr>
            <p:cNvPr id="90137" name="图片 6"/>
            <p:cNvPicPr>
              <a:picLocks noChangeAspect="1"/>
            </p:cNvPicPr>
            <p:nvPr/>
          </p:nvPicPr>
          <p:blipFill>
            <a:blip r:embed="rId4" cstate="print"/>
            <a:srcRect/>
            <a:stretch>
              <a:fillRect/>
            </a:stretch>
          </p:blipFill>
          <p:spPr bwMode="auto">
            <a:xfrm>
              <a:off x="2828925" y="654366"/>
              <a:ext cx="1314450" cy="1317308"/>
            </a:xfrm>
            <a:prstGeom prst="rect">
              <a:avLst/>
            </a:prstGeom>
            <a:noFill/>
            <a:ln w="9525">
              <a:noFill/>
              <a:miter lim="800000"/>
              <a:headEnd/>
              <a:tailEnd/>
            </a:ln>
          </p:spPr>
        </p:pic>
        <p:sp>
          <p:nvSpPr>
            <p:cNvPr id="8" name="TextBox 7"/>
            <p:cNvSpPr txBox="1"/>
            <p:nvPr/>
          </p:nvSpPr>
          <p:spPr>
            <a:xfrm>
              <a:off x="3104522" y="2057472"/>
              <a:ext cx="895835" cy="434921"/>
            </a:xfrm>
            <a:prstGeom prst="rect">
              <a:avLst/>
            </a:prstGeom>
            <a:noFill/>
          </p:spPr>
          <p:txBody>
            <a:bodyPr>
              <a:spAutoFit/>
            </a:bodyPr>
            <a:lstStyle/>
            <a:p>
              <a:pPr algn="dist" fontAlgn="auto">
                <a:spcBef>
                  <a:spcPts val="0"/>
                </a:spcBef>
                <a:spcAft>
                  <a:spcPts val="0"/>
                </a:spcAft>
                <a:defRPr/>
              </a:pPr>
              <a:r>
                <a:rPr lang="zh-CN" altLang="en-US" sz="2135" b="0" dirty="0">
                  <a:solidFill>
                    <a:srgbClr val="8CAF00"/>
                  </a:solidFill>
                  <a:latin typeface="微软雅黑" panose="020B0503020204020204" charset="-122"/>
                  <a:ea typeface="微软雅黑" panose="020B0503020204020204" charset="-122"/>
                </a:rPr>
                <a:t>灰土</a:t>
              </a:r>
            </a:p>
          </p:txBody>
        </p:sp>
      </p:grpSp>
      <p:grpSp>
        <p:nvGrpSpPr>
          <p:cNvPr id="90115" name="组合 13"/>
          <p:cNvGrpSpPr/>
          <p:nvPr/>
        </p:nvGrpSpPr>
        <p:grpSpPr bwMode="auto">
          <a:xfrm>
            <a:off x="5830888" y="1328738"/>
            <a:ext cx="1371600" cy="1789112"/>
            <a:chOff x="4895850" y="647700"/>
            <a:chExt cx="1419225" cy="1850006"/>
          </a:xfrm>
        </p:grpSpPr>
        <p:grpSp>
          <p:nvGrpSpPr>
            <p:cNvPr id="90132" name="组合 11"/>
            <p:cNvGrpSpPr/>
            <p:nvPr/>
          </p:nvGrpSpPr>
          <p:grpSpPr bwMode="auto">
            <a:xfrm>
              <a:off x="4895850" y="647700"/>
              <a:ext cx="1419225" cy="1419225"/>
              <a:chOff x="4895850" y="647700"/>
              <a:chExt cx="1419225" cy="1419225"/>
            </a:xfrm>
          </p:grpSpPr>
          <p:pic>
            <p:nvPicPr>
              <p:cNvPr id="90134" name="图片 9"/>
              <p:cNvPicPr>
                <a:picLocks noChangeAspect="1"/>
              </p:cNvPicPr>
              <p:nvPr/>
            </p:nvPicPr>
            <p:blipFill>
              <a:blip r:embed="rId5" cstate="print"/>
              <a:srcRect/>
              <a:stretch>
                <a:fillRect/>
              </a:stretch>
            </p:blipFill>
            <p:spPr bwMode="auto">
              <a:xfrm>
                <a:off x="5000626" y="828675"/>
                <a:ext cx="1209674" cy="1209674"/>
              </a:xfrm>
              <a:prstGeom prst="rect">
                <a:avLst/>
              </a:prstGeom>
              <a:noFill/>
              <a:ln w="9525">
                <a:noFill/>
                <a:miter lim="800000"/>
                <a:headEnd/>
                <a:tailEnd/>
              </a:ln>
            </p:spPr>
          </p:pic>
          <p:sp>
            <p:nvSpPr>
              <p:cNvPr id="11" name="圆角矩形 10"/>
              <p:cNvSpPr/>
              <p:nvPr/>
            </p:nvSpPr>
            <p:spPr>
              <a:xfrm>
                <a:off x="4895850" y="647700"/>
                <a:ext cx="1419225" cy="1419925"/>
              </a:xfrm>
              <a:prstGeom prst="roundRect">
                <a:avLst>
                  <a:gd name="adj" fmla="val 8613"/>
                </a:avLst>
              </a:prstGeom>
              <a:noFill/>
              <a:ln w="63500">
                <a:solidFill>
                  <a:srgbClr val="8CA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sp>
          <p:nvSpPr>
            <p:cNvPr id="13" name="TextBox 12"/>
            <p:cNvSpPr txBox="1"/>
            <p:nvPr/>
          </p:nvSpPr>
          <p:spPr>
            <a:xfrm>
              <a:off x="4963197" y="2105380"/>
              <a:ext cx="1236895" cy="392326"/>
            </a:xfrm>
            <a:prstGeom prst="rect">
              <a:avLst/>
            </a:prstGeom>
            <a:noFill/>
          </p:spPr>
          <p:txBody>
            <a:bodyPr>
              <a:spAutoFit/>
            </a:bodyPr>
            <a:lstStyle/>
            <a:p>
              <a:pPr algn="dist" fontAlgn="auto">
                <a:spcBef>
                  <a:spcPts val="0"/>
                </a:spcBef>
                <a:spcAft>
                  <a:spcPts val="0"/>
                </a:spcAft>
                <a:defRPr/>
              </a:pPr>
              <a:r>
                <a:rPr lang="zh-CN" altLang="en-US" sz="1865" b="0" dirty="0">
                  <a:solidFill>
                    <a:srgbClr val="8CAF00"/>
                  </a:solidFill>
                  <a:latin typeface="微软雅黑" panose="020B0503020204020204" charset="-122"/>
                  <a:ea typeface="微软雅黑" panose="020B0503020204020204" charset="-122"/>
                </a:rPr>
                <a:t>废旧陶瓷</a:t>
              </a:r>
            </a:p>
          </p:txBody>
        </p:sp>
      </p:grpSp>
      <p:grpSp>
        <p:nvGrpSpPr>
          <p:cNvPr id="90116" name="组合 18"/>
          <p:cNvGrpSpPr/>
          <p:nvPr/>
        </p:nvGrpSpPr>
        <p:grpSpPr bwMode="auto">
          <a:xfrm>
            <a:off x="5807075" y="3943350"/>
            <a:ext cx="1371600" cy="1789113"/>
            <a:chOff x="7048500" y="619125"/>
            <a:chExt cx="1419225" cy="1850006"/>
          </a:xfrm>
        </p:grpSpPr>
        <p:grpSp>
          <p:nvGrpSpPr>
            <p:cNvPr id="90128" name="组合 16"/>
            <p:cNvGrpSpPr/>
            <p:nvPr/>
          </p:nvGrpSpPr>
          <p:grpSpPr bwMode="auto">
            <a:xfrm>
              <a:off x="7048500" y="619125"/>
              <a:ext cx="1419225" cy="1419225"/>
              <a:chOff x="7048500" y="619125"/>
              <a:chExt cx="1419225" cy="1419225"/>
            </a:xfrm>
          </p:grpSpPr>
          <p:pic>
            <p:nvPicPr>
              <p:cNvPr id="90130" name="图片 14"/>
              <p:cNvPicPr>
                <a:picLocks noChangeAspect="1"/>
              </p:cNvPicPr>
              <p:nvPr/>
            </p:nvPicPr>
            <p:blipFill>
              <a:blip r:embed="rId6" cstate="print"/>
              <a:srcRect/>
              <a:stretch>
                <a:fillRect/>
              </a:stretch>
            </p:blipFill>
            <p:spPr bwMode="auto">
              <a:xfrm>
                <a:off x="7424107" y="736808"/>
                <a:ext cx="776918" cy="1168192"/>
              </a:xfrm>
              <a:prstGeom prst="rect">
                <a:avLst/>
              </a:prstGeom>
              <a:noFill/>
              <a:ln w="9525">
                <a:noFill/>
                <a:miter lim="800000"/>
                <a:headEnd/>
                <a:tailEnd/>
              </a:ln>
            </p:spPr>
          </p:pic>
          <p:sp>
            <p:nvSpPr>
              <p:cNvPr id="16" name="圆角矩形 15"/>
              <p:cNvSpPr/>
              <p:nvPr/>
            </p:nvSpPr>
            <p:spPr>
              <a:xfrm>
                <a:off x="7048500" y="619125"/>
                <a:ext cx="1419225" cy="1419925"/>
              </a:xfrm>
              <a:prstGeom prst="roundRect">
                <a:avLst>
                  <a:gd name="adj" fmla="val 8613"/>
                </a:avLst>
              </a:prstGeom>
              <a:noFill/>
              <a:ln w="63500">
                <a:solidFill>
                  <a:srgbClr val="8CA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grpSp>
        <p:sp>
          <p:nvSpPr>
            <p:cNvPr id="18" name="TextBox 17"/>
            <p:cNvSpPr txBox="1"/>
            <p:nvPr/>
          </p:nvSpPr>
          <p:spPr>
            <a:xfrm>
              <a:off x="7153628" y="2076805"/>
              <a:ext cx="1238537" cy="392326"/>
            </a:xfrm>
            <a:prstGeom prst="rect">
              <a:avLst/>
            </a:prstGeom>
            <a:noFill/>
          </p:spPr>
          <p:txBody>
            <a:bodyPr>
              <a:spAutoFit/>
            </a:bodyPr>
            <a:lstStyle/>
            <a:p>
              <a:pPr algn="dist" fontAlgn="auto">
                <a:spcBef>
                  <a:spcPts val="0"/>
                </a:spcBef>
                <a:spcAft>
                  <a:spcPts val="0"/>
                </a:spcAft>
                <a:defRPr/>
              </a:pPr>
              <a:r>
                <a:rPr lang="zh-CN" altLang="en-US" sz="1865" b="0" dirty="0">
                  <a:solidFill>
                    <a:srgbClr val="8CAF00"/>
                  </a:solidFill>
                  <a:latin typeface="微软雅黑" panose="020B0503020204020204" charset="-122"/>
                  <a:ea typeface="微软雅黑" panose="020B0503020204020204" charset="-122"/>
                </a:rPr>
                <a:t>污染纸张</a:t>
              </a:r>
            </a:p>
          </p:txBody>
        </p:sp>
      </p:grpSp>
      <p:grpSp>
        <p:nvGrpSpPr>
          <p:cNvPr id="90117" name="组合 22"/>
          <p:cNvGrpSpPr/>
          <p:nvPr/>
        </p:nvGrpSpPr>
        <p:grpSpPr bwMode="auto">
          <a:xfrm>
            <a:off x="1655763" y="3943350"/>
            <a:ext cx="1373187" cy="1830388"/>
            <a:chOff x="2838450" y="2905125"/>
            <a:chExt cx="1419225" cy="1892318"/>
          </a:xfrm>
        </p:grpSpPr>
        <p:pic>
          <p:nvPicPr>
            <p:cNvPr id="90125" name="图片 19"/>
            <p:cNvPicPr>
              <a:picLocks noChangeAspect="1"/>
            </p:cNvPicPr>
            <p:nvPr/>
          </p:nvPicPr>
          <p:blipFill>
            <a:blip r:embed="rId7" cstate="print"/>
            <a:srcRect/>
            <a:stretch>
              <a:fillRect/>
            </a:stretch>
          </p:blipFill>
          <p:spPr bwMode="auto">
            <a:xfrm>
              <a:off x="2937147" y="3019425"/>
              <a:ext cx="1206227" cy="1206227"/>
            </a:xfrm>
            <a:prstGeom prst="rect">
              <a:avLst/>
            </a:prstGeom>
            <a:noFill/>
            <a:ln w="9525">
              <a:noFill/>
              <a:miter lim="800000"/>
              <a:headEnd/>
              <a:tailEnd/>
            </a:ln>
          </p:spPr>
        </p:pic>
        <p:sp>
          <p:nvSpPr>
            <p:cNvPr id="21" name="圆角矩形 20"/>
            <p:cNvSpPr/>
            <p:nvPr/>
          </p:nvSpPr>
          <p:spPr>
            <a:xfrm>
              <a:off x="2838450" y="2905125"/>
              <a:ext cx="1419225" cy="1419649"/>
            </a:xfrm>
            <a:prstGeom prst="roundRect">
              <a:avLst>
                <a:gd name="adj" fmla="val 8613"/>
              </a:avLst>
            </a:prstGeom>
            <a:noFill/>
            <a:ln w="63500">
              <a:solidFill>
                <a:srgbClr val="8CA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22" name="TextBox 21"/>
            <p:cNvSpPr txBox="1"/>
            <p:nvPr/>
          </p:nvSpPr>
          <p:spPr>
            <a:xfrm>
              <a:off x="3086199" y="4362521"/>
              <a:ext cx="895835" cy="434922"/>
            </a:xfrm>
            <a:prstGeom prst="rect">
              <a:avLst/>
            </a:prstGeom>
            <a:noFill/>
          </p:spPr>
          <p:txBody>
            <a:bodyPr>
              <a:spAutoFit/>
            </a:bodyPr>
            <a:lstStyle/>
            <a:p>
              <a:pPr algn="dist" fontAlgn="auto">
                <a:spcBef>
                  <a:spcPts val="0"/>
                </a:spcBef>
                <a:spcAft>
                  <a:spcPts val="0"/>
                </a:spcAft>
                <a:defRPr/>
              </a:pPr>
              <a:r>
                <a:rPr lang="zh-CN" altLang="en-US" sz="2135" b="0" dirty="0">
                  <a:solidFill>
                    <a:srgbClr val="8CAF00"/>
                  </a:solidFill>
                  <a:latin typeface="微软雅黑" panose="020B0503020204020204" charset="-122"/>
                  <a:ea typeface="微软雅黑" panose="020B0503020204020204" charset="-122"/>
                </a:rPr>
                <a:t>烟头</a:t>
              </a:r>
            </a:p>
          </p:txBody>
        </p:sp>
      </p:grpSp>
      <p:grpSp>
        <p:nvGrpSpPr>
          <p:cNvPr id="90118" name="组合 26"/>
          <p:cNvGrpSpPr/>
          <p:nvPr/>
        </p:nvGrpSpPr>
        <p:grpSpPr bwMode="auto">
          <a:xfrm>
            <a:off x="3667125" y="3943350"/>
            <a:ext cx="1500188" cy="1779588"/>
            <a:chOff x="2790824" y="2819400"/>
            <a:chExt cx="1552575" cy="1840482"/>
          </a:xfrm>
        </p:grpSpPr>
        <p:pic>
          <p:nvPicPr>
            <p:cNvPr id="90122" name="图片 23"/>
            <p:cNvPicPr>
              <a:picLocks noChangeAspect="1"/>
            </p:cNvPicPr>
            <p:nvPr/>
          </p:nvPicPr>
          <p:blipFill>
            <a:blip r:embed="rId8" cstate="print"/>
            <a:srcRect/>
            <a:stretch>
              <a:fillRect/>
            </a:stretch>
          </p:blipFill>
          <p:spPr bwMode="auto">
            <a:xfrm>
              <a:off x="2949806" y="2933700"/>
              <a:ext cx="1203094" cy="1203094"/>
            </a:xfrm>
            <a:prstGeom prst="rect">
              <a:avLst/>
            </a:prstGeom>
            <a:noFill/>
            <a:ln w="9525">
              <a:noFill/>
              <a:miter lim="800000"/>
              <a:headEnd/>
              <a:tailEnd/>
            </a:ln>
          </p:spPr>
        </p:pic>
        <p:sp>
          <p:nvSpPr>
            <p:cNvPr id="25" name="圆角矩形 24"/>
            <p:cNvSpPr/>
            <p:nvPr/>
          </p:nvSpPr>
          <p:spPr>
            <a:xfrm>
              <a:off x="2866399" y="2819400"/>
              <a:ext cx="1419497" cy="1418533"/>
            </a:xfrm>
            <a:prstGeom prst="roundRect">
              <a:avLst>
                <a:gd name="adj" fmla="val 8613"/>
              </a:avLst>
            </a:prstGeom>
            <a:noFill/>
            <a:ln w="63500">
              <a:solidFill>
                <a:srgbClr val="8CA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26" name="TextBox 25"/>
            <p:cNvSpPr txBox="1"/>
            <p:nvPr/>
          </p:nvSpPr>
          <p:spPr>
            <a:xfrm>
              <a:off x="2790824" y="4267486"/>
              <a:ext cx="1552575" cy="392396"/>
            </a:xfrm>
            <a:prstGeom prst="rect">
              <a:avLst/>
            </a:prstGeom>
            <a:noFill/>
          </p:spPr>
          <p:txBody>
            <a:bodyPr>
              <a:spAutoFit/>
            </a:bodyPr>
            <a:lstStyle/>
            <a:p>
              <a:pPr algn="dist" fontAlgn="auto">
                <a:spcBef>
                  <a:spcPts val="0"/>
                </a:spcBef>
                <a:spcAft>
                  <a:spcPts val="0"/>
                </a:spcAft>
                <a:defRPr/>
              </a:pPr>
              <a:r>
                <a:rPr lang="zh-CN" altLang="en-US" sz="1865" b="0" dirty="0">
                  <a:solidFill>
                    <a:srgbClr val="8CAF00"/>
                  </a:solidFill>
                  <a:latin typeface="微软雅黑" panose="020B0503020204020204" charset="-122"/>
                  <a:ea typeface="微软雅黑" panose="020B0503020204020204" charset="-122"/>
                </a:rPr>
                <a:t>一次性餐盒</a:t>
              </a:r>
            </a:p>
          </p:txBody>
        </p:sp>
      </p:grpSp>
      <p:sp>
        <p:nvSpPr>
          <p:cNvPr id="29" name="Rectangle 3"/>
          <p:cNvSpPr txBox="1">
            <a:spLocks noRot="1" noChangeArrowheads="1"/>
          </p:cNvSpPr>
          <p:nvPr/>
        </p:nvSpPr>
        <p:spPr>
          <a:xfrm>
            <a:off x="396875" y="3068638"/>
            <a:ext cx="8269288" cy="118745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anose="020B0604020202020204" pitchFamily="34" charset="0"/>
              <a:buNone/>
              <a:defRPr/>
            </a:pPr>
            <a:r>
              <a:rPr lang="en-US" altLang="zh-CN" sz="1465" b="0" dirty="0">
                <a:solidFill>
                  <a:schemeClr val="tx1">
                    <a:lumMod val="65000"/>
                    <a:lumOff val="35000"/>
                  </a:schemeClr>
                </a:solidFill>
                <a:latin typeface="微软雅黑" panose="020B0503020204020204" charset="-122"/>
                <a:ea typeface="微软雅黑" panose="020B0503020204020204" charset="-122"/>
              </a:rPr>
              <a:t>       </a:t>
            </a:r>
            <a:r>
              <a:rPr lang="zh-CN" altLang="zh-CN" sz="1465" b="0" dirty="0" smtClean="0">
                <a:solidFill>
                  <a:schemeClr val="tx1">
                    <a:lumMod val="65000"/>
                    <a:lumOff val="35000"/>
                  </a:schemeClr>
                </a:solidFill>
                <a:latin typeface="微软雅黑" panose="020B0503020204020204" charset="-122"/>
                <a:ea typeface="微软雅黑" panose="020B0503020204020204" charset="-122"/>
              </a:rPr>
              <a:t>包括</a:t>
            </a:r>
            <a:r>
              <a:rPr lang="zh-CN" altLang="zh-CN" sz="1465" b="0" dirty="0">
                <a:solidFill>
                  <a:schemeClr val="tx1">
                    <a:lumMod val="65000"/>
                    <a:lumOff val="35000"/>
                  </a:schemeClr>
                </a:solidFill>
                <a:latin typeface="微软雅黑" panose="020B0503020204020204" charset="-122"/>
                <a:ea typeface="微软雅黑" panose="020B0503020204020204" charset="-122"/>
              </a:rPr>
              <a:t>除上述几类垃圾之外的砖瓦陶瓷、渣土、卫生间废纸、纸巾等难以回收的废弃物，通常根据垃圾特性采取焚烧或者填埋的方式处理。 </a:t>
            </a:r>
          </a:p>
        </p:txBody>
      </p:sp>
      <p:grpSp>
        <p:nvGrpSpPr>
          <p:cNvPr id="42" name="组合 41"/>
          <p:cNvGrpSpPr/>
          <p:nvPr/>
        </p:nvGrpSpPr>
        <p:grpSpPr>
          <a:xfrm>
            <a:off x="8938561" y="937373"/>
            <a:ext cx="2201600" cy="918039"/>
            <a:chOff x="800100" y="877294"/>
            <a:chExt cx="1847850" cy="770531"/>
          </a:xfrm>
          <a:solidFill>
            <a:schemeClr val="tx1"/>
          </a:solidFill>
        </p:grpSpPr>
        <p:sp>
          <p:nvSpPr>
            <p:cNvPr id="43" name="下箭头标注 42"/>
            <p:cNvSpPr/>
            <p:nvPr/>
          </p:nvSpPr>
          <p:spPr>
            <a:xfrm>
              <a:off x="800100" y="914400"/>
              <a:ext cx="1847850" cy="733425"/>
            </a:xfrm>
            <a:prstGeom prst="downArrowCallo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b="0" dirty="0">
                <a:latin typeface="微软雅黑" panose="020B0503020204020204" charset="-122"/>
                <a:ea typeface="微软雅黑" panose="020B0503020204020204" charset="-122"/>
              </a:endParaRPr>
            </a:p>
          </p:txBody>
        </p:sp>
        <p:sp>
          <p:nvSpPr>
            <p:cNvPr id="44" name="TextBox 43"/>
            <p:cNvSpPr txBox="1"/>
            <p:nvPr/>
          </p:nvSpPr>
          <p:spPr>
            <a:xfrm>
              <a:off x="839680" y="877294"/>
              <a:ext cx="1722545" cy="490815"/>
            </a:xfrm>
            <a:prstGeom prst="rect">
              <a:avLst/>
            </a:prstGeom>
            <a:grpFill/>
            <a:ln>
              <a:noFill/>
            </a:ln>
          </p:spPr>
          <p:txBody>
            <a:bodyPr>
              <a:spAutoFit/>
            </a:bodyPr>
            <a:lstStyle/>
            <a:p>
              <a:pPr algn="dist" fontAlgn="auto">
                <a:spcBef>
                  <a:spcPts val="0"/>
                </a:spcBef>
                <a:spcAft>
                  <a:spcPts val="0"/>
                </a:spcAft>
                <a:defRPr/>
              </a:pPr>
              <a:r>
                <a:rPr lang="zh-CN" altLang="en-US" sz="3200" b="0" dirty="0">
                  <a:solidFill>
                    <a:schemeClr val="bg1"/>
                  </a:solidFill>
                  <a:latin typeface="微软雅黑" panose="020B0503020204020204" charset="-122"/>
                  <a:ea typeface="微软雅黑" panose="020B0503020204020204" charset="-122"/>
                </a:rPr>
                <a:t>其他垃圾</a:t>
              </a:r>
            </a:p>
          </p:txBody>
        </p:sp>
      </p:grpSp>
      <p:pic>
        <p:nvPicPr>
          <p:cNvPr id="90121" name="图片 27" descr="其他"/>
          <p:cNvPicPr>
            <a:picLocks noChangeAspect="1"/>
          </p:cNvPicPr>
          <p:nvPr/>
        </p:nvPicPr>
        <p:blipFill>
          <a:blip r:embed="rId9" cstate="print"/>
          <a:srcRect/>
          <a:stretch>
            <a:fillRect/>
          </a:stretch>
        </p:blipFill>
        <p:spPr bwMode="auto">
          <a:xfrm>
            <a:off x="9017000" y="2212975"/>
            <a:ext cx="2043113" cy="24320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bldLst>
      <p:bldP spid="2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1" name="图片 2"/>
          <p:cNvPicPr>
            <a:picLocks noChangeAspect="1"/>
          </p:cNvPicPr>
          <p:nvPr/>
        </p:nvPicPr>
        <p:blipFill>
          <a:blip r:embed="rId3" cstate="print">
            <a:lum bright="-18000" contrast="48000"/>
          </a:blip>
          <a:srcRect/>
          <a:stretch>
            <a:fillRect/>
          </a:stretch>
        </p:blipFill>
        <p:spPr bwMode="auto">
          <a:xfrm>
            <a:off x="908050" y="357188"/>
            <a:ext cx="10571163" cy="5578475"/>
          </a:xfrm>
          <a:prstGeom prst="rect">
            <a:avLst/>
          </a:prstGeom>
          <a:noFill/>
          <a:ln w="9525">
            <a:noFill/>
            <a:miter lim="800000"/>
            <a:headEnd/>
            <a:tailEnd/>
          </a:ln>
        </p:spPr>
      </p:pic>
      <p:sp>
        <p:nvSpPr>
          <p:cNvPr id="2" name="矩形 1"/>
          <p:cNvSpPr/>
          <p:nvPr/>
        </p:nvSpPr>
        <p:spPr>
          <a:xfrm>
            <a:off x="1614488" y="3427413"/>
            <a:ext cx="723900" cy="8826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0"/>
          </a:p>
        </p:txBody>
      </p:sp>
      <p:pic>
        <p:nvPicPr>
          <p:cNvPr id="92163" name="图片 3"/>
          <p:cNvPicPr>
            <a:picLocks noChangeAspect="1"/>
          </p:cNvPicPr>
          <p:nvPr/>
        </p:nvPicPr>
        <p:blipFill>
          <a:blip r:embed="rId4" cstate="print"/>
          <a:srcRect/>
          <a:stretch>
            <a:fillRect/>
          </a:stretch>
        </p:blipFill>
        <p:spPr bwMode="auto">
          <a:xfrm>
            <a:off x="1592263" y="3468688"/>
            <a:ext cx="762000" cy="84137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53896" y="99991"/>
            <a:ext cx="8279476" cy="1221971"/>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121920" tIns="60960" rIns="121920" bIns="60960" anchor="ctr"/>
          <a:lstStyle/>
          <a:p>
            <a:pPr fontAlgn="auto">
              <a:spcBef>
                <a:spcPts val="0"/>
              </a:spcBef>
              <a:spcAft>
                <a:spcPts val="0"/>
              </a:spcAft>
              <a:defRPr/>
            </a:pPr>
            <a:r>
              <a:rPr lang="zh-CN" altLang="en-US" sz="3200" dirty="0">
                <a:solidFill>
                  <a:schemeClr val="tx1"/>
                </a:solidFill>
                <a:latin typeface="inpin heiti" charset="-122"/>
                <a:ea typeface="inpin heiti" charset="-122"/>
              </a:rPr>
              <a:t>三、</a:t>
            </a:r>
            <a:r>
              <a:rPr lang="en-US" altLang="zh-CN" sz="3200" dirty="0">
                <a:solidFill>
                  <a:schemeClr val="tx1"/>
                </a:solidFill>
                <a:latin typeface="inpin heiti" charset="-122"/>
                <a:ea typeface="inpin heiti" charset="-122"/>
              </a:rPr>
              <a:t>《</a:t>
            </a:r>
            <a:r>
              <a:rPr lang="zh-CN" altLang="en-US" sz="3200" dirty="0">
                <a:solidFill>
                  <a:schemeClr val="tx1"/>
                </a:solidFill>
                <a:latin typeface="inpin heiti" charset="-122"/>
                <a:ea typeface="inpin heiti" charset="-122"/>
              </a:rPr>
              <a:t>天津市生活垃圾管理条例</a:t>
            </a:r>
            <a:r>
              <a:rPr lang="en-US" altLang="zh-CN" sz="3200" dirty="0">
                <a:solidFill>
                  <a:schemeClr val="tx1"/>
                </a:solidFill>
                <a:latin typeface="inpin heiti" charset="-122"/>
                <a:ea typeface="inpin heiti" charset="-122"/>
              </a:rPr>
              <a:t>》</a:t>
            </a:r>
            <a:r>
              <a:rPr lang="zh-CN" altLang="en-US" sz="3200" dirty="0">
                <a:solidFill>
                  <a:schemeClr val="tx1"/>
                </a:solidFill>
                <a:latin typeface="inpin heiti" charset="-122"/>
                <a:ea typeface="inpin heiti" charset="-122"/>
              </a:rPr>
              <a:t>简要解读</a:t>
            </a:r>
          </a:p>
        </p:txBody>
      </p:sp>
      <p:sp>
        <p:nvSpPr>
          <p:cNvPr id="3" name="矩形 2"/>
          <p:cNvSpPr/>
          <p:nvPr/>
        </p:nvSpPr>
        <p:spPr>
          <a:xfrm>
            <a:off x="1289050" y="1795463"/>
            <a:ext cx="9363075" cy="3925887"/>
          </a:xfrm>
          <a:prstGeom prst="rect">
            <a:avLst/>
          </a:prstGeom>
        </p:spPr>
        <p:txBody>
          <a:bodyPr>
            <a:spAutoFit/>
          </a:bodyPr>
          <a:lstStyle/>
          <a:p>
            <a:pPr algn="just">
              <a:lnSpc>
                <a:spcPct val="150000"/>
              </a:lnSpc>
            </a:pPr>
            <a:r>
              <a:rPr lang="zh-CN" altLang="zh-CN" sz="2400">
                <a:solidFill>
                  <a:srgbClr val="595959"/>
                </a:solidFill>
                <a:latin typeface="等线"/>
                <a:ea typeface="Microsoft YaHei UI"/>
                <a:cs typeface="Times New Roman" panose="02020603050405020304" charset="0"/>
              </a:rPr>
              <a:t>天津市十七届人大常委会第二十一次会议审议通过了</a:t>
            </a:r>
            <a:r>
              <a:rPr lang="en-US" altLang="zh-CN" sz="2400" u="sng">
                <a:solidFill>
                  <a:srgbClr val="0000FF"/>
                </a:solidFill>
                <a:latin typeface="Microsoft YaHei UI"/>
                <a:ea typeface="等线"/>
                <a:cs typeface="Times New Roman" panose="02020603050405020304" charset="0"/>
                <a:hlinkClick r:id="rId2"/>
              </a:rPr>
              <a:t>《天津市生活垃圾管理条例》</a:t>
            </a:r>
            <a:r>
              <a:rPr lang="zh-CN" altLang="zh-CN" sz="2400">
                <a:solidFill>
                  <a:srgbClr val="595959"/>
                </a:solidFill>
                <a:latin typeface="等线"/>
                <a:ea typeface="Microsoft YaHei UI"/>
                <a:cs typeface="Times New Roman" panose="02020603050405020304" charset="0"/>
              </a:rPr>
              <a:t>。该</a:t>
            </a:r>
            <a:r>
              <a:rPr lang="zh-CN" altLang="zh-CN" sz="2400">
                <a:solidFill>
                  <a:srgbClr val="B8330B"/>
                </a:solidFill>
                <a:latin typeface="等线"/>
                <a:ea typeface="Microsoft YaHei UI"/>
                <a:cs typeface="Times New Roman" panose="02020603050405020304" charset="0"/>
              </a:rPr>
              <a:t>《条例》已于</a:t>
            </a:r>
            <a:r>
              <a:rPr lang="en-US" altLang="zh-CN" sz="2400">
                <a:solidFill>
                  <a:srgbClr val="B8330B"/>
                </a:solidFill>
                <a:latin typeface="等线"/>
                <a:ea typeface="Microsoft YaHei UI"/>
                <a:cs typeface="Times New Roman" panose="02020603050405020304" charset="0"/>
              </a:rPr>
              <a:t>2020</a:t>
            </a:r>
            <a:r>
              <a:rPr lang="zh-CN" altLang="en-US" sz="2400">
                <a:solidFill>
                  <a:srgbClr val="B8330B"/>
                </a:solidFill>
                <a:latin typeface="等线"/>
                <a:ea typeface="Microsoft YaHei UI"/>
                <a:cs typeface="Times New Roman" panose="02020603050405020304" charset="0"/>
              </a:rPr>
              <a:t>年</a:t>
            </a:r>
            <a:r>
              <a:rPr lang="en-US" altLang="zh-CN" sz="2400">
                <a:solidFill>
                  <a:srgbClr val="B8330B"/>
                </a:solidFill>
                <a:latin typeface="等线"/>
                <a:ea typeface="Microsoft YaHei UI"/>
                <a:cs typeface="Times New Roman" panose="02020603050405020304" charset="0"/>
              </a:rPr>
              <a:t>12</a:t>
            </a:r>
            <a:r>
              <a:rPr lang="zh-CN" altLang="zh-CN" sz="2400">
                <a:solidFill>
                  <a:srgbClr val="B8330B"/>
                </a:solidFill>
                <a:latin typeface="等线"/>
                <a:ea typeface="Microsoft YaHei UI"/>
                <a:cs typeface="Times New Roman" panose="02020603050405020304" charset="0"/>
              </a:rPr>
              <a:t>月</a:t>
            </a:r>
            <a:r>
              <a:rPr lang="en-US" altLang="zh-CN" sz="2400">
                <a:solidFill>
                  <a:srgbClr val="B8330B"/>
                </a:solidFill>
                <a:latin typeface="等线"/>
                <a:ea typeface="Microsoft YaHei UI"/>
                <a:cs typeface="Times New Roman" panose="02020603050405020304" charset="0"/>
              </a:rPr>
              <a:t>1</a:t>
            </a:r>
            <a:r>
              <a:rPr lang="zh-CN" altLang="zh-CN" sz="2400">
                <a:solidFill>
                  <a:srgbClr val="B8330B"/>
                </a:solidFill>
                <a:latin typeface="等线"/>
                <a:ea typeface="Microsoft YaHei UI"/>
                <a:cs typeface="Times New Roman" panose="02020603050405020304" charset="0"/>
              </a:rPr>
              <a:t>日起施行</a:t>
            </a:r>
            <a:r>
              <a:rPr lang="zh-CN" altLang="zh-CN" sz="2400">
                <a:solidFill>
                  <a:srgbClr val="595959"/>
                </a:solidFill>
                <a:latin typeface="等线"/>
                <a:ea typeface="Microsoft YaHei UI"/>
                <a:cs typeface="Times New Roman" panose="02020603050405020304" charset="0"/>
              </a:rPr>
              <a:t>。</a:t>
            </a:r>
            <a:endParaRPr lang="zh-CN" altLang="zh-CN" sz="2400">
              <a:latin typeface="等线"/>
              <a:ea typeface="等线"/>
              <a:cs typeface="Times New Roman" panose="02020603050405020304" charset="0"/>
            </a:endParaRPr>
          </a:p>
          <a:p>
            <a:pPr algn="just">
              <a:lnSpc>
                <a:spcPct val="150000"/>
              </a:lnSpc>
            </a:pPr>
            <a:r>
              <a:rPr lang="en-US" altLang="zh-CN" sz="2400">
                <a:solidFill>
                  <a:srgbClr val="595959"/>
                </a:solidFill>
                <a:latin typeface="Microsoft YaHei UI"/>
                <a:ea typeface="等线"/>
                <a:cs typeface="Times New Roman" panose="02020603050405020304" charset="0"/>
              </a:rPr>
              <a:t>   </a:t>
            </a:r>
            <a:r>
              <a:rPr lang="zh-CN" altLang="zh-CN" sz="2400">
                <a:solidFill>
                  <a:srgbClr val="595959"/>
                </a:solidFill>
                <a:latin typeface="等线"/>
                <a:ea typeface="Microsoft YaHei UI"/>
                <a:cs typeface="宋体" panose="02010600030101010101" pitchFamily="2" charset="-122"/>
              </a:rPr>
              <a:t>天津常住人口</a:t>
            </a:r>
            <a:r>
              <a:rPr lang="en-US" altLang="zh-CN" sz="2400">
                <a:solidFill>
                  <a:srgbClr val="595959"/>
                </a:solidFill>
                <a:latin typeface="等线"/>
                <a:ea typeface="Microsoft YaHei UI"/>
                <a:cs typeface="宋体" panose="02010600030101010101" pitchFamily="2" charset="-122"/>
              </a:rPr>
              <a:t>1500</a:t>
            </a:r>
            <a:r>
              <a:rPr lang="zh-CN" altLang="zh-CN" sz="2400">
                <a:solidFill>
                  <a:srgbClr val="595959"/>
                </a:solidFill>
                <a:latin typeface="等线"/>
                <a:ea typeface="Microsoft YaHei UI"/>
                <a:cs typeface="宋体" panose="02010600030101010101" pitchFamily="2" charset="-122"/>
              </a:rPr>
              <a:t>余万，日产生生活垃圾约</a:t>
            </a:r>
            <a:r>
              <a:rPr lang="en-US" altLang="zh-CN" sz="2400">
                <a:solidFill>
                  <a:srgbClr val="595959"/>
                </a:solidFill>
                <a:latin typeface="等线"/>
                <a:ea typeface="Microsoft YaHei UI"/>
                <a:cs typeface="宋体" panose="02010600030101010101" pitchFamily="2" charset="-122"/>
              </a:rPr>
              <a:t>1.2</a:t>
            </a:r>
            <a:r>
              <a:rPr lang="zh-CN" altLang="zh-CN" sz="2400">
                <a:solidFill>
                  <a:srgbClr val="595959"/>
                </a:solidFill>
                <a:latin typeface="等线"/>
                <a:ea typeface="Microsoft YaHei UI"/>
                <a:cs typeface="宋体" panose="02010600030101010101" pitchFamily="2" charset="-122"/>
              </a:rPr>
              <a:t>万吨，要做到对垃圾处理的减量化、资源化、无害化，必须依法规范和引导全社会推行垃圾分类制度，让绿色生活理念、绿色生活方式深入人心。为此，《天津市生活垃圾管理条例》也成为了今年市人大常委会的重要立法项目之一。</a:t>
            </a:r>
            <a:r>
              <a:rPr lang="zh-CN" altLang="en-US" sz="2400">
                <a:solidFill>
                  <a:srgbClr val="595959"/>
                </a:solidFill>
                <a:latin typeface="等线"/>
                <a:ea typeface="Microsoft YaHei UI"/>
                <a:cs typeface="宋体" panose="02010600030101010101" pitchFamily="2" charset="-122"/>
              </a:rPr>
              <a:t>共</a:t>
            </a:r>
            <a:r>
              <a:rPr lang="en-US" altLang="zh-CN" sz="2400">
                <a:solidFill>
                  <a:srgbClr val="595959"/>
                </a:solidFill>
                <a:latin typeface="等线"/>
                <a:ea typeface="Microsoft YaHei UI"/>
                <a:cs typeface="宋体" panose="02010600030101010101" pitchFamily="2" charset="-122"/>
              </a:rPr>
              <a:t>10</a:t>
            </a:r>
            <a:r>
              <a:rPr lang="zh-CN" altLang="en-US" sz="2400">
                <a:solidFill>
                  <a:srgbClr val="595959"/>
                </a:solidFill>
                <a:latin typeface="等线"/>
                <a:ea typeface="Microsoft YaHei UI"/>
                <a:cs typeface="宋体" panose="02010600030101010101" pitchFamily="2" charset="-122"/>
              </a:rPr>
              <a:t>章</a:t>
            </a:r>
            <a:r>
              <a:rPr lang="en-US" altLang="zh-CN" sz="2400">
                <a:solidFill>
                  <a:srgbClr val="595959"/>
                </a:solidFill>
                <a:latin typeface="等线"/>
                <a:ea typeface="Microsoft YaHei UI"/>
                <a:cs typeface="宋体" panose="02010600030101010101" pitchFamily="2" charset="-122"/>
              </a:rPr>
              <a:t>74</a:t>
            </a:r>
            <a:r>
              <a:rPr lang="zh-CN" altLang="en-US" sz="2400">
                <a:solidFill>
                  <a:srgbClr val="595959"/>
                </a:solidFill>
                <a:latin typeface="等线"/>
                <a:ea typeface="Microsoft YaHei UI"/>
                <a:cs typeface="宋体" panose="02010600030101010101" pitchFamily="2" charset="-122"/>
              </a:rPr>
              <a:t>条。</a:t>
            </a:r>
            <a:endParaRPr lang="zh-CN" altLang="zh-CN" sz="2400">
              <a:latin typeface="等线"/>
              <a:ea typeface="等线"/>
              <a:cs typeface="Times New Roman" panose="02020603050405020304" charset="0"/>
            </a:endParaRPr>
          </a:p>
        </p:txBody>
      </p:sp>
      <p:sp>
        <p:nvSpPr>
          <p:cNvPr id="6" name="文本框 5"/>
          <p:cNvSpPr txBox="1"/>
          <p:nvPr/>
        </p:nvSpPr>
        <p:spPr>
          <a:xfrm>
            <a:off x="1188720" y="1111650"/>
            <a:ext cx="5175504" cy="683782"/>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fontAlgn="auto">
              <a:spcBef>
                <a:spcPts val="0"/>
              </a:spcBef>
              <a:spcAft>
                <a:spcPts val="0"/>
              </a:spcAft>
              <a:defRPr/>
            </a:pPr>
            <a:r>
              <a:rPr lang="zh-CN" altLang="en-US" sz="3200" b="0" dirty="0">
                <a:solidFill>
                  <a:schemeClr val="tx1"/>
                </a:solidFill>
                <a:latin typeface="inpin heiti" charset="-122"/>
                <a:ea typeface="inpin heiti" charset="-122"/>
              </a:rPr>
              <a:t>出台背景</a:t>
            </a: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81200" y="374650"/>
            <a:ext cx="8229600" cy="2622550"/>
          </a:xfrm>
        </p:spPr>
        <p:txBody>
          <a:bodyPr vert="horz" wrap="square" lIns="91440" tIns="45720" rIns="91440" bIns="45720" numCol="1" anchor="t" anchorCtr="0" compatLnSpc="1">
            <a:noAutofit/>
          </a:bodyPr>
          <a:lstStyle/>
          <a:p>
            <a:r>
              <a:rPr lang="en-US" altLang="zh-CN" sz="2400" b="1" smtClean="0">
                <a:latin typeface="等线"/>
                <a:ea typeface="等线"/>
                <a:cs typeface="等线"/>
              </a:rPr>
              <a:t/>
            </a:r>
            <a:br>
              <a:rPr lang="en-US" altLang="zh-CN" sz="2400" b="1" smtClean="0">
                <a:latin typeface="等线"/>
                <a:ea typeface="等线"/>
                <a:cs typeface="等线"/>
              </a:rPr>
            </a:br>
            <a:r>
              <a:rPr lang="en-US" altLang="zh-CN" sz="2400" b="1" smtClean="0">
                <a:latin typeface="等线"/>
                <a:ea typeface="等线"/>
                <a:cs typeface="等线"/>
              </a:rPr>
              <a:t>   </a:t>
            </a:r>
            <a:r>
              <a:rPr lang="zh-CN" altLang="zh-CN" sz="2400" b="1" smtClean="0">
                <a:latin typeface="等线"/>
                <a:ea typeface="等线"/>
                <a:cs typeface="等线"/>
              </a:rPr>
              <a:t>北京</a:t>
            </a:r>
            <a:r>
              <a:rPr lang="en-US" altLang="zh-CN" sz="2400" b="1" smtClean="0">
                <a:latin typeface="等线"/>
                <a:ea typeface="等线"/>
                <a:cs typeface="等线"/>
              </a:rPr>
              <a:t>2018</a:t>
            </a:r>
            <a:r>
              <a:rPr lang="zh-CN" altLang="en-US" sz="2400" b="1" smtClean="0">
                <a:latin typeface="等线"/>
                <a:ea typeface="等线"/>
                <a:cs typeface="等线"/>
              </a:rPr>
              <a:t>年常住人口是</a:t>
            </a:r>
            <a:r>
              <a:rPr lang="en-US" altLang="zh-CN" sz="2400" b="1" smtClean="0">
                <a:latin typeface="等线"/>
                <a:ea typeface="等线"/>
                <a:cs typeface="等线"/>
              </a:rPr>
              <a:t>2154.2</a:t>
            </a:r>
            <a:r>
              <a:rPr lang="zh-CN" altLang="en-US" sz="2400" b="1" smtClean="0">
                <a:latin typeface="等线"/>
                <a:ea typeface="等线"/>
                <a:cs typeface="等线"/>
              </a:rPr>
              <a:t>万人，</a:t>
            </a:r>
            <a:r>
              <a:rPr lang="zh-CN" altLang="zh-CN" sz="2400" b="1" smtClean="0">
                <a:latin typeface="等线"/>
                <a:ea typeface="等线"/>
                <a:cs typeface="等线"/>
              </a:rPr>
              <a:t>日产生活垃圾</a:t>
            </a:r>
            <a:r>
              <a:rPr lang="zh-CN" altLang="en-US" sz="2400" b="1" smtClean="0">
                <a:latin typeface="等线"/>
                <a:ea typeface="等线"/>
                <a:cs typeface="等线"/>
              </a:rPr>
              <a:t>量</a:t>
            </a:r>
            <a:r>
              <a:rPr lang="zh-CN" altLang="zh-CN" sz="2400" b="1" smtClean="0">
                <a:latin typeface="等线"/>
                <a:ea typeface="等线"/>
                <a:cs typeface="等线"/>
              </a:rPr>
              <a:t>是</a:t>
            </a:r>
            <a:r>
              <a:rPr lang="en-US" altLang="zh-CN" sz="2400" b="1" smtClean="0">
                <a:latin typeface="等线"/>
                <a:ea typeface="等线"/>
                <a:cs typeface="等线"/>
              </a:rPr>
              <a:t>2.6</a:t>
            </a:r>
            <a:r>
              <a:rPr lang="zh-CN" altLang="zh-CN" sz="2400" b="1" smtClean="0">
                <a:latin typeface="等线"/>
                <a:ea typeface="等线"/>
                <a:cs typeface="等线"/>
              </a:rPr>
              <a:t>万吨，若用装载量</a:t>
            </a:r>
            <a:r>
              <a:rPr lang="en-US" altLang="zh-CN" sz="2400" b="1" smtClean="0">
                <a:latin typeface="等线"/>
                <a:ea typeface="等线"/>
                <a:cs typeface="等线"/>
              </a:rPr>
              <a:t>2.5</a:t>
            </a:r>
            <a:r>
              <a:rPr lang="zh-CN" altLang="zh-CN" sz="2400" b="1" smtClean="0">
                <a:latin typeface="等线"/>
                <a:ea typeface="等线"/>
                <a:cs typeface="等线"/>
              </a:rPr>
              <a:t>吨、车长</a:t>
            </a:r>
            <a:r>
              <a:rPr lang="en-US" altLang="zh-CN" sz="2400" b="1" smtClean="0">
                <a:latin typeface="等线"/>
                <a:ea typeface="等线"/>
                <a:cs typeface="等线"/>
              </a:rPr>
              <a:t>7</a:t>
            </a:r>
            <a:r>
              <a:rPr lang="zh-CN" altLang="zh-CN" sz="2400" b="1" smtClean="0">
                <a:latin typeface="等线"/>
                <a:ea typeface="等线"/>
                <a:cs typeface="等线"/>
              </a:rPr>
              <a:t>米的清运车来清运，装载这些垃圾的车</a:t>
            </a:r>
            <a:r>
              <a:rPr lang="zh-CN" altLang="en-US" sz="2400" b="1" smtClean="0">
                <a:latin typeface="等线"/>
                <a:ea typeface="等线"/>
                <a:cs typeface="等线"/>
              </a:rPr>
              <a:t>辆</a:t>
            </a:r>
            <a:r>
              <a:rPr lang="zh-CN" altLang="zh-CN" sz="2400" b="1" smtClean="0">
                <a:latin typeface="等线"/>
                <a:ea typeface="等线"/>
                <a:cs typeface="等线"/>
              </a:rPr>
              <a:t>若排成一列，全长为</a:t>
            </a:r>
            <a:r>
              <a:rPr lang="en-US" altLang="zh-CN" sz="2400" b="1" smtClean="0">
                <a:latin typeface="等线"/>
                <a:ea typeface="等线"/>
                <a:cs typeface="等线"/>
              </a:rPr>
              <a:t>47.8</a:t>
            </a:r>
            <a:r>
              <a:rPr lang="zh-CN" altLang="zh-CN" sz="2400" b="1" smtClean="0">
                <a:latin typeface="等线"/>
                <a:ea typeface="等线"/>
                <a:cs typeface="等线"/>
              </a:rPr>
              <a:t>公里，能够排满三环路一圈</a:t>
            </a:r>
            <a:r>
              <a:rPr lang="zh-CN" altLang="en-US" sz="2400" b="1" smtClean="0">
                <a:latin typeface="等线"/>
                <a:ea typeface="等线"/>
                <a:cs typeface="等线"/>
              </a:rPr>
              <a:t>；</a:t>
            </a:r>
            <a:r>
              <a:rPr lang="zh-CN" altLang="zh-CN" sz="2400" b="1" smtClean="0">
                <a:latin typeface="等线"/>
                <a:ea typeface="等线"/>
                <a:cs typeface="等线"/>
              </a:rPr>
              <a:t>若按全年计算全长为</a:t>
            </a:r>
            <a:r>
              <a:rPr lang="en-US" altLang="zh-CN" sz="2400" b="1" smtClean="0">
                <a:latin typeface="等线"/>
                <a:ea typeface="等线"/>
                <a:cs typeface="等线"/>
              </a:rPr>
              <a:t>17500</a:t>
            </a:r>
            <a:r>
              <a:rPr lang="zh-CN" altLang="zh-CN" sz="2400" b="1" smtClean="0">
                <a:latin typeface="等线"/>
                <a:ea typeface="等线"/>
                <a:cs typeface="等线"/>
              </a:rPr>
              <a:t>公里，能够排满六环近</a:t>
            </a:r>
            <a:r>
              <a:rPr lang="en-US" altLang="zh-CN" sz="2400" b="1" smtClean="0">
                <a:latin typeface="等线"/>
                <a:ea typeface="等线"/>
                <a:cs typeface="等线"/>
              </a:rPr>
              <a:t>100</a:t>
            </a:r>
            <a:r>
              <a:rPr lang="zh-CN" altLang="zh-CN" sz="2400" b="1" smtClean="0">
                <a:latin typeface="等线"/>
                <a:ea typeface="等线"/>
                <a:cs typeface="等线"/>
              </a:rPr>
              <a:t>圈。</a:t>
            </a:r>
            <a:r>
              <a:rPr lang="zh-CN" altLang="en-US" sz="2400" b="1" smtClean="0">
                <a:latin typeface="等线"/>
                <a:ea typeface="等线"/>
                <a:cs typeface="等线"/>
              </a:rPr>
              <a:t>下图是</a:t>
            </a:r>
            <a:r>
              <a:rPr lang="en-US" altLang="zh-CN" sz="2400" b="1" smtClean="0">
                <a:latin typeface="等线"/>
                <a:ea typeface="等线"/>
                <a:cs typeface="等线"/>
              </a:rPr>
              <a:t>2010</a:t>
            </a:r>
            <a:r>
              <a:rPr lang="zh-CN" altLang="zh-CN" sz="2400" b="1" smtClean="0">
                <a:latin typeface="等线"/>
                <a:ea typeface="等线"/>
                <a:cs typeface="等线"/>
              </a:rPr>
              <a:t>年北京的“垃圾围城”，包围的大大小小垃圾场</a:t>
            </a:r>
            <a:r>
              <a:rPr lang="en-US" altLang="zh-CN" sz="2400" b="1" smtClean="0">
                <a:latin typeface="等线"/>
                <a:ea typeface="等线"/>
                <a:cs typeface="等线"/>
              </a:rPr>
              <a:t>400</a:t>
            </a:r>
            <a:r>
              <a:rPr lang="zh-CN" altLang="zh-CN" sz="2400" b="1" smtClean="0">
                <a:latin typeface="等线"/>
                <a:ea typeface="等线"/>
                <a:cs typeface="等线"/>
              </a:rPr>
              <a:t>多个</a:t>
            </a:r>
            <a:r>
              <a:rPr lang="zh-CN" altLang="en-US" sz="2400" b="1" smtClean="0">
                <a:latin typeface="等线"/>
                <a:ea typeface="等线"/>
                <a:cs typeface="等线"/>
              </a:rPr>
              <a:t>。</a:t>
            </a:r>
          </a:p>
        </p:txBody>
      </p:sp>
      <p:sp>
        <p:nvSpPr>
          <p:cNvPr id="3" name="内容占位符 2"/>
          <p:cNvSpPr>
            <a:spLocks noGrp="1"/>
          </p:cNvSpPr>
          <p:nvPr>
            <p:ph idx="1"/>
          </p:nvPr>
        </p:nvSpPr>
        <p:spPr>
          <a:xfrm>
            <a:off x="1981200" y="2565400"/>
            <a:ext cx="8229600" cy="3759200"/>
          </a:xfrm>
        </p:spPr>
        <p:txBody>
          <a:bodyPr/>
          <a:lstStyle/>
          <a:p>
            <a:pPr marL="0" indent="0" fontAlgn="auto">
              <a:spcBef>
                <a:spcPts val="0"/>
              </a:spcBef>
              <a:spcAft>
                <a:spcPts val="0"/>
              </a:spcAft>
              <a:buFont typeface="Arial" panose="020B0604020202020204" pitchFamily="34" charset="0"/>
              <a:buNone/>
              <a:defRPr/>
            </a:pPr>
            <a:r>
              <a:rPr lang="en-US" altLang="zh-CN" sz="2400" dirty="0">
                <a:latin typeface="+mn-ea"/>
              </a:rPr>
              <a:t>    </a:t>
            </a:r>
            <a:endParaRPr lang="zh-CN" altLang="zh-CN" sz="2400" dirty="0">
              <a:latin typeface="+mn-ea"/>
            </a:endParaRPr>
          </a:p>
          <a:p>
            <a:pPr fontAlgn="auto">
              <a:spcAft>
                <a:spcPts val="0"/>
              </a:spcAft>
              <a:buFont typeface="Arial" panose="020B0604020202020204" pitchFamily="34" charset="0"/>
              <a:buNone/>
              <a:defRPr/>
            </a:pPr>
            <a:r>
              <a:rPr lang="en-US" altLang="zh-CN" dirty="0" smtClean="0"/>
              <a:t>                                                          </a:t>
            </a:r>
            <a:endParaRPr lang="zh-CN" altLang="en-US" dirty="0"/>
          </a:p>
        </p:txBody>
      </p:sp>
      <p:pic>
        <p:nvPicPr>
          <p:cNvPr id="14339" name="Picture 2" descr="2c04d6fb3e078e266e8b0a6e4b51d22f"/>
          <p:cNvPicPr>
            <a:picLocks noChangeAspect="1" noChangeArrowheads="1"/>
          </p:cNvPicPr>
          <p:nvPr/>
        </p:nvPicPr>
        <p:blipFill>
          <a:blip r:embed="rId2" cstate="print"/>
          <a:srcRect/>
          <a:stretch>
            <a:fillRect/>
          </a:stretch>
        </p:blipFill>
        <p:spPr bwMode="auto">
          <a:xfrm>
            <a:off x="2927350" y="3068638"/>
            <a:ext cx="6192838" cy="324008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825" y="484188"/>
            <a:ext cx="6165850" cy="5319712"/>
          </a:xfrm>
          <a:prstGeom prst="rect">
            <a:avLst/>
          </a:prstGeom>
        </p:spPr>
        <p:txBody>
          <a:bodyPr>
            <a:spAutoFit/>
          </a:bodyPr>
          <a:lstStyle/>
          <a:p>
            <a:pPr>
              <a:lnSpc>
                <a:spcPct val="150000"/>
              </a:lnSpc>
            </a:pPr>
            <a:r>
              <a:rPr lang="zh-CN" altLang="zh-CN">
                <a:solidFill>
                  <a:srgbClr val="595959"/>
                </a:solidFill>
                <a:latin typeface="等线"/>
              </a:rPr>
              <a:t>《条例》对监督管理和法律责任作出了规定。</a:t>
            </a:r>
            <a:endParaRPr lang="zh-CN" altLang="zh-CN">
              <a:latin typeface="等线"/>
              <a:ea typeface="等线"/>
              <a:cs typeface="Times New Roman" panose="02020603050405020304" charset="0"/>
            </a:endParaRPr>
          </a:p>
          <a:p>
            <a:pPr algn="just">
              <a:lnSpc>
                <a:spcPct val="150000"/>
              </a:lnSpc>
            </a:pPr>
            <a:r>
              <a:rPr lang="en-US" altLang="zh-CN">
                <a:solidFill>
                  <a:srgbClr val="333333"/>
                </a:solidFill>
                <a:latin typeface="Microsoft YaHei UI"/>
                <a:ea typeface="等线"/>
                <a:cs typeface="宋体" panose="02010600030101010101" pitchFamily="2" charset="-122"/>
              </a:rPr>
              <a:t> </a:t>
            </a:r>
            <a:endParaRPr lang="zh-CN" altLang="zh-CN">
              <a:latin typeface="等线"/>
              <a:ea typeface="等线"/>
              <a:cs typeface="Times New Roman" panose="02020603050405020304" charset="0"/>
            </a:endParaRPr>
          </a:p>
          <a:p>
            <a:pPr algn="just">
              <a:lnSpc>
                <a:spcPct val="150000"/>
              </a:lnSpc>
            </a:pPr>
            <a:r>
              <a:rPr lang="zh-CN" altLang="zh-CN">
                <a:solidFill>
                  <a:srgbClr val="595959"/>
                </a:solidFill>
                <a:latin typeface="等线"/>
                <a:ea typeface="Microsoft YaHei UI"/>
                <a:cs typeface="宋体" panose="02010600030101010101" pitchFamily="2" charset="-122"/>
              </a:rPr>
              <a:t>《条例》规定，生产经营者未遵守限制商品过度包装的强制性标准的，由市场监督管理部门责令改正；拒不改正的，处二千元以上二万元以下罚款；情节严重的，处二万元以上十万元以下罚款。</a:t>
            </a:r>
            <a:endParaRPr lang="zh-CN" altLang="zh-CN">
              <a:latin typeface="等线"/>
              <a:ea typeface="等线"/>
              <a:cs typeface="Times New Roman" panose="02020603050405020304" charset="0"/>
            </a:endParaRPr>
          </a:p>
          <a:p>
            <a:pPr algn="just">
              <a:lnSpc>
                <a:spcPct val="150000"/>
              </a:lnSpc>
            </a:pPr>
            <a:r>
              <a:rPr lang="en-US" altLang="zh-CN">
                <a:solidFill>
                  <a:srgbClr val="333333"/>
                </a:solidFill>
                <a:latin typeface="Microsoft YaHei UI"/>
                <a:ea typeface="等线"/>
                <a:cs typeface="宋体" panose="02010600030101010101" pitchFamily="2" charset="-122"/>
              </a:rPr>
              <a:t> </a:t>
            </a:r>
            <a:endParaRPr lang="zh-CN" altLang="zh-CN">
              <a:latin typeface="等线"/>
              <a:ea typeface="等线"/>
              <a:cs typeface="Times New Roman" panose="02020603050405020304" charset="0"/>
            </a:endParaRPr>
          </a:p>
          <a:p>
            <a:pPr algn="just">
              <a:lnSpc>
                <a:spcPct val="150000"/>
              </a:lnSpc>
            </a:pPr>
            <a:r>
              <a:rPr lang="zh-CN" altLang="zh-CN">
                <a:solidFill>
                  <a:srgbClr val="595959"/>
                </a:solidFill>
                <a:latin typeface="等线"/>
                <a:ea typeface="Microsoft YaHei UI"/>
                <a:cs typeface="宋体" panose="02010600030101010101" pitchFamily="2" charset="-122"/>
              </a:rPr>
              <a:t>未遵守国家有关禁止、限制使用不可降解塑料袋等一次性塑料制品的规定，或者未按照国家有关规定报告塑料袋等一次性塑料制品使用情况的，由商务、邮政等部门按照职责分工责令改正，处一万元以上十万元以下罚款。</a:t>
            </a:r>
            <a:endParaRPr lang="zh-CN" altLang="zh-CN">
              <a:latin typeface="等线"/>
              <a:ea typeface="等线"/>
              <a:cs typeface="Times New Roman" panose="02020603050405020304" charset="0"/>
            </a:endParaRPr>
          </a:p>
          <a:p>
            <a:pPr algn="just">
              <a:lnSpc>
                <a:spcPct val="150000"/>
              </a:lnSpc>
            </a:pPr>
            <a:r>
              <a:rPr lang="en-US" altLang="zh-CN">
                <a:solidFill>
                  <a:srgbClr val="333333"/>
                </a:solidFill>
                <a:latin typeface="Microsoft YaHei UI"/>
                <a:ea typeface="等线"/>
                <a:cs typeface="宋体" panose="02010600030101010101" pitchFamily="2" charset="-122"/>
              </a:rPr>
              <a:t> </a:t>
            </a:r>
            <a:endParaRPr lang="zh-CN" altLang="zh-CN" sz="1100">
              <a:latin typeface="等线"/>
              <a:ea typeface="等线"/>
              <a:cs typeface="Times New Roman" panose="02020603050405020304" charset="0"/>
            </a:endParaRPr>
          </a:p>
          <a:p>
            <a:pPr algn="just"/>
            <a:r>
              <a:rPr lang="en-US" altLang="zh-CN">
                <a:solidFill>
                  <a:srgbClr val="333333"/>
                </a:solidFill>
                <a:latin typeface="Microsoft YaHei UI"/>
                <a:ea typeface="等线"/>
                <a:cs typeface="宋体" panose="02010600030101010101" pitchFamily="2" charset="-122"/>
              </a:rPr>
              <a:t> </a:t>
            </a:r>
            <a:endParaRPr lang="zh-CN" altLang="zh-CN" sz="1100">
              <a:latin typeface="等线"/>
              <a:ea typeface="等线"/>
              <a:cs typeface="Times New Roman" panose="02020603050405020304" charset="0"/>
            </a:endParaRPr>
          </a:p>
        </p:txBody>
      </p:sp>
      <p:pic>
        <p:nvPicPr>
          <p:cNvPr id="95234" name="图片 2" descr="webwxgetmsgimg (16)"/>
          <p:cNvPicPr>
            <a:picLocks noChangeAspect="1"/>
          </p:cNvPicPr>
          <p:nvPr/>
        </p:nvPicPr>
        <p:blipFill>
          <a:blip r:embed="rId2" cstate="print"/>
          <a:srcRect/>
          <a:stretch>
            <a:fillRect/>
          </a:stretch>
        </p:blipFill>
        <p:spPr bwMode="auto">
          <a:xfrm>
            <a:off x="6748463" y="290513"/>
            <a:ext cx="5359400" cy="583406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7525" y="1471930"/>
            <a:ext cx="10967085" cy="3877310"/>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algn="just">
              <a:lnSpc>
                <a:spcPct val="150000"/>
              </a:lnSpc>
            </a:pPr>
            <a:r>
              <a:rPr lang="en-US" altLang="zh-CN" sz="2300">
                <a:solidFill>
                  <a:srgbClr val="595959"/>
                </a:solidFill>
                <a:latin typeface="等线"/>
                <a:ea typeface="Microsoft YaHei UI"/>
                <a:cs typeface="宋体" panose="02010600030101010101" pitchFamily="2" charset="-122"/>
              </a:rPr>
              <a:t>   </a:t>
            </a:r>
            <a:r>
              <a:rPr lang="zh-CN" altLang="zh-CN" sz="2300">
                <a:solidFill>
                  <a:srgbClr val="595959"/>
                </a:solidFill>
                <a:latin typeface="等线"/>
                <a:ea typeface="Microsoft YaHei UI"/>
                <a:cs typeface="宋体" panose="02010600030101010101" pitchFamily="2" charset="-122"/>
              </a:rPr>
              <a:t>餐饮经营者主动向消费者提供一次性餐具的，由市场监管部门责令改正；拒不改正的，处五百元以上五千元以下罚款。</a:t>
            </a:r>
          </a:p>
          <a:p>
            <a:pPr algn="just">
              <a:lnSpc>
                <a:spcPct val="150000"/>
              </a:lnSpc>
            </a:pPr>
            <a:r>
              <a:rPr lang="en-US" altLang="zh-CN" sz="2300">
                <a:solidFill>
                  <a:srgbClr val="595959"/>
                </a:solidFill>
                <a:latin typeface="等线"/>
                <a:ea typeface="Microsoft YaHei UI"/>
                <a:cs typeface="宋体" panose="02010600030101010101" pitchFamily="2" charset="-122"/>
              </a:rPr>
              <a:t>   </a:t>
            </a:r>
            <a:r>
              <a:rPr lang="zh-CN" altLang="zh-CN" sz="2300">
                <a:solidFill>
                  <a:srgbClr val="595959"/>
                </a:solidFill>
                <a:latin typeface="等线"/>
                <a:ea typeface="Microsoft YaHei UI"/>
                <a:cs typeface="宋体" panose="02010600030101010101" pitchFamily="2" charset="-122"/>
              </a:rPr>
              <a:t>旅游、住宿经营者主动向消费者提供客房一次性日用品的，由文化和旅游部门责令改正；拒不改正的，处五百元以上五千元以下罚款。</a:t>
            </a:r>
          </a:p>
          <a:p>
            <a:pPr algn="just">
              <a:lnSpc>
                <a:spcPct val="150000"/>
              </a:lnSpc>
            </a:pPr>
            <a:r>
              <a:rPr lang="en-US" altLang="zh-CN" sz="2300">
                <a:solidFill>
                  <a:srgbClr val="333333"/>
                </a:solidFill>
                <a:latin typeface="Microsoft YaHei UI"/>
                <a:cs typeface="宋体" panose="02010600030101010101" pitchFamily="2" charset="-122"/>
              </a:rPr>
              <a:t> </a:t>
            </a:r>
            <a:endParaRPr lang="zh-CN" altLang="zh-CN" sz="2300">
              <a:solidFill>
                <a:srgbClr val="FFFFFF"/>
              </a:solidFill>
              <a:latin typeface="等线"/>
              <a:cs typeface="Times New Roman" panose="02020603050405020304" charset="0"/>
            </a:endParaRPr>
          </a:p>
          <a:p>
            <a:pPr>
              <a:lnSpc>
                <a:spcPct val="150000"/>
              </a:lnSpc>
            </a:pPr>
            <a:r>
              <a:rPr lang="en-US" altLang="zh-CN" sz="2300">
                <a:solidFill>
                  <a:srgbClr val="B8330B"/>
                </a:solidFill>
                <a:latin typeface="等线"/>
                <a:ea typeface="Microsoft YaHei UI"/>
                <a:cs typeface="宋体" panose="02010600030101010101" pitchFamily="2" charset="-122"/>
              </a:rPr>
              <a:t>   </a:t>
            </a:r>
            <a:r>
              <a:rPr lang="zh-CN" altLang="zh-CN" sz="2300">
                <a:solidFill>
                  <a:srgbClr val="B8330B"/>
                </a:solidFill>
                <a:latin typeface="等线"/>
                <a:ea typeface="Microsoft YaHei UI"/>
                <a:cs typeface="宋体" panose="02010600030101010101" pitchFamily="2" charset="-122"/>
              </a:rPr>
              <a:t>未将生活垃圾分类投放至相应收集容器的</a:t>
            </a:r>
            <a:r>
              <a:rPr lang="zh-CN" altLang="zh-CN" sz="2300">
                <a:solidFill>
                  <a:srgbClr val="595959"/>
                </a:solidFill>
                <a:latin typeface="等线"/>
                <a:ea typeface="Microsoft YaHei UI"/>
                <a:cs typeface="宋体" panose="02010600030101010101" pitchFamily="2" charset="-122"/>
              </a:rPr>
              <a:t>，由城市管理部门责令改正；拒不改正的，对单位处五万元以上五十万元以下罚款，</a:t>
            </a:r>
            <a:r>
              <a:rPr lang="zh-CN" altLang="zh-CN" sz="2300">
                <a:solidFill>
                  <a:srgbClr val="B8330B"/>
                </a:solidFill>
                <a:latin typeface="等线"/>
                <a:ea typeface="Microsoft YaHei UI"/>
                <a:cs typeface="宋体" panose="02010600030101010101" pitchFamily="2" charset="-122"/>
              </a:rPr>
              <a:t>对个人处一百元以上五百元以下罚款</a:t>
            </a:r>
            <a:r>
              <a:rPr lang="zh-CN" altLang="zh-CN" sz="2300">
                <a:solidFill>
                  <a:srgbClr val="595959"/>
                </a:solidFill>
                <a:latin typeface="等线"/>
                <a:ea typeface="Microsoft YaHei UI"/>
                <a:cs typeface="宋体" panose="02010600030101010101" pitchFamily="2" charset="-122"/>
              </a:rPr>
              <a:t>。应当受到罚款处罚的个人，</a:t>
            </a:r>
            <a:r>
              <a:rPr lang="zh-CN" altLang="zh-CN" sz="2300">
                <a:solidFill>
                  <a:srgbClr val="B8330B"/>
                </a:solidFill>
                <a:latin typeface="等线"/>
                <a:ea typeface="Microsoft YaHei UI"/>
                <a:cs typeface="宋体" panose="02010600030101010101" pitchFamily="2" charset="-122"/>
              </a:rPr>
              <a:t>自愿参加与生活垃圾分类相关社区服务活动的，城市管理部门可以依法从轻、减轻或者免予处罚</a:t>
            </a:r>
            <a:r>
              <a:rPr lang="zh-CN" altLang="zh-CN" sz="2300">
                <a:solidFill>
                  <a:srgbClr val="595959"/>
                </a:solidFill>
                <a:latin typeface="等线"/>
                <a:ea typeface="Microsoft YaHei UI"/>
                <a:cs typeface="宋体" panose="02010600030101010101" pitchFamily="2" charset="-122"/>
              </a:rPr>
              <a:t>。</a:t>
            </a:r>
            <a:endParaRPr lang="zh-CN" altLang="zh-CN" sz="2300">
              <a:solidFill>
                <a:srgbClr val="FFFFFF"/>
              </a:solidFill>
              <a:latin typeface="等线"/>
              <a:cs typeface="Times New Roman" panose="02020603050405020304" charset="0"/>
            </a:endParaRPr>
          </a:p>
          <a:p>
            <a:endParaRPr lang="zh-CN" altLang="en-US" sz="2300">
              <a:solidFill>
                <a:srgbClr val="FFFFFF"/>
              </a:solidFill>
              <a:latin typeface="inpin heiti"/>
              <a:ea typeface="inpin heiti"/>
              <a:cs typeface="inpin heiti"/>
            </a:endParaRPr>
          </a:p>
        </p:txBody>
      </p:sp>
    </p:spTree>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35024" y="1618488"/>
            <a:ext cx="9528048" cy="3877056"/>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algn="just">
              <a:lnSpc>
                <a:spcPct val="150000"/>
              </a:lnSpc>
            </a:pPr>
            <a:r>
              <a:rPr lang="zh-CN" altLang="zh-CN" sz="2400">
                <a:solidFill>
                  <a:srgbClr val="595959"/>
                </a:solidFill>
                <a:latin typeface="等线"/>
                <a:ea typeface="Microsoft YaHei UI"/>
                <a:cs typeface="宋体" panose="02010600030101010101" pitchFamily="2" charset="-122"/>
              </a:rPr>
              <a:t>产生生活垃圾的单位或者个人</a:t>
            </a:r>
            <a:r>
              <a:rPr lang="zh-CN" altLang="zh-CN" sz="2400">
                <a:solidFill>
                  <a:srgbClr val="B8330B"/>
                </a:solidFill>
                <a:latin typeface="等线"/>
                <a:ea typeface="Microsoft YaHei UI"/>
                <a:cs typeface="宋体" panose="02010600030101010101" pitchFamily="2" charset="-122"/>
              </a:rPr>
              <a:t>随意倾倒、抛撒、堆放、焚烧生活垃圾的</a:t>
            </a:r>
            <a:r>
              <a:rPr lang="zh-CN" altLang="zh-CN" sz="2400">
                <a:solidFill>
                  <a:srgbClr val="595959"/>
                </a:solidFill>
                <a:latin typeface="等线"/>
                <a:ea typeface="Microsoft YaHei UI"/>
                <a:cs typeface="宋体" panose="02010600030101010101" pitchFamily="2" charset="-122"/>
              </a:rPr>
              <a:t>，由城市管理部门责令改正，对单位处五万元以上五十万元以下罚款，</a:t>
            </a:r>
            <a:r>
              <a:rPr lang="zh-CN" altLang="zh-CN" sz="2400">
                <a:solidFill>
                  <a:srgbClr val="B8330B"/>
                </a:solidFill>
                <a:latin typeface="等线"/>
                <a:ea typeface="Microsoft YaHei UI"/>
                <a:cs typeface="宋体" panose="02010600030101010101" pitchFamily="2" charset="-122"/>
              </a:rPr>
              <a:t>对个人处一百元以上五百元以下罚款</a:t>
            </a:r>
            <a:r>
              <a:rPr lang="zh-CN" altLang="zh-CN" sz="2400">
                <a:solidFill>
                  <a:srgbClr val="595959"/>
                </a:solidFill>
                <a:latin typeface="等线"/>
                <a:ea typeface="Microsoft YaHei UI"/>
                <a:cs typeface="宋体" panose="02010600030101010101" pitchFamily="2" charset="-122"/>
              </a:rPr>
              <a:t>。</a:t>
            </a:r>
            <a:endParaRPr lang="zh-CN" altLang="zh-CN" sz="2400">
              <a:solidFill>
                <a:srgbClr val="FFFFFF"/>
              </a:solidFill>
              <a:latin typeface="等线"/>
              <a:cs typeface="Times New Roman" panose="02020603050405020304" charset="0"/>
            </a:endParaRPr>
          </a:p>
          <a:p>
            <a:pPr algn="just">
              <a:lnSpc>
                <a:spcPct val="150000"/>
              </a:lnSpc>
            </a:pPr>
            <a:endParaRPr lang="en-US" altLang="zh-CN" sz="2400">
              <a:solidFill>
                <a:srgbClr val="595959"/>
              </a:solidFill>
              <a:latin typeface="等线"/>
              <a:ea typeface="Microsoft YaHei UI"/>
              <a:cs typeface="宋体" panose="02010600030101010101" pitchFamily="2" charset="-122"/>
            </a:endParaRPr>
          </a:p>
          <a:p>
            <a:pPr algn="just">
              <a:lnSpc>
                <a:spcPct val="150000"/>
              </a:lnSpc>
            </a:pPr>
            <a:r>
              <a:rPr lang="zh-CN" altLang="zh-CN" sz="2400">
                <a:solidFill>
                  <a:srgbClr val="595959"/>
                </a:solidFill>
                <a:latin typeface="等线"/>
                <a:ea typeface="Microsoft YaHei UI"/>
                <a:cs typeface="宋体" panose="02010600030101010101" pitchFamily="2" charset="-122"/>
              </a:rPr>
              <a:t>有关部门应当按照规定将依法查处的单位和其他生产经营者违反生活垃圾管理法律、法规规定的相关信息，纳入信用信息共享平台；</a:t>
            </a:r>
            <a:r>
              <a:rPr lang="zh-CN" altLang="zh-CN" sz="2400">
                <a:solidFill>
                  <a:srgbClr val="B8330B"/>
                </a:solidFill>
                <a:latin typeface="等线"/>
                <a:ea typeface="Microsoft YaHei UI"/>
                <a:cs typeface="宋体" panose="02010600030101010101" pitchFamily="2" charset="-122"/>
              </a:rPr>
              <a:t>对依法认定为存在严重失信行为的单位和其他生产经营者，按照规定实施惩戒</a:t>
            </a:r>
            <a:r>
              <a:rPr lang="zh-CN" altLang="zh-CN" sz="2400">
                <a:solidFill>
                  <a:srgbClr val="595959"/>
                </a:solidFill>
                <a:latin typeface="等线"/>
                <a:ea typeface="Microsoft YaHei UI"/>
                <a:cs typeface="宋体" panose="02010600030101010101" pitchFamily="2" charset="-122"/>
              </a:rPr>
              <a:t>。违反本条例规定的行为，法律或者行政法规已有处理规定的，从其规定；构成犯罪的，依法追究刑事责任。</a:t>
            </a:r>
            <a:endParaRPr lang="zh-CN" altLang="zh-CN" sz="2400">
              <a:solidFill>
                <a:srgbClr val="FFFFFF"/>
              </a:solidFill>
              <a:latin typeface="等线"/>
              <a:cs typeface="Times New Roman" panose="02020603050405020304" charset="0"/>
            </a:endParaRPr>
          </a:p>
          <a:p>
            <a:pPr algn="just">
              <a:lnSpc>
                <a:spcPct val="150000"/>
              </a:lnSpc>
            </a:pPr>
            <a:r>
              <a:rPr lang="en-US" altLang="zh-CN" sz="1600">
                <a:solidFill>
                  <a:srgbClr val="333333"/>
                </a:solidFill>
                <a:latin typeface="Microsoft YaHei UI"/>
                <a:cs typeface="宋体" panose="02010600030101010101" pitchFamily="2" charset="-122"/>
              </a:rPr>
              <a:t> </a:t>
            </a:r>
            <a:endParaRPr lang="zh-CN" altLang="zh-CN" sz="1100">
              <a:solidFill>
                <a:srgbClr val="FFFFFF"/>
              </a:solidFill>
              <a:latin typeface="等线"/>
              <a:cs typeface="Times New Roman" panose="02020603050405020304" charset="0"/>
            </a:endParaRPr>
          </a:p>
          <a:p>
            <a:endParaRPr lang="zh-CN" altLang="en-US" sz="3200">
              <a:solidFill>
                <a:srgbClr val="FFFFFF"/>
              </a:solidFill>
              <a:latin typeface="inpin heiti"/>
              <a:ea typeface="inpin heiti"/>
              <a:cs typeface="inpin heiti"/>
            </a:endParaRPr>
          </a:p>
        </p:txBody>
      </p:sp>
    </p:spTree>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矩形 1"/>
          <p:cNvSpPr>
            <a:spLocks noChangeArrowheads="1"/>
          </p:cNvSpPr>
          <p:nvPr/>
        </p:nvSpPr>
        <p:spPr bwMode="auto">
          <a:xfrm>
            <a:off x="973138" y="698500"/>
            <a:ext cx="10233025" cy="4232275"/>
          </a:xfrm>
          <a:prstGeom prst="rect">
            <a:avLst/>
          </a:prstGeom>
          <a:noFill/>
          <a:ln w="9525">
            <a:noFill/>
            <a:miter lim="800000"/>
          </a:ln>
        </p:spPr>
        <p:txBody>
          <a:bodyPr>
            <a:spAutoFit/>
          </a:bodyPr>
          <a:lstStyle/>
          <a:p>
            <a:pPr>
              <a:lnSpc>
                <a:spcPts val="1100"/>
              </a:lnSpc>
              <a:spcAft>
                <a:spcPts val="1000"/>
              </a:spcAft>
            </a:pP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r>
              <a:rPr lang="en-US" altLang="zh-CN">
                <a:latin typeface="Tahoma" panose="020B0604030504040204" pitchFamily="34" charset="0"/>
                <a:ea typeface="微软雅黑" panose="020B0503020204020204" charset="-122"/>
                <a:cs typeface="Times New Roman" panose="02020603050405020304" charset="0"/>
              </a:rPr>
              <a:t>       </a:t>
            </a:r>
          </a:p>
          <a:p>
            <a:pPr>
              <a:lnSpc>
                <a:spcPts val="1100"/>
              </a:lnSpc>
              <a:spcAft>
                <a:spcPts val="1000"/>
              </a:spcAft>
            </a:pPr>
            <a:r>
              <a:rPr lang="en-US" altLang="zh-CN">
                <a:latin typeface="Tahoma" panose="020B0604030504040204" pitchFamily="34" charset="0"/>
                <a:ea typeface="微软雅黑" panose="020B0503020204020204" charset="-122"/>
                <a:cs typeface="Times New Roman" panose="02020603050405020304" charset="0"/>
              </a:rPr>
              <a:t>       </a:t>
            </a:r>
            <a:r>
              <a:rPr lang="zh-CN" altLang="zh-CN">
                <a:latin typeface="Tahoma" panose="020B0604030504040204" pitchFamily="34" charset="0"/>
                <a:ea typeface="微软雅黑" panose="020B0503020204020204" charset="-122"/>
                <a:cs typeface="Times New Roman" panose="02020603050405020304" charset="0"/>
              </a:rPr>
              <a:t>垃圾分类是弘扬社会主义核心价值观</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全面提升社会公众文明素质的重要抓手</a:t>
            </a:r>
            <a:r>
              <a:rPr lang="zh-CN" altLang="en-US">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党的十九大报</a:t>
            </a: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r>
              <a:rPr lang="zh-CN" altLang="zh-CN">
                <a:latin typeface="Tahoma" panose="020B0604030504040204" pitchFamily="34" charset="0"/>
                <a:ea typeface="微软雅黑" panose="020B0503020204020204" charset="-122"/>
                <a:cs typeface="Times New Roman" panose="02020603050405020304" charset="0"/>
              </a:rPr>
              <a:t>告指出</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社会主义核心价值观是当代中国精神的集中体现</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凝结着全体人民共同的价值追求。发动和</a:t>
            </a: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r>
              <a:rPr lang="zh-CN" altLang="zh-CN">
                <a:latin typeface="Tahoma" panose="020B0604030504040204" pitchFamily="34" charset="0"/>
                <a:ea typeface="微软雅黑" panose="020B0503020204020204" charset="-122"/>
                <a:cs typeface="Times New Roman" panose="02020603050405020304" charset="0"/>
              </a:rPr>
              <a:t>带领广大人民群众通过辛勤劳动创造自己的幸福生活</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是我们党的光荣传统和永恒追求。扎实推进</a:t>
            </a: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r>
              <a:rPr lang="zh-CN" altLang="zh-CN">
                <a:latin typeface="Tahoma" panose="020B0604030504040204" pitchFamily="34" charset="0"/>
                <a:ea typeface="微软雅黑" panose="020B0503020204020204" charset="-122"/>
                <a:cs typeface="Times New Roman" panose="02020603050405020304" charset="0"/>
              </a:rPr>
              <a:t>垃圾分类</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有助于把社会主义核心价值观转化为人们的情感认同和行为习惯</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提升社会公众的文明素</a:t>
            </a: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r>
              <a:rPr lang="zh-CN" altLang="zh-CN">
                <a:latin typeface="Tahoma" panose="020B0604030504040204" pitchFamily="34" charset="0"/>
                <a:ea typeface="微软雅黑" panose="020B0503020204020204" charset="-122"/>
                <a:cs typeface="Times New Roman" panose="02020603050405020304" charset="0"/>
              </a:rPr>
              <a:t>质、公共意识和公民意识</a:t>
            </a:r>
            <a:r>
              <a:rPr lang="zh-CN" altLang="en-US">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使社会主义核心价值观融入社区生活</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内化为群众的精神追求</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外化为群</a:t>
            </a: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endParaRPr lang="en-US"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r>
              <a:rPr lang="zh-CN" altLang="zh-CN">
                <a:latin typeface="Tahoma" panose="020B0604030504040204" pitchFamily="34" charset="0"/>
                <a:ea typeface="微软雅黑" panose="020B0503020204020204" charset="-122"/>
                <a:cs typeface="Times New Roman" panose="02020603050405020304" charset="0"/>
              </a:rPr>
              <a:t>众的自觉行动。所以</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做好垃圾分类工作不是一件小事</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是影响一代人的大事</a:t>
            </a:r>
            <a:r>
              <a:rPr lang="en-US" altLang="zh-CN">
                <a:latin typeface="Tahoma" panose="020B0604030504040204" pitchFamily="34" charset="0"/>
                <a:ea typeface="微软雅黑" panose="020B0503020204020204" charset="-122"/>
                <a:cs typeface="Times New Roman" panose="02020603050405020304" charset="0"/>
              </a:rPr>
              <a:t>,</a:t>
            </a:r>
            <a:r>
              <a:rPr lang="zh-CN" altLang="zh-CN">
                <a:latin typeface="Tahoma" panose="020B0604030504040204" pitchFamily="34" charset="0"/>
                <a:ea typeface="微软雅黑" panose="020B0503020204020204" charset="-122"/>
                <a:cs typeface="Times New Roman" panose="02020603050405020304" charset="0"/>
              </a:rPr>
              <a:t>与建设富强民主文明和谐</a:t>
            </a:r>
          </a:p>
          <a:p>
            <a:pPr>
              <a:lnSpc>
                <a:spcPts val="1100"/>
              </a:lnSpc>
              <a:spcAft>
                <a:spcPts val="1000"/>
              </a:spcAft>
            </a:pPr>
            <a:endParaRPr lang="zh-CN" altLang="zh-CN">
              <a:latin typeface="Tahoma" panose="020B0604030504040204" pitchFamily="34" charset="0"/>
              <a:ea typeface="微软雅黑" panose="020B0503020204020204" charset="-122"/>
              <a:cs typeface="Times New Roman" panose="02020603050405020304" charset="0"/>
            </a:endParaRPr>
          </a:p>
          <a:p>
            <a:pPr>
              <a:lnSpc>
                <a:spcPts val="1100"/>
              </a:lnSpc>
              <a:spcAft>
                <a:spcPts val="1000"/>
              </a:spcAft>
            </a:pPr>
            <a:r>
              <a:rPr lang="zh-CN" altLang="zh-CN">
                <a:latin typeface="Tahoma" panose="020B0604030504040204" pitchFamily="34" charset="0"/>
                <a:ea typeface="微软雅黑" panose="020B0503020204020204" charset="-122"/>
                <a:cs typeface="Times New Roman" panose="02020603050405020304" charset="0"/>
              </a:rPr>
              <a:t>美丽的社会主义现代化强国息息相关。</a:t>
            </a:r>
          </a:p>
        </p:txBody>
      </p:sp>
      <p:sp>
        <p:nvSpPr>
          <p:cNvPr id="4" name="文本框 3"/>
          <p:cNvSpPr txBox="1"/>
          <p:nvPr/>
        </p:nvSpPr>
        <p:spPr>
          <a:xfrm>
            <a:off x="1298575" y="401955"/>
            <a:ext cx="5916295" cy="914400"/>
          </a:xfrm>
          <a:prstGeom prst="rect">
            <a:avLst/>
          </a:prstGeom>
          <a:noFill/>
          <a:ln>
            <a:noFill/>
          </a:ln>
          <a:effectLst>
            <a:innerShdw blurRad="88900" dist="127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121920" tIns="60960" rIns="121920" bIns="60960" anchor="ctr"/>
          <a:lstStyle/>
          <a:p>
            <a:pPr fontAlgn="auto">
              <a:spcBef>
                <a:spcPts val="0"/>
              </a:spcBef>
              <a:spcAft>
                <a:spcPts val="0"/>
              </a:spcAft>
              <a:defRPr/>
            </a:pPr>
            <a:r>
              <a:rPr lang="zh-CN" altLang="en-US" sz="3200" dirty="0">
                <a:solidFill>
                  <a:srgbClr val="FF0000"/>
                </a:solidFill>
                <a:latin typeface="inpin heiti" charset="-122"/>
                <a:ea typeface="inpin heiti" charset="-122"/>
              </a:rPr>
              <a:t>参与垃圾分类，共建美丽西青</a:t>
            </a:r>
          </a:p>
        </p:txBody>
      </p:sp>
    </p:spTree>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73200" y="127000"/>
            <a:ext cx="9739313" cy="4799965"/>
          </a:xfrm>
          <a:prstGeom prst="rect">
            <a:avLst/>
          </a:prstGeom>
        </p:spPr>
        <p:txBody>
          <a:bodyPr>
            <a:spAutoFit/>
          </a:bodyPr>
          <a:lstStyle/>
          <a:p>
            <a:pPr indent="431800" algn="just" fontAlgn="auto">
              <a:spcBef>
                <a:spcPts val="0"/>
              </a:spcBef>
              <a:spcAft>
                <a:spcPts val="0"/>
              </a:spcAft>
              <a:defRPr/>
            </a:pPr>
            <a:endParaRPr lang="zh-CN" altLang="zh-CN" sz="3400" kern="100" dirty="0">
              <a:latin typeface="Times New Roman" panose="02020603050405020304" charset="0"/>
              <a:ea typeface="方正仿宋简体" panose="02000000000000000000" pitchFamily="65" charset="-122"/>
              <a:cs typeface="Times New Roman" panose="02020603050405020304" charset="0"/>
            </a:endParaRPr>
          </a:p>
          <a:p>
            <a:pPr indent="431800" algn="just" fontAlgn="auto">
              <a:spcBef>
                <a:spcPts val="0"/>
              </a:spcBef>
              <a:spcAft>
                <a:spcPts val="0"/>
              </a:spcAft>
              <a:defRPr/>
            </a:pPr>
            <a:r>
              <a:rPr lang="zh-CN" altLang="zh-CN" sz="3400" kern="100" dirty="0">
                <a:latin typeface="Times New Roman" panose="02020603050405020304" charset="0"/>
                <a:ea typeface="方正仿宋简体" panose="02000000000000000000" pitchFamily="65" charset="-122"/>
                <a:cs typeface="Times New Roman" panose="02020603050405020304" charset="0"/>
              </a:rPr>
              <a:t>   垃圾分类是一场扭转居民长期生活习惯的斗争，政府无法包办。我们作为</a:t>
            </a:r>
            <a:r>
              <a:rPr lang="en-US" altLang="zh-CN" sz="3400" kern="100" dirty="0">
                <a:latin typeface="Times New Roman" panose="02020603050405020304" charset="0"/>
                <a:ea typeface="方正仿宋简体" panose="02000000000000000000" pitchFamily="65" charset="-122"/>
                <a:cs typeface="Times New Roman" panose="02020603050405020304" charset="0"/>
              </a:rPr>
              <a:t>21</a:t>
            </a:r>
            <a:r>
              <a:rPr lang="zh-CN" altLang="en-US" sz="3400" kern="100" dirty="0">
                <a:latin typeface="Times New Roman" panose="02020603050405020304" charset="0"/>
                <a:ea typeface="方正仿宋简体" panose="02000000000000000000" pitchFamily="65" charset="-122"/>
                <a:cs typeface="Times New Roman" panose="02020603050405020304" charset="0"/>
              </a:rPr>
              <a:t>世纪的青少年，在这场关乎祖国未来命运的选择中，希望你们</a:t>
            </a:r>
            <a:r>
              <a:rPr lang="zh-CN" altLang="zh-CN" sz="3400" kern="100" dirty="0">
                <a:latin typeface="Times New Roman" panose="02020603050405020304" charset="0"/>
                <a:ea typeface="方正仿宋简体" panose="02000000000000000000" pitchFamily="65" charset="-122"/>
                <a:cs typeface="Times New Roman" panose="02020603050405020304" charset="0"/>
              </a:rPr>
              <a:t>既要充分发挥学生易于接受新鲜事物的能力，也要发挥学生小手拉大手的功能，把保护环境，保护地球的积极性、主动性调动起来，做到人人参与、人人负责、人人奉献、人人共享。</a:t>
            </a:r>
          </a:p>
          <a:p>
            <a:pPr indent="431800" algn="just" fontAlgn="auto">
              <a:spcBef>
                <a:spcPts val="0"/>
              </a:spcBef>
              <a:spcAft>
                <a:spcPts val="0"/>
              </a:spcAft>
              <a:defRPr/>
            </a:pPr>
            <a:r>
              <a:rPr lang="en-US" altLang="zh-CN" sz="3400" kern="100" dirty="0">
                <a:latin typeface="Times New Roman" panose="02020603050405020304" charset="0"/>
                <a:ea typeface="方正仿宋简体" panose="02000000000000000000" pitchFamily="65" charset="-122"/>
                <a:cs typeface="Times New Roman" panose="02020603050405020304" charset="0"/>
              </a:rPr>
              <a:t>  </a:t>
            </a:r>
            <a:endParaRPr lang="zh-CN" altLang="zh-CN" sz="3400" kern="100" dirty="0">
              <a:latin typeface="等线" panose="02010600030101010101" pitchFamily="2" charset="-122"/>
              <a:ea typeface="+mn-ea"/>
              <a:cs typeface="Times New Roman" panose="02020603050405020304" charset="0"/>
            </a:endParaRPr>
          </a:p>
        </p:txBody>
      </p:sp>
    </p:spTree>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图片 18"/>
          <p:cNvPicPr>
            <a:picLocks noChangeAspect="1"/>
          </p:cNvPicPr>
          <p:nvPr/>
        </p:nvPicPr>
        <p:blipFill>
          <a:blip r:embed="rId3" cstate="print"/>
          <a:srcRect/>
          <a:stretch>
            <a:fillRect/>
          </a:stretch>
        </p:blipFill>
        <p:spPr bwMode="auto">
          <a:xfrm>
            <a:off x="0" y="-14288"/>
            <a:ext cx="12192000" cy="3957638"/>
          </a:xfrm>
          <a:prstGeom prst="rect">
            <a:avLst/>
          </a:prstGeom>
          <a:noFill/>
          <a:ln w="9525">
            <a:noFill/>
            <a:miter lim="800000"/>
            <a:headEnd/>
            <a:tailEnd/>
          </a:ln>
        </p:spPr>
      </p:pic>
      <p:pic>
        <p:nvPicPr>
          <p:cNvPr id="111618" name="图片 8"/>
          <p:cNvPicPr>
            <a:picLocks noChangeAspect="1"/>
          </p:cNvPicPr>
          <p:nvPr/>
        </p:nvPicPr>
        <p:blipFill>
          <a:blip r:embed="rId4" cstate="print"/>
          <a:srcRect/>
          <a:stretch>
            <a:fillRect/>
          </a:stretch>
        </p:blipFill>
        <p:spPr bwMode="auto">
          <a:xfrm>
            <a:off x="9461500" y="1333500"/>
            <a:ext cx="2349500" cy="2349500"/>
          </a:xfrm>
          <a:prstGeom prst="rect">
            <a:avLst/>
          </a:prstGeom>
          <a:noFill/>
          <a:ln w="9525">
            <a:noFill/>
            <a:miter lim="800000"/>
            <a:headEnd/>
            <a:tailEnd/>
          </a:ln>
        </p:spPr>
      </p:pic>
      <p:pic>
        <p:nvPicPr>
          <p:cNvPr id="111619" name="图片 14"/>
          <p:cNvPicPr>
            <a:picLocks noChangeAspect="1"/>
          </p:cNvPicPr>
          <p:nvPr/>
        </p:nvPicPr>
        <p:blipFill>
          <a:blip r:embed="rId5" cstate="print"/>
          <a:srcRect/>
          <a:stretch>
            <a:fillRect/>
          </a:stretch>
        </p:blipFill>
        <p:spPr bwMode="auto">
          <a:xfrm rot="-682163">
            <a:off x="4759325" y="496888"/>
            <a:ext cx="2286000" cy="2093912"/>
          </a:xfrm>
          <a:prstGeom prst="rect">
            <a:avLst/>
          </a:prstGeom>
          <a:noFill/>
          <a:ln w="9525">
            <a:noFill/>
            <a:miter lim="800000"/>
            <a:headEnd/>
            <a:tailEnd/>
          </a:ln>
        </p:spPr>
      </p:pic>
      <p:pic>
        <p:nvPicPr>
          <p:cNvPr id="111620" name="图片 27" descr="图片包含 动物&#10;&#10;已生成极高可信度的说明"/>
          <p:cNvPicPr>
            <a:picLocks noChangeAspect="1"/>
          </p:cNvPicPr>
          <p:nvPr/>
        </p:nvPicPr>
        <p:blipFill>
          <a:blip r:embed="rId6" cstate="print"/>
          <a:srcRect/>
          <a:stretch>
            <a:fillRect/>
          </a:stretch>
        </p:blipFill>
        <p:spPr bwMode="auto">
          <a:xfrm>
            <a:off x="12306300" y="1809750"/>
            <a:ext cx="1346200" cy="1347788"/>
          </a:xfrm>
          <a:prstGeom prst="rect">
            <a:avLst/>
          </a:prstGeom>
          <a:noFill/>
          <a:ln w="9525">
            <a:noFill/>
            <a:miter lim="800000"/>
            <a:headEnd/>
            <a:tailEnd/>
          </a:ln>
        </p:spPr>
      </p:pic>
      <p:sp>
        <p:nvSpPr>
          <p:cNvPr id="21" name="TextBox 17"/>
          <p:cNvSpPr txBox="1"/>
          <p:nvPr/>
        </p:nvSpPr>
        <p:spPr>
          <a:xfrm>
            <a:off x="1795463" y="1714500"/>
            <a:ext cx="8797925" cy="2308225"/>
          </a:xfrm>
          <a:prstGeom prst="rect">
            <a:avLst/>
          </a:prstGeom>
          <a:noFill/>
        </p:spPr>
        <p:txBody>
          <a:bodyPr>
            <a:spAutoFit/>
          </a:bodyPr>
          <a:lstStyle/>
          <a:p>
            <a:pPr algn="dist" fontAlgn="auto">
              <a:spcBef>
                <a:spcPts val="0"/>
              </a:spcBef>
              <a:spcAft>
                <a:spcPts val="0"/>
              </a:spcAft>
              <a:defRPr/>
            </a:pPr>
            <a:r>
              <a:rPr lang="zh-CN" altLang="en-US" sz="7200" dirty="0">
                <a:solidFill>
                  <a:schemeClr val="accent3">
                    <a:lumMod val="50000"/>
                  </a:schemeClr>
                </a:solidFill>
                <a:latin typeface="微软雅黑" panose="020B0503020204020204" charset="-122"/>
                <a:ea typeface="微软雅黑" panose="020B0503020204020204" charset="-122"/>
              </a:rPr>
              <a:t>参与垃圾分类</a:t>
            </a:r>
            <a:endParaRPr lang="en-US" altLang="zh-CN" sz="7200" dirty="0">
              <a:solidFill>
                <a:schemeClr val="accent3">
                  <a:lumMod val="50000"/>
                </a:schemeClr>
              </a:solidFill>
              <a:latin typeface="微软雅黑" panose="020B0503020204020204" charset="-122"/>
              <a:ea typeface="微软雅黑" panose="020B0503020204020204" charset="-122"/>
            </a:endParaRPr>
          </a:p>
          <a:p>
            <a:pPr algn="dist" fontAlgn="auto">
              <a:spcBef>
                <a:spcPts val="0"/>
              </a:spcBef>
              <a:spcAft>
                <a:spcPts val="0"/>
              </a:spcAft>
              <a:defRPr/>
            </a:pPr>
            <a:r>
              <a:rPr lang="zh-CN" altLang="en-US" sz="7200" dirty="0">
                <a:solidFill>
                  <a:schemeClr val="accent3">
                    <a:lumMod val="50000"/>
                  </a:schemeClr>
                </a:solidFill>
                <a:latin typeface="微软雅黑" panose="020B0503020204020204" charset="-122"/>
                <a:ea typeface="微软雅黑" panose="020B0503020204020204" charset="-122"/>
              </a:rPr>
              <a:t>共建美丽西青</a:t>
            </a:r>
          </a:p>
        </p:txBody>
      </p:sp>
      <p:sp>
        <p:nvSpPr>
          <p:cNvPr id="3" name="矩形 2"/>
          <p:cNvSpPr/>
          <p:nvPr/>
        </p:nvSpPr>
        <p:spPr>
          <a:xfrm>
            <a:off x="3164418" y="4257607"/>
            <a:ext cx="6997700" cy="922020"/>
          </a:xfrm>
          <a:prstGeom prst="rect">
            <a:avLst/>
          </a:prstGeom>
          <a:noFill/>
        </p:spPr>
        <p:txBody>
          <a:bodyPr wrap="none">
            <a:spAutoFit/>
          </a:bodyPr>
          <a:lstStyle/>
          <a:p>
            <a:pPr algn="ctr" fontAlgn="auto">
              <a:spcBef>
                <a:spcPts val="0"/>
              </a:spcBef>
              <a:spcAft>
                <a:spcPts val="0"/>
              </a:spcAft>
              <a:defRPr/>
            </a:pPr>
            <a:r>
              <a:rPr lang="zh-CN" altLang="en-US" sz="5400" dirty="0">
                <a:ln w="22225">
                  <a:solidFill>
                    <a:schemeClr val="accent2"/>
                  </a:solidFill>
                  <a:prstDash val="solid"/>
                </a:ln>
                <a:solidFill>
                  <a:schemeClr val="accent2">
                    <a:lumMod val="40000"/>
                    <a:lumOff val="60000"/>
                  </a:schemeClr>
                </a:solidFill>
                <a:latin typeface="+mn-lt"/>
                <a:ea typeface="+mn-ea"/>
              </a:rPr>
              <a:t>                 </a:t>
            </a:r>
            <a:r>
              <a:rPr lang="zh-CN" altLang="en-US" sz="5400" dirty="0">
                <a:ln w="22225">
                  <a:solidFill>
                    <a:schemeClr val="accent2"/>
                  </a:solidFill>
                  <a:prstDash val="solid"/>
                </a:ln>
                <a:solidFill>
                  <a:srgbClr val="FF0000"/>
                </a:solidFill>
                <a:latin typeface="+mn-lt"/>
                <a:ea typeface="+mn-ea"/>
              </a:rPr>
              <a:t>谢谢大家</a:t>
            </a:r>
          </a:p>
        </p:txBody>
      </p:sp>
    </p:spTree>
  </p:cSld>
  <p:clrMapOvr>
    <a:masterClrMapping/>
  </p:clrMapOvr>
  <p:transition spd="slow">
    <p:fade/>
  </p:transition>
  <p:timing>
    <p:tnLst>
      <p:par>
        <p:cTn id="1" dur="indefinite" restart="never" nodeType="tmRoot"/>
      </p:par>
    </p:tnLst>
    <p:bldLst>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279650" y="836613"/>
            <a:ext cx="7561263" cy="5397500"/>
          </a:xfrm>
        </p:spPr>
        <p:txBody>
          <a:bodyPr vert="horz" wrap="square" lIns="91440" tIns="45720" rIns="91440" bIns="45720" numCol="1" anchor="t" anchorCtr="0" compatLnSpc="1">
            <a:noAutofit/>
          </a:bodyPr>
          <a:lstStyle/>
          <a:p>
            <a:pPr marL="0" indent="0">
              <a:spcBef>
                <a:spcPct val="0"/>
              </a:spcBef>
            </a:pPr>
            <a:r>
              <a:rPr lang="en-US" altLang="zh-CN" sz="2400" b="1" smtClean="0">
                <a:latin typeface="等线"/>
                <a:cs typeface="等线"/>
              </a:rPr>
              <a:t>  </a:t>
            </a:r>
            <a:r>
              <a:rPr lang="zh-CN" altLang="zh-CN" sz="2400" b="1" smtClean="0">
                <a:latin typeface="等线"/>
                <a:cs typeface="等线"/>
              </a:rPr>
              <a:t>上海</a:t>
            </a:r>
            <a:r>
              <a:rPr lang="en-US" altLang="zh-CN" sz="2400" b="1" smtClean="0">
                <a:latin typeface="等线"/>
                <a:cs typeface="等线"/>
              </a:rPr>
              <a:t>2018</a:t>
            </a:r>
            <a:r>
              <a:rPr lang="zh-CN" altLang="en-US" sz="2400" b="1" smtClean="0">
                <a:latin typeface="等线"/>
                <a:cs typeface="等线"/>
              </a:rPr>
              <a:t>年常住人口是</a:t>
            </a:r>
            <a:r>
              <a:rPr lang="en-US" altLang="zh-CN" sz="2400" b="1" smtClean="0">
                <a:latin typeface="等线"/>
                <a:cs typeface="等线"/>
              </a:rPr>
              <a:t>2423.78</a:t>
            </a:r>
            <a:r>
              <a:rPr lang="zh-CN" altLang="en-US" sz="2400" b="1" smtClean="0">
                <a:cs typeface="等线"/>
              </a:rPr>
              <a:t>万人</a:t>
            </a:r>
            <a:r>
              <a:rPr lang="zh-CN" altLang="zh-CN" sz="2400" b="1" smtClean="0">
                <a:latin typeface="等线"/>
                <a:cs typeface="等线"/>
              </a:rPr>
              <a:t>每天生活垃圾的清运量</a:t>
            </a:r>
            <a:r>
              <a:rPr lang="zh-CN" altLang="en-US" sz="2400" b="1" smtClean="0">
                <a:latin typeface="等线"/>
                <a:cs typeface="等线"/>
              </a:rPr>
              <a:t>是</a:t>
            </a:r>
            <a:r>
              <a:rPr lang="en-US" altLang="zh-CN" sz="2400" b="1" smtClean="0">
                <a:latin typeface="等线"/>
                <a:cs typeface="等线"/>
              </a:rPr>
              <a:t>2.4</a:t>
            </a:r>
            <a:r>
              <a:rPr lang="zh-CN" altLang="zh-CN" sz="2400" b="1" smtClean="0">
                <a:latin typeface="等线"/>
                <a:cs typeface="等线"/>
              </a:rPr>
              <a:t>万多吨，每</a:t>
            </a:r>
            <a:r>
              <a:rPr lang="en-US" altLang="zh-CN" sz="2400" b="1" smtClean="0">
                <a:latin typeface="等线"/>
                <a:cs typeface="等线"/>
              </a:rPr>
              <a:t>16</a:t>
            </a:r>
            <a:r>
              <a:rPr lang="zh-CN" altLang="zh-CN" sz="2400" b="1" smtClean="0">
                <a:latin typeface="等线"/>
                <a:cs typeface="等线"/>
              </a:rPr>
              <a:t>天的生活垃圾可以堆出一幢金茂大厦。</a:t>
            </a:r>
          </a:p>
          <a:p>
            <a:pPr marL="0" indent="0">
              <a:spcBef>
                <a:spcPct val="0"/>
              </a:spcBef>
            </a:pPr>
            <a:r>
              <a:rPr lang="en-US" altLang="zh-CN" sz="2400" b="1" smtClean="0">
                <a:latin typeface="等线"/>
                <a:cs typeface="等线"/>
              </a:rPr>
              <a:t>  </a:t>
            </a:r>
            <a:r>
              <a:rPr lang="zh-CN" altLang="zh-CN" sz="2400" b="1" smtClean="0">
                <a:latin typeface="等线"/>
                <a:cs typeface="等线"/>
              </a:rPr>
              <a:t>广州</a:t>
            </a:r>
            <a:r>
              <a:rPr lang="en-US" altLang="zh-CN" sz="2400" b="1" smtClean="0">
                <a:latin typeface="等线"/>
                <a:cs typeface="等线"/>
              </a:rPr>
              <a:t>2018</a:t>
            </a:r>
            <a:r>
              <a:rPr lang="zh-CN" altLang="en-US" sz="2400" b="1" smtClean="0">
                <a:latin typeface="等线"/>
                <a:cs typeface="等线"/>
              </a:rPr>
              <a:t>年常住人口是</a:t>
            </a:r>
            <a:r>
              <a:rPr lang="en-US" altLang="zh-CN" sz="2400" b="1" smtClean="0">
                <a:latin typeface="等线"/>
                <a:cs typeface="等线"/>
              </a:rPr>
              <a:t>1449.84</a:t>
            </a:r>
            <a:r>
              <a:rPr lang="zh-CN" altLang="en-US" sz="2400" b="1" smtClean="0">
                <a:latin typeface="等线"/>
                <a:cs typeface="等线"/>
              </a:rPr>
              <a:t>万人，</a:t>
            </a:r>
            <a:r>
              <a:rPr lang="zh-CN" altLang="zh-CN" sz="2400" b="1" smtClean="0">
                <a:latin typeface="等线"/>
                <a:cs typeface="等线"/>
              </a:rPr>
              <a:t>日产生活垃圾总量也已超过</a:t>
            </a:r>
            <a:r>
              <a:rPr lang="en-US" altLang="zh-CN" sz="2400" b="1" smtClean="0">
                <a:latin typeface="等线"/>
                <a:cs typeface="等线"/>
              </a:rPr>
              <a:t>2</a:t>
            </a:r>
            <a:r>
              <a:rPr lang="zh-CN" altLang="zh-CN" sz="2400" b="1" smtClean="0">
                <a:latin typeface="等线"/>
                <a:cs typeface="等线"/>
              </a:rPr>
              <a:t>万吨，由于容量有限，兴丰卫生填埋场和番禺生活垃圾卫生填埋场将要实行封场。届时，若无新的办法，每天将有</a:t>
            </a:r>
            <a:r>
              <a:rPr lang="en-US" altLang="zh-CN" sz="2400" b="1" smtClean="0">
                <a:latin typeface="等线"/>
                <a:cs typeface="等线"/>
              </a:rPr>
              <a:t>9000</a:t>
            </a:r>
            <a:r>
              <a:rPr lang="zh-CN" altLang="zh-CN" sz="2400" b="1" smtClean="0">
                <a:latin typeface="等线"/>
                <a:cs typeface="等线"/>
              </a:rPr>
              <a:t>吨垃圾的处理缺口。</a:t>
            </a:r>
          </a:p>
          <a:p>
            <a:pPr marL="0" indent="0">
              <a:spcBef>
                <a:spcPct val="0"/>
              </a:spcBef>
            </a:pPr>
            <a:r>
              <a:rPr lang="en-US" altLang="zh-CN" sz="2400" b="1" smtClean="0">
                <a:latin typeface="等线"/>
                <a:cs typeface="等线"/>
              </a:rPr>
              <a:t>  </a:t>
            </a:r>
            <a:r>
              <a:rPr lang="zh-CN" altLang="zh-CN" sz="2400" b="1" smtClean="0">
                <a:latin typeface="等线"/>
                <a:cs typeface="等线"/>
              </a:rPr>
              <a:t>杭州</a:t>
            </a:r>
            <a:r>
              <a:rPr lang="en-US" altLang="zh-CN" sz="2400" b="1" smtClean="0">
                <a:latin typeface="等线"/>
                <a:cs typeface="等线"/>
              </a:rPr>
              <a:t>2018</a:t>
            </a:r>
            <a:r>
              <a:rPr lang="zh-CN" altLang="en-US" sz="2400" b="1" smtClean="0">
                <a:latin typeface="等线"/>
                <a:cs typeface="等线"/>
              </a:rPr>
              <a:t>年常住人口是</a:t>
            </a:r>
            <a:r>
              <a:rPr lang="en-US" altLang="zh-CN" sz="2400" b="1" smtClean="0">
                <a:latin typeface="等线"/>
                <a:cs typeface="等线"/>
              </a:rPr>
              <a:t>980.6</a:t>
            </a:r>
            <a:r>
              <a:rPr lang="zh-CN" altLang="en-US" sz="2400" b="1" smtClean="0">
                <a:latin typeface="等线"/>
                <a:cs typeface="等线"/>
              </a:rPr>
              <a:t>万人，</a:t>
            </a:r>
            <a:r>
              <a:rPr lang="zh-CN" altLang="zh-CN" sz="2400" b="1" smtClean="0">
                <a:latin typeface="等线"/>
                <a:cs typeface="等线"/>
              </a:rPr>
              <a:t>每天产生</a:t>
            </a:r>
            <a:r>
              <a:rPr lang="en-US" altLang="zh-CN" sz="2400" b="1" smtClean="0">
                <a:latin typeface="等线"/>
                <a:cs typeface="等线"/>
              </a:rPr>
              <a:t>1</a:t>
            </a:r>
            <a:r>
              <a:rPr lang="zh-CN" altLang="zh-CN" sz="2400" b="1" smtClean="0">
                <a:latin typeface="等线"/>
                <a:cs typeface="等线"/>
              </a:rPr>
              <a:t>万吨，杭州一天的垃圾用</a:t>
            </a:r>
            <a:r>
              <a:rPr lang="en-US" altLang="zh-CN" sz="2400" b="1" smtClean="0">
                <a:latin typeface="等线"/>
                <a:cs typeface="等线"/>
              </a:rPr>
              <a:t>3</a:t>
            </a:r>
            <a:r>
              <a:rPr lang="zh-CN" altLang="zh-CN" sz="2400" b="1" smtClean="0">
                <a:latin typeface="等线"/>
                <a:cs typeface="等线"/>
              </a:rPr>
              <a:t>到</a:t>
            </a:r>
            <a:r>
              <a:rPr lang="en-US" altLang="zh-CN" sz="2400" b="1" smtClean="0">
                <a:latin typeface="等线"/>
                <a:cs typeface="等线"/>
              </a:rPr>
              <a:t>4</a:t>
            </a:r>
            <a:r>
              <a:rPr lang="zh-CN" altLang="zh-CN" sz="2400" b="1" smtClean="0">
                <a:latin typeface="等线"/>
                <a:cs typeface="等线"/>
              </a:rPr>
              <a:t>年就可以把西湖填满。突然暴增的垃圾，使原本能用</a:t>
            </a:r>
            <a:r>
              <a:rPr lang="en-US" altLang="zh-CN" sz="2400" b="1" smtClean="0">
                <a:latin typeface="等线"/>
                <a:cs typeface="等线"/>
              </a:rPr>
              <a:t>24</a:t>
            </a:r>
            <a:r>
              <a:rPr lang="zh-CN" altLang="zh-CN" sz="2400" b="1" smtClean="0">
                <a:latin typeface="等线"/>
                <a:cs typeface="等线"/>
              </a:rPr>
              <a:t>年的填埋区以</a:t>
            </a:r>
            <a:r>
              <a:rPr lang="en-US" altLang="zh-CN" sz="2400" b="1" smtClean="0">
                <a:latin typeface="等线"/>
                <a:cs typeface="等线"/>
              </a:rPr>
              <a:t>2</a:t>
            </a:r>
            <a:r>
              <a:rPr lang="zh-CN" altLang="zh-CN" sz="2400" b="1" smtClean="0">
                <a:latin typeface="等线"/>
                <a:cs typeface="等线"/>
              </a:rPr>
              <a:t>倍速提前堆满。</a:t>
            </a:r>
          </a:p>
          <a:p>
            <a:pPr marL="0" indent="0">
              <a:spcBef>
                <a:spcPct val="0"/>
              </a:spcBef>
              <a:buFont typeface="Arial" panose="020B0604020202020204" pitchFamily="34" charset="0"/>
              <a:buNone/>
            </a:pPr>
            <a:r>
              <a:rPr lang="en-US" altLang="zh-CN" sz="2400" b="1" smtClean="0">
                <a:latin typeface="等线"/>
                <a:cs typeface="等线"/>
              </a:rPr>
              <a:t>    </a:t>
            </a:r>
            <a:r>
              <a:rPr lang="zh-CN" altLang="zh-CN" sz="2400" b="1" smtClean="0">
                <a:latin typeface="等线"/>
                <a:cs typeface="等线"/>
              </a:rPr>
              <a:t>天津市</a:t>
            </a:r>
            <a:r>
              <a:rPr lang="en-US" altLang="zh-CN" sz="2400" b="1" smtClean="0">
                <a:latin typeface="等线"/>
                <a:cs typeface="等线"/>
              </a:rPr>
              <a:t>2018</a:t>
            </a:r>
            <a:r>
              <a:rPr lang="zh-CN" altLang="en-US" sz="2400" b="1" smtClean="0">
                <a:latin typeface="等线"/>
                <a:cs typeface="等线"/>
              </a:rPr>
              <a:t>年常住人口是</a:t>
            </a:r>
            <a:r>
              <a:rPr lang="en-US" altLang="zh-CN" sz="2400" b="1" smtClean="0">
                <a:latin typeface="等线"/>
                <a:cs typeface="等线"/>
              </a:rPr>
              <a:t>1559.6</a:t>
            </a:r>
            <a:r>
              <a:rPr lang="zh-CN" altLang="en-US" sz="2400" b="1" smtClean="0">
                <a:latin typeface="等线"/>
                <a:cs typeface="等线"/>
              </a:rPr>
              <a:t>万人，</a:t>
            </a:r>
            <a:r>
              <a:rPr lang="zh-CN" altLang="zh-CN" sz="2400" b="1" smtClean="0">
                <a:latin typeface="等线"/>
                <a:cs typeface="等线"/>
              </a:rPr>
              <a:t>生活垃圾</a:t>
            </a:r>
            <a:r>
              <a:rPr lang="zh-CN" altLang="en-US" sz="2400" b="1" smtClean="0">
                <a:latin typeface="等线"/>
                <a:cs typeface="等线"/>
              </a:rPr>
              <a:t>日清运量统计</a:t>
            </a:r>
            <a:r>
              <a:rPr lang="zh-CN" altLang="zh-CN" sz="2400" b="1" smtClean="0">
                <a:latin typeface="等线"/>
                <a:cs typeface="等线"/>
              </a:rPr>
              <a:t>为</a:t>
            </a:r>
            <a:r>
              <a:rPr lang="en-US" altLang="zh-CN" sz="2400" b="1" smtClean="0">
                <a:latin typeface="等线"/>
                <a:cs typeface="等线"/>
              </a:rPr>
              <a:t>1.33</a:t>
            </a:r>
            <a:r>
              <a:rPr lang="zh-CN" altLang="zh-CN" sz="2400" b="1" smtClean="0">
                <a:latin typeface="等线"/>
                <a:cs typeface="等线"/>
              </a:rPr>
              <a:t>万吨，</a:t>
            </a:r>
            <a:r>
              <a:rPr lang="zh-CN" altLang="en-US" sz="2400" b="1" smtClean="0">
                <a:latin typeface="等线"/>
                <a:cs typeface="等线"/>
              </a:rPr>
              <a:t>而</a:t>
            </a:r>
            <a:r>
              <a:rPr lang="zh-CN" altLang="zh-CN" sz="2400" b="1" smtClean="0">
                <a:latin typeface="等线"/>
                <a:cs typeface="等线"/>
              </a:rPr>
              <a:t>垃圾日处理能力为</a:t>
            </a:r>
            <a:r>
              <a:rPr lang="en-US" altLang="zh-CN" sz="2400" b="1" smtClean="0">
                <a:latin typeface="等线"/>
                <a:cs typeface="等线"/>
              </a:rPr>
              <a:t>1.21</a:t>
            </a:r>
            <a:r>
              <a:rPr lang="zh-CN" altLang="zh-CN" sz="2400" b="1" smtClean="0">
                <a:latin typeface="等线"/>
                <a:cs typeface="等线"/>
              </a:rPr>
              <a:t>万吨，仍有</a:t>
            </a:r>
            <a:r>
              <a:rPr lang="en-US" altLang="zh-CN" sz="2400" b="1" smtClean="0">
                <a:latin typeface="等线"/>
                <a:cs typeface="等线"/>
              </a:rPr>
              <a:t>1100</a:t>
            </a:r>
            <a:r>
              <a:rPr lang="zh-CN" altLang="zh-CN" sz="2400" b="1" smtClean="0">
                <a:latin typeface="等线"/>
                <a:cs typeface="等线"/>
              </a:rPr>
              <a:t>吨的垃圾处理缺口。</a:t>
            </a:r>
            <a:r>
              <a:rPr lang="zh-CN" altLang="en-US" sz="2400" b="1" smtClean="0">
                <a:latin typeface="等线"/>
                <a:cs typeface="等线"/>
              </a:rPr>
              <a:t>而且日处理</a:t>
            </a:r>
            <a:r>
              <a:rPr lang="en-US" altLang="zh-CN" sz="2400" b="1" smtClean="0">
                <a:latin typeface="等线"/>
                <a:cs typeface="等线"/>
              </a:rPr>
              <a:t>2700</a:t>
            </a:r>
            <a:r>
              <a:rPr lang="zh-CN" altLang="en-US" sz="2400" b="1" smtClean="0">
                <a:latin typeface="等线"/>
                <a:cs typeface="等线"/>
              </a:rPr>
              <a:t>吨垃圾的双口填埋场</a:t>
            </a:r>
            <a:r>
              <a:rPr lang="en-US" altLang="zh-CN" sz="2400" b="1" smtClean="0">
                <a:latin typeface="等线"/>
                <a:cs typeface="等线"/>
              </a:rPr>
              <a:t>2020</a:t>
            </a:r>
            <a:r>
              <a:rPr lang="zh-CN" altLang="en-US" sz="2400" b="1" smtClean="0">
                <a:latin typeface="等线"/>
                <a:cs typeface="等线"/>
              </a:rPr>
              <a:t>年也已封场。</a:t>
            </a:r>
            <a:endParaRPr lang="zh-CN" altLang="zh-CN" sz="2400" b="1" smtClean="0">
              <a:latin typeface="等线"/>
              <a:cs typeface="等线"/>
            </a:endParaRP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03388" y="4479925"/>
            <a:ext cx="8750300" cy="1901825"/>
          </a:xfrm>
        </p:spPr>
        <p:txBody>
          <a:bodyPr vert="horz" wrap="square" lIns="91440" tIns="45720" rIns="91440" bIns="45720" numCol="1" anchor="t" anchorCtr="0" compatLnSpc="1">
            <a:normAutofit/>
          </a:bodyPr>
          <a:lstStyle/>
          <a:p>
            <a:pPr algn="ctr">
              <a:lnSpc>
                <a:spcPct val="110000"/>
              </a:lnSpc>
              <a:buFont typeface="Arial" panose="020B0604020202020204" pitchFamily="34" charset="0"/>
              <a:buNone/>
            </a:pPr>
            <a:r>
              <a:rPr lang="en-US" altLang="zh-CN" sz="2400" b="1" smtClean="0">
                <a:latin typeface="等线"/>
                <a:cs typeface="等线"/>
              </a:rPr>
              <a:t>  </a:t>
            </a:r>
            <a:r>
              <a:rPr lang="zh-CN" altLang="zh-CN" sz="2400" b="1" smtClean="0">
                <a:latin typeface="等线"/>
                <a:cs typeface="等线"/>
              </a:rPr>
              <a:t>在广东省东莞市远丰村村后</a:t>
            </a:r>
            <a:r>
              <a:rPr lang="zh-CN" altLang="en-US" sz="2400" b="1" smtClean="0">
                <a:latin typeface="等线"/>
                <a:cs typeface="等线"/>
              </a:rPr>
              <a:t>的</a:t>
            </a:r>
            <a:r>
              <a:rPr lang="zh-CN" altLang="zh-CN" sz="2400" b="1" smtClean="0">
                <a:latin typeface="等线"/>
                <a:cs typeface="等线"/>
              </a:rPr>
              <a:t>高出海拔多米的垃圾山，剧毒的腐烂物和脏水渗透地下污染了人们生活饮用水源。</a:t>
            </a:r>
          </a:p>
          <a:p>
            <a:endParaRPr lang="zh-CN" altLang="zh-CN" sz="2200" b="1" smtClean="0">
              <a:latin typeface="等线"/>
              <a:cs typeface="等线"/>
            </a:endParaRPr>
          </a:p>
        </p:txBody>
      </p:sp>
      <p:pic>
        <p:nvPicPr>
          <p:cNvPr id="16386" name="Picture 2" descr="0f3d681204b248ffd113269e70321a00"/>
          <p:cNvPicPr>
            <a:picLocks noChangeAspect="1" noChangeArrowheads="1"/>
          </p:cNvPicPr>
          <p:nvPr/>
        </p:nvPicPr>
        <p:blipFill>
          <a:blip r:embed="rId2" cstate="print"/>
          <a:srcRect/>
          <a:stretch>
            <a:fillRect/>
          </a:stretch>
        </p:blipFill>
        <p:spPr bwMode="auto">
          <a:xfrm>
            <a:off x="2538413" y="327025"/>
            <a:ext cx="7080250" cy="388778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03388" y="4048125"/>
            <a:ext cx="8750300" cy="1973263"/>
          </a:xfrm>
        </p:spPr>
        <p:txBody>
          <a:bodyPr vert="horz" wrap="square" lIns="91440" tIns="45720" rIns="91440" bIns="45720" numCol="1" anchor="t" anchorCtr="0" compatLnSpc="1">
            <a:normAutofit/>
          </a:bodyPr>
          <a:lstStyle/>
          <a:p>
            <a:pPr algn="ctr">
              <a:buFont typeface="Arial" panose="020B0604020202020204" pitchFamily="34" charset="0"/>
              <a:buNone/>
            </a:pPr>
            <a:r>
              <a:rPr lang="zh-CN" altLang="zh-CN" sz="2400" b="1" smtClean="0">
                <a:latin typeface="等线"/>
                <a:cs typeface="等线"/>
              </a:rPr>
              <a:t>在当地只要是用水，任何人都逃不开垃圾毒物对身体的侵蚀。于是，这个仅有</a:t>
            </a:r>
            <a:r>
              <a:rPr lang="en-US" altLang="zh-CN" sz="2400" b="1" smtClean="0">
                <a:latin typeface="等线"/>
                <a:cs typeface="等线"/>
              </a:rPr>
              <a:t>400</a:t>
            </a:r>
            <a:r>
              <a:rPr lang="zh-CN" altLang="zh-CN" sz="2400" b="1" smtClean="0">
                <a:latin typeface="等线"/>
                <a:cs typeface="等线"/>
              </a:rPr>
              <a:t>人的村庄</a:t>
            </a:r>
            <a:r>
              <a:rPr lang="en-US" altLang="zh-CN" sz="2400" b="1" smtClean="0">
                <a:latin typeface="等线"/>
                <a:cs typeface="等线"/>
              </a:rPr>
              <a:t>10</a:t>
            </a:r>
            <a:r>
              <a:rPr lang="zh-CN" altLang="zh-CN" sz="2400" b="1" smtClean="0">
                <a:latin typeface="等线"/>
                <a:cs typeface="等线"/>
              </a:rPr>
              <a:t>年间许多村民因患癌症死亡，被包括央视在内的众多媒体冠以——“癌症村”。</a:t>
            </a:r>
          </a:p>
        </p:txBody>
      </p:sp>
      <p:pic>
        <p:nvPicPr>
          <p:cNvPr id="17410" name="Picture 2" descr="a6051a52e839d5717bb22191895c6565"/>
          <p:cNvPicPr>
            <a:picLocks noChangeAspect="1" noChangeArrowheads="1"/>
          </p:cNvPicPr>
          <p:nvPr/>
        </p:nvPicPr>
        <p:blipFill>
          <a:blip r:embed="rId2" cstate="print"/>
          <a:srcRect/>
          <a:stretch>
            <a:fillRect/>
          </a:stretch>
        </p:blipFill>
        <p:spPr bwMode="auto">
          <a:xfrm>
            <a:off x="1703388" y="461963"/>
            <a:ext cx="3713162" cy="3128962"/>
          </a:xfrm>
          <a:prstGeom prst="rect">
            <a:avLst/>
          </a:prstGeom>
          <a:noFill/>
          <a:ln w="9525">
            <a:noFill/>
            <a:miter lim="800000"/>
            <a:headEnd/>
            <a:tailEnd/>
          </a:ln>
        </p:spPr>
      </p:pic>
      <p:pic>
        <p:nvPicPr>
          <p:cNvPr id="17411" name="Picture 3" descr="3684c76740cca9012425982597051f65"/>
          <p:cNvPicPr>
            <a:picLocks noChangeAspect="1" noChangeArrowheads="1"/>
          </p:cNvPicPr>
          <p:nvPr/>
        </p:nvPicPr>
        <p:blipFill>
          <a:blip r:embed="rId3" cstate="print"/>
          <a:srcRect/>
          <a:stretch>
            <a:fillRect/>
          </a:stretch>
        </p:blipFill>
        <p:spPr bwMode="auto">
          <a:xfrm>
            <a:off x="6408738" y="461963"/>
            <a:ext cx="3744912" cy="312261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504950" y="331788"/>
            <a:ext cx="8623300" cy="2233612"/>
          </a:xfrm>
        </p:spPr>
        <p:txBody>
          <a:bodyPr vert="horz" wrap="square" tIns="45720" rIns="91440" bIns="45720" numCol="1" anchorCtr="0" compatLnSpc="1"/>
          <a:lstStyle/>
          <a:p>
            <a:r>
              <a:rPr lang="en-US" altLang="zh-CN" sz="2400" b="1" smtClean="0">
                <a:solidFill>
                  <a:schemeClr val="tx1"/>
                </a:solidFill>
                <a:latin typeface="等线"/>
                <a:ea typeface="等线"/>
                <a:cs typeface="等线"/>
              </a:rPr>
              <a:t>    </a:t>
            </a:r>
            <a:r>
              <a:rPr lang="zh-CN" altLang="zh-CN" sz="2400" b="1" smtClean="0">
                <a:solidFill>
                  <a:schemeClr val="tx1"/>
                </a:solidFill>
                <a:latin typeface="等线"/>
                <a:ea typeface="等线"/>
                <a:cs typeface="等线"/>
              </a:rPr>
              <a:t>数据显示：在中国的大街小巷，每周最少有</a:t>
            </a:r>
            <a:r>
              <a:rPr lang="en-US" altLang="zh-CN" sz="2400" b="1" smtClean="0">
                <a:solidFill>
                  <a:schemeClr val="tx1"/>
                </a:solidFill>
                <a:latin typeface="等线"/>
                <a:ea typeface="等线"/>
                <a:cs typeface="等线"/>
              </a:rPr>
              <a:t>4</a:t>
            </a:r>
            <a:r>
              <a:rPr lang="zh-CN" altLang="zh-CN" sz="2400" b="1" smtClean="0">
                <a:solidFill>
                  <a:schemeClr val="tx1"/>
                </a:solidFill>
                <a:latin typeface="等线"/>
                <a:ea typeface="等线"/>
                <a:cs typeface="等线"/>
              </a:rPr>
              <a:t>亿份外卖在路上，至少产生</a:t>
            </a:r>
            <a:r>
              <a:rPr lang="en-US" altLang="zh-CN" sz="2400" b="1" smtClean="0">
                <a:solidFill>
                  <a:schemeClr val="tx1"/>
                </a:solidFill>
                <a:latin typeface="等线"/>
                <a:ea typeface="等线"/>
                <a:cs typeface="等线"/>
              </a:rPr>
              <a:t>4</a:t>
            </a:r>
            <a:r>
              <a:rPr lang="zh-CN" altLang="zh-CN" sz="2400" b="1" smtClean="0">
                <a:solidFill>
                  <a:schemeClr val="tx1"/>
                </a:solidFill>
                <a:latin typeface="等线"/>
                <a:ea typeface="等线"/>
                <a:cs typeface="等线"/>
              </a:rPr>
              <a:t>亿个打包盒和</a:t>
            </a:r>
            <a:r>
              <a:rPr lang="en-US" altLang="zh-CN" sz="2400" b="1" smtClean="0">
                <a:solidFill>
                  <a:schemeClr val="tx1"/>
                </a:solidFill>
                <a:latin typeface="等线"/>
                <a:ea typeface="等线"/>
                <a:cs typeface="等线"/>
              </a:rPr>
              <a:t>4</a:t>
            </a:r>
            <a:r>
              <a:rPr lang="zh-CN" altLang="zh-CN" sz="2400" b="1" smtClean="0">
                <a:solidFill>
                  <a:schemeClr val="tx1"/>
                </a:solidFill>
                <a:latin typeface="等线"/>
                <a:ea typeface="等线"/>
                <a:cs typeface="等线"/>
              </a:rPr>
              <a:t>亿个塑料袋，以及</a:t>
            </a:r>
            <a:r>
              <a:rPr lang="en-US" altLang="zh-CN" sz="2400" b="1" smtClean="0">
                <a:solidFill>
                  <a:schemeClr val="tx1"/>
                </a:solidFill>
                <a:latin typeface="等线"/>
                <a:ea typeface="等线"/>
                <a:cs typeface="等线"/>
              </a:rPr>
              <a:t>4</a:t>
            </a:r>
            <a:r>
              <a:rPr lang="zh-CN" altLang="zh-CN" sz="2400" b="1" smtClean="0">
                <a:solidFill>
                  <a:schemeClr val="tx1"/>
                </a:solidFill>
                <a:latin typeface="等线"/>
                <a:ea typeface="等线"/>
                <a:cs typeface="等线"/>
              </a:rPr>
              <a:t>亿份一次性餐具。快递量一样令人感到恐怖，</a:t>
            </a:r>
            <a:r>
              <a:rPr lang="en-US" altLang="zh-CN" sz="2400" b="1" smtClean="0">
                <a:solidFill>
                  <a:schemeClr val="tx1"/>
                </a:solidFill>
                <a:latin typeface="等线"/>
                <a:ea typeface="等线"/>
                <a:cs typeface="等线"/>
              </a:rPr>
              <a:t>2012</a:t>
            </a:r>
            <a:r>
              <a:rPr lang="zh-CN" altLang="zh-CN" sz="2400" b="1" smtClean="0">
                <a:solidFill>
                  <a:schemeClr val="tx1"/>
                </a:solidFill>
                <a:latin typeface="等线"/>
                <a:ea typeface="等线"/>
                <a:cs typeface="等线"/>
              </a:rPr>
              <a:t>年是</a:t>
            </a:r>
            <a:r>
              <a:rPr lang="en-US" altLang="zh-CN" sz="2400" b="1" smtClean="0">
                <a:solidFill>
                  <a:schemeClr val="tx1"/>
                </a:solidFill>
                <a:latin typeface="等线"/>
                <a:ea typeface="等线"/>
                <a:cs typeface="等线"/>
              </a:rPr>
              <a:t>50</a:t>
            </a:r>
            <a:r>
              <a:rPr lang="zh-CN" altLang="zh-CN" sz="2400" b="1" smtClean="0">
                <a:solidFill>
                  <a:schemeClr val="tx1"/>
                </a:solidFill>
                <a:latin typeface="等线"/>
                <a:ea typeface="等线"/>
                <a:cs typeface="等线"/>
              </a:rPr>
              <a:t>亿件，到</a:t>
            </a:r>
            <a:r>
              <a:rPr lang="en-US" altLang="zh-CN" sz="2400" b="1" smtClean="0">
                <a:solidFill>
                  <a:schemeClr val="tx1"/>
                </a:solidFill>
                <a:latin typeface="等线"/>
                <a:ea typeface="等线"/>
                <a:cs typeface="等线"/>
              </a:rPr>
              <a:t>2018</a:t>
            </a:r>
            <a:r>
              <a:rPr lang="zh-CN" altLang="zh-CN" sz="2400" b="1" smtClean="0">
                <a:solidFill>
                  <a:schemeClr val="tx1"/>
                </a:solidFill>
                <a:latin typeface="等线"/>
                <a:ea typeface="等线"/>
                <a:cs typeface="等线"/>
              </a:rPr>
              <a:t>年已增长到</a:t>
            </a:r>
            <a:r>
              <a:rPr lang="en-US" altLang="zh-CN" sz="2400" b="1" smtClean="0">
                <a:solidFill>
                  <a:schemeClr val="tx1"/>
                </a:solidFill>
                <a:latin typeface="等线"/>
                <a:ea typeface="等线"/>
                <a:cs typeface="等线"/>
              </a:rPr>
              <a:t>500</a:t>
            </a:r>
            <a:r>
              <a:rPr lang="zh-CN" altLang="zh-CN" sz="2400" b="1" smtClean="0">
                <a:solidFill>
                  <a:schemeClr val="tx1"/>
                </a:solidFill>
                <a:latin typeface="等线"/>
                <a:ea typeface="等线"/>
                <a:cs typeface="等线"/>
              </a:rPr>
              <a:t>亿件，到</a:t>
            </a:r>
            <a:r>
              <a:rPr lang="en-US" altLang="zh-CN" sz="2400" b="1" smtClean="0">
                <a:solidFill>
                  <a:schemeClr val="tx1"/>
                </a:solidFill>
                <a:latin typeface="等线"/>
                <a:ea typeface="等线"/>
                <a:cs typeface="等线"/>
              </a:rPr>
              <a:t>2020</a:t>
            </a:r>
            <a:r>
              <a:rPr lang="zh-CN" altLang="zh-CN" sz="2400" b="1" smtClean="0">
                <a:solidFill>
                  <a:schemeClr val="tx1"/>
                </a:solidFill>
                <a:latin typeface="等线"/>
                <a:ea typeface="等线"/>
                <a:cs typeface="等线"/>
              </a:rPr>
              <a:t>年，这个数字已变成</a:t>
            </a:r>
            <a:r>
              <a:rPr lang="en-US" altLang="zh-CN" sz="2400" b="1" smtClean="0">
                <a:solidFill>
                  <a:schemeClr val="tx1"/>
                </a:solidFill>
                <a:latin typeface="等线"/>
                <a:ea typeface="等线"/>
                <a:cs typeface="等线"/>
              </a:rPr>
              <a:t>700</a:t>
            </a:r>
            <a:r>
              <a:rPr lang="zh-CN" altLang="zh-CN" sz="2400" b="1" smtClean="0">
                <a:solidFill>
                  <a:schemeClr val="tx1"/>
                </a:solidFill>
                <a:latin typeface="等线"/>
                <a:ea typeface="等线"/>
                <a:cs typeface="等线"/>
              </a:rPr>
              <a:t>亿件。</a:t>
            </a:r>
            <a:endParaRPr lang="zh-CN" altLang="en-US" sz="2400" b="1" smtClean="0">
              <a:solidFill>
                <a:schemeClr val="tx1"/>
              </a:solidFill>
              <a:latin typeface="等线"/>
              <a:ea typeface="等线"/>
              <a:cs typeface="等线"/>
            </a:endParaRPr>
          </a:p>
        </p:txBody>
      </p:sp>
      <p:sp>
        <p:nvSpPr>
          <p:cNvPr id="6" name="文本占位符 5"/>
          <p:cNvSpPr>
            <a:spLocks noGrp="1"/>
          </p:cNvSpPr>
          <p:nvPr>
            <p:ph type="body" idx="2"/>
          </p:nvPr>
        </p:nvSpPr>
        <p:spPr>
          <a:xfrm>
            <a:off x="2209800" y="2636838"/>
            <a:ext cx="4678363" cy="3816350"/>
          </a:xfrm>
        </p:spPr>
        <p:txBody>
          <a:bodyPr vert="horz" wrap="square" tIns="45720" bIns="45720" numCol="1" anchor="t" anchorCtr="0" compatLnSpc="1">
            <a:normAutofit/>
          </a:bodyPr>
          <a:lstStyle/>
          <a:p>
            <a:r>
              <a:rPr lang="en-US" altLang="zh-CN" sz="2400" b="1" smtClean="0">
                <a:latin typeface="等线"/>
                <a:cs typeface="等线"/>
              </a:rPr>
              <a:t>    </a:t>
            </a:r>
            <a:r>
              <a:rPr lang="zh-CN" altLang="zh-CN" sz="2400" b="1" smtClean="0">
                <a:latin typeface="等线"/>
                <a:cs typeface="等线"/>
              </a:rPr>
              <a:t>在世界最高峰，珠穆朗玛峰，每年都有</a:t>
            </a:r>
            <a:r>
              <a:rPr lang="en-US" altLang="zh-CN" sz="2400" b="1" smtClean="0">
                <a:latin typeface="等线"/>
                <a:cs typeface="等线"/>
              </a:rPr>
              <a:t>7</a:t>
            </a:r>
            <a:r>
              <a:rPr lang="zh-CN" altLang="zh-CN" sz="2400" b="1" smtClean="0">
                <a:latin typeface="等线"/>
                <a:cs typeface="等线"/>
              </a:rPr>
              <a:t>万到</a:t>
            </a:r>
            <a:r>
              <a:rPr lang="en-US" altLang="zh-CN" sz="2400" b="1" smtClean="0">
                <a:latin typeface="等线"/>
                <a:cs typeface="等线"/>
              </a:rPr>
              <a:t>10</a:t>
            </a:r>
            <a:r>
              <a:rPr lang="zh-CN" altLang="zh-CN" sz="2400" b="1" smtClean="0">
                <a:latin typeface="等线"/>
                <a:cs typeface="等线"/>
              </a:rPr>
              <a:t>万名游客涌向这里的大本营，他们离开时会留下</a:t>
            </a:r>
            <a:r>
              <a:rPr lang="en-US" altLang="zh-CN" sz="2400" b="1" smtClean="0">
                <a:latin typeface="等线"/>
                <a:cs typeface="等线"/>
              </a:rPr>
              <a:t>12</a:t>
            </a:r>
            <a:r>
              <a:rPr lang="zh-CN" altLang="zh-CN" sz="2400" b="1" smtClean="0">
                <a:latin typeface="等线"/>
                <a:cs typeface="等线"/>
              </a:rPr>
              <a:t>吨的垃圾，以及尸体。仅</a:t>
            </a:r>
            <a:r>
              <a:rPr lang="en-US" altLang="zh-CN" sz="2400" b="1" smtClean="0">
                <a:latin typeface="等线"/>
                <a:cs typeface="等线"/>
              </a:rPr>
              <a:t>2018</a:t>
            </a:r>
            <a:r>
              <a:rPr lang="zh-CN" altLang="zh-CN" sz="2400" b="1" smtClean="0">
                <a:latin typeface="等线"/>
                <a:cs typeface="等线"/>
              </a:rPr>
              <a:t>年，西藏自治区就组织清理海拔</a:t>
            </a:r>
            <a:r>
              <a:rPr lang="en-US" altLang="zh-CN" sz="2400" b="1" smtClean="0">
                <a:latin typeface="等线"/>
                <a:cs typeface="等线"/>
              </a:rPr>
              <a:t>5200</a:t>
            </a:r>
            <a:r>
              <a:rPr lang="zh-CN" altLang="zh-CN" sz="2400" b="1" smtClean="0">
                <a:latin typeface="等线"/>
                <a:cs typeface="等线"/>
              </a:rPr>
              <a:t>米以上的垃圾</a:t>
            </a:r>
            <a:r>
              <a:rPr lang="en-US" altLang="zh-CN" sz="2400" b="1" smtClean="0">
                <a:latin typeface="等线"/>
                <a:cs typeface="等线"/>
              </a:rPr>
              <a:t>8.4</a:t>
            </a:r>
            <a:r>
              <a:rPr lang="zh-CN" altLang="zh-CN" sz="2400" b="1" smtClean="0">
                <a:latin typeface="等线"/>
                <a:cs typeface="等线"/>
              </a:rPr>
              <a:t>吨，海拔</a:t>
            </a:r>
            <a:r>
              <a:rPr lang="en-US" altLang="zh-CN" sz="2400" b="1" smtClean="0">
                <a:latin typeface="等线"/>
                <a:cs typeface="等线"/>
              </a:rPr>
              <a:t>5200</a:t>
            </a:r>
            <a:r>
              <a:rPr lang="zh-CN" altLang="zh-CN" sz="2400" b="1" smtClean="0">
                <a:latin typeface="等线"/>
                <a:cs typeface="等线"/>
              </a:rPr>
              <a:t>米以下的垃圾</a:t>
            </a:r>
            <a:r>
              <a:rPr lang="en-US" altLang="zh-CN" sz="2400" b="1" smtClean="0">
                <a:latin typeface="等线"/>
                <a:cs typeface="等线"/>
              </a:rPr>
              <a:t>335</a:t>
            </a:r>
            <a:r>
              <a:rPr lang="zh-CN" altLang="zh-CN" sz="2400" b="1" smtClean="0">
                <a:latin typeface="等线"/>
                <a:cs typeface="等线"/>
              </a:rPr>
              <a:t>吨！因此</a:t>
            </a:r>
            <a:r>
              <a:rPr lang="en-US" altLang="zh-CN" sz="2400" b="1" smtClean="0">
                <a:latin typeface="等线"/>
                <a:cs typeface="等线"/>
              </a:rPr>
              <a:t>2019</a:t>
            </a:r>
            <a:r>
              <a:rPr lang="zh-CN" altLang="zh-CN" sz="2400" b="1" smtClean="0">
                <a:latin typeface="等线"/>
                <a:cs typeface="等线"/>
              </a:rPr>
              <a:t>年已经禁止任何单位和个人进入珠穆朗玛峰国家自然保护区域绒布寺以上核心区域旅游。</a:t>
            </a:r>
          </a:p>
          <a:p>
            <a:endParaRPr lang="zh-CN" altLang="en-US" b="1" smtClean="0">
              <a:cs typeface="等线"/>
            </a:endParaRPr>
          </a:p>
        </p:txBody>
      </p:sp>
      <p:pic>
        <p:nvPicPr>
          <p:cNvPr id="18435" name="Picture 2" descr="7af93a9c1e992e40fd900999c8157144"/>
          <p:cNvPicPr>
            <a:picLocks noGrp="1" noChangeAspect="1" noChangeArrowheads="1"/>
          </p:cNvPicPr>
          <p:nvPr>
            <p:ph sz="half" idx="1"/>
          </p:nvPr>
        </p:nvPicPr>
        <p:blipFill>
          <a:blip r:embed="rId2" cstate="print"/>
          <a:srcRect/>
          <a:stretch>
            <a:fillRect/>
          </a:stretch>
        </p:blipFill>
        <p:spPr bwMode="auto">
          <a:xfrm>
            <a:off x="6959600" y="2708275"/>
            <a:ext cx="3384550" cy="3673475"/>
          </a:xfrm>
          <a:prstGeom prst="rect">
            <a:avLst/>
          </a:prstGeom>
          <a:noFill/>
          <a:ln>
            <a:miter lim="800000"/>
            <a:headEnd/>
            <a:tailEnd/>
          </a:ln>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自定义 2">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ln>
          <a:solidFill>
            <a:schemeClr val="bg1"/>
          </a:solidFill>
        </a:ln>
        <a:effectLst>
          <a:innerShdw blurRad="88900" dist="12700" dir="16200000">
            <a:prstClr val="black">
              <a:alpha val="42000"/>
            </a:prstClr>
          </a:innerShdw>
        </a:effectLst>
      </a:spPr>
      <a:bodyPr rot="0" spcFirstLastPara="0" vertOverflow="overflow" horzOverflow="overflow" vert="horz" wrap="square" lIns="121920" tIns="60960" rIns="121920" bIns="60960" numCol="1" spcCol="0" rtlCol="0" fromWordArt="0" anchor="ctr" anchorCtr="0" forceAA="0" compatLnSpc="1">
        <a:noAutofit/>
      </a:bodyPr>
      <a:lstStyle>
        <a:defPPr>
          <a:defRPr sz="3200" dirty="0">
            <a:latin typeface="inpin heiti" charset="-122"/>
            <a:ea typeface="inpin heiti" charset="-122"/>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4295</Words>
  <Application>Microsoft Office PowerPoint</Application>
  <PresentationFormat>自定义</PresentationFormat>
  <Paragraphs>307</Paragraphs>
  <Slides>55</Slides>
  <Notes>13</Notes>
  <HiddenSlides>0</HiddenSlides>
  <MMClips>0</MMClips>
  <ScaleCrop>false</ScaleCrop>
  <HeadingPairs>
    <vt:vector size="4" baseType="variant">
      <vt:variant>
        <vt:lpstr>主题</vt:lpstr>
      </vt:variant>
      <vt:variant>
        <vt:i4>1</vt:i4>
      </vt:variant>
      <vt:variant>
        <vt:lpstr>幻灯片标题</vt:lpstr>
      </vt:variant>
      <vt:variant>
        <vt:i4>55</vt:i4>
      </vt:variant>
    </vt:vector>
  </HeadingPairs>
  <TitlesOfParts>
    <vt:vector size="56" baseType="lpstr">
      <vt:lpstr>Office Theme</vt:lpstr>
      <vt:lpstr>幻灯片 1</vt:lpstr>
      <vt:lpstr>幻灯片 2</vt:lpstr>
      <vt:lpstr>  第一部分 生活垃圾分类的背景      （为什么要进行垃圾分类）   </vt:lpstr>
      <vt:lpstr>一、垃圾围城现状的要求</vt:lpstr>
      <vt:lpstr>    北京2018年常住人口是2154.2万人，日产生活垃圾量是2.6万吨，若用装载量2.5吨、车长7米的清运车来清运，装载这些垃圾的车辆若排成一列，全长为47.8公里，能够排满三环路一圈；若按全年计算全长为17500公里，能够排满六环近100圈。下图是2010年北京的“垃圾围城”，包围的大大小小垃圾场400多个。</vt:lpstr>
      <vt:lpstr>幻灯片 6</vt:lpstr>
      <vt:lpstr>幻灯片 7</vt:lpstr>
      <vt:lpstr>幻灯片 8</vt:lpstr>
      <vt:lpstr>    数据显示：在中国的大街小巷，每周最少有4亿份外卖在路上，至少产生4亿个打包盒和4亿个塑料袋，以及4亿份一次性餐具。快递量一样令人感到恐怖，2012年是50亿件，到2018年已增长到500亿件，到2020年，这个数字已变成700亿件。</vt:lpstr>
      <vt:lpstr>幻灯片 10</vt:lpstr>
      <vt:lpstr>幻灯片 11</vt:lpstr>
      <vt:lpstr>幻灯片 12</vt:lpstr>
      <vt:lpstr>幻灯片 13</vt:lpstr>
      <vt:lpstr>幻灯片 14</vt:lpstr>
      <vt:lpstr>幻灯片 15</vt:lpstr>
      <vt:lpstr>幻灯片 16</vt:lpstr>
      <vt:lpstr>幻灯片 17</vt:lpstr>
      <vt:lpstr>二、末端垃圾处理方式的要求</vt:lpstr>
      <vt:lpstr>国内标准的卫生填埋场</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三、国家及政策的要求</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垃圾</dc:title>
  <dc:creator>WIN7</dc:creator>
  <cp:lastModifiedBy>Windows 用户</cp:lastModifiedBy>
  <cp:revision>416</cp:revision>
  <dcterms:created xsi:type="dcterms:W3CDTF">2021-02-24T08:15:00Z</dcterms:created>
  <dcterms:modified xsi:type="dcterms:W3CDTF">2021-03-08T06:21:42Z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