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3"/>
  </p:notesMasterIdLst>
  <p:sldIdLst>
    <p:sldId id="289" r:id="rId2"/>
    <p:sldId id="294" r:id="rId3"/>
    <p:sldId id="295" r:id="rId4"/>
    <p:sldId id="283" r:id="rId5"/>
    <p:sldId id="301" r:id="rId6"/>
    <p:sldId id="302" r:id="rId7"/>
    <p:sldId id="297" r:id="rId8"/>
    <p:sldId id="272" r:id="rId9"/>
    <p:sldId id="276" r:id="rId10"/>
    <p:sldId id="306" r:id="rId11"/>
    <p:sldId id="278" r:id="rId12"/>
    <p:sldId id="304" r:id="rId13"/>
    <p:sldId id="274" r:id="rId14"/>
    <p:sldId id="307" r:id="rId15"/>
    <p:sldId id="288" r:id="rId16"/>
    <p:sldId id="308" r:id="rId17"/>
    <p:sldId id="305" r:id="rId18"/>
    <p:sldId id="309" r:id="rId19"/>
    <p:sldId id="310" r:id="rId20"/>
    <p:sldId id="292" r:id="rId21"/>
    <p:sldId id="296" r:id="rId22"/>
  </p:sldIdLst>
  <p:sldSz cx="12192000" cy="6858000"/>
  <p:notesSz cx="6858000" cy="9144000"/>
  <p:defaultTex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E68A8C"/>
    <a:srgbClr val="FF7C80"/>
    <a:srgbClr val="DB5355"/>
    <a:srgbClr val="FF5D58"/>
    <a:srgbClr val="59595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3525" autoAdjust="0"/>
    <p:restoredTop sz="94151" autoAdjust="0"/>
  </p:normalViewPr>
  <p:slideViewPr>
    <p:cSldViewPr snapToGrid="0">
      <p:cViewPr varScale="1">
        <p:scale>
          <a:sx n="66" d="100"/>
          <a:sy n="66" d="100"/>
        </p:scale>
        <p:origin x="-552" y="396"/>
      </p:cViewPr>
      <p:guideLst>
        <p:guide orient="horz" pos="2183"/>
        <p:guide orient="horz" pos="3135"/>
        <p:guide orient="horz" pos="1094"/>
        <p:guide orient="horz" pos="2727"/>
        <p:guide orient="horz" pos="1706"/>
        <p:guide orient="horz" pos="368"/>
        <p:guide orient="horz" pos="3906"/>
        <p:guide orient="horz" pos="2908"/>
        <p:guide pos="3931"/>
        <p:guide pos="370"/>
        <p:guide pos="731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ea typeface="+mn-ea"/>
              </a:defRPr>
            </a:lvl1pPr>
          </a:lstStyle>
          <a:p>
            <a:pPr>
              <a:defRPr/>
            </a:pPr>
            <a:fld id="{40EE4DF7-BDB0-48C6-98C2-9DD7FCA0E831}" type="datetimeFigureOut">
              <a:rPr lang="zh-CN" altLang="en-US"/>
              <a:pPr>
                <a:defRPr/>
              </a:pPr>
              <a:t>2021/3/29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endParaRPr lang="zh-CN" altLang="en-US" noProof="0"/>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8E00D0FF-E8A3-48C9-A93F-605AD05D6621}" type="slidenum">
              <a:rPr lang="zh-CN" altLang="en-US"/>
              <a:pPr>
                <a:defRPr/>
              </a:pPr>
              <a:t>‹#›</a:t>
            </a:fld>
            <a:endParaRPr lang="zh-CN" altLang="en-US"/>
          </a:p>
        </p:txBody>
      </p:sp>
    </p:spTree>
    <p:extLst>
      <p:ext uri="{BB962C8B-B14F-4D97-AF65-F5344CB8AC3E}">
        <p14:creationId xmlns:p14="http://schemas.microsoft.com/office/powerpoint/2010/main" xmlns="" val="359515267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幻灯片图像占位符 1"/>
          <p:cNvSpPr>
            <a:spLocks noGrp="1" noRot="1" noChangeAspect="1" noTextEdit="1"/>
          </p:cNvSpPr>
          <p:nvPr>
            <p:ph type="sldImg"/>
          </p:nvPr>
        </p:nvSpPr>
        <p:spPr bwMode="auto">
          <a:noFill/>
          <a:ln>
            <a:solidFill>
              <a:srgbClr val="000000"/>
            </a:solidFill>
            <a:miter lim="800000"/>
            <a:headEnd/>
            <a:tailEnd/>
          </a:ln>
        </p:spPr>
      </p:sp>
      <p:sp>
        <p:nvSpPr>
          <p:cNvPr id="16387"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6388" name="灯片编号占位符 3"/>
          <p:cNvSpPr>
            <a:spLocks noGrp="1"/>
          </p:cNvSpPr>
          <p:nvPr>
            <p:ph type="sldNum" sz="quarter" idx="5"/>
          </p:nvPr>
        </p:nvSpPr>
        <p:spPr bwMode="auto">
          <a:noFill/>
          <a:ln>
            <a:miter lim="800000"/>
            <a:headEnd/>
            <a:tailEnd/>
          </a:ln>
        </p:spPr>
        <p:txBody>
          <a:bodyPr/>
          <a:lstStyle/>
          <a:p>
            <a:fld id="{FC360914-FAB0-4B3F-9EED-908A03061260}" type="slidenum">
              <a:rPr lang="zh-CN" altLang="en-US">
                <a:latin typeface="Arial" pitchFamily="34" charset="0"/>
              </a:rPr>
              <a:pPr/>
              <a:t>2</a:t>
            </a:fld>
            <a:endParaRPr lang="zh-CN" altLang="en-US">
              <a:latin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bwMode="auto">
          <a:noFill/>
          <a:ln>
            <a:solidFill>
              <a:srgbClr val="000000"/>
            </a:solidFill>
            <a:miter lim="800000"/>
            <a:headEnd/>
            <a:tailEnd/>
          </a:ln>
        </p:spPr>
      </p:sp>
      <p:sp>
        <p:nvSpPr>
          <p:cNvPr id="17411"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7412" name="灯片编号占位符 3"/>
          <p:cNvSpPr>
            <a:spLocks noGrp="1"/>
          </p:cNvSpPr>
          <p:nvPr>
            <p:ph type="sldNum" sz="quarter" idx="5"/>
          </p:nvPr>
        </p:nvSpPr>
        <p:spPr bwMode="auto">
          <a:noFill/>
          <a:ln>
            <a:miter lim="800000"/>
            <a:headEnd/>
            <a:tailEnd/>
          </a:ln>
        </p:spPr>
        <p:txBody>
          <a:bodyPr/>
          <a:lstStyle/>
          <a:p>
            <a:fld id="{CF6194FD-BFA7-4995-B8FB-8BF92AD12C82}" type="slidenum">
              <a:rPr lang="zh-CN" altLang="en-US"/>
              <a:pPr/>
              <a:t>8</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8E00D0FF-E8A3-48C9-A93F-605AD05D6621}" type="slidenum">
              <a:rPr lang="zh-CN" altLang="en-US" smtClean="0"/>
              <a:pPr>
                <a:defRPr/>
              </a:pPr>
              <a:t>13</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8E00D0FF-E8A3-48C9-A93F-605AD05D6621}" type="slidenum">
              <a:rPr lang="zh-CN" altLang="en-US" smtClean="0"/>
              <a:pPr>
                <a:defRPr/>
              </a:pPr>
              <a:t>14</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pic>
        <p:nvPicPr>
          <p:cNvPr id="7" name="图片 6"/>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0" y="9319"/>
            <a:ext cx="12192000" cy="6848682"/>
          </a:xfrm>
          <a:prstGeom prst="rect">
            <a:avLst/>
          </a:prstGeom>
        </p:spPr>
      </p:pic>
      <p:sp>
        <p:nvSpPr>
          <p:cNvPr id="4" name="Date Placeholder 3"/>
          <p:cNvSpPr>
            <a:spLocks noGrp="1"/>
          </p:cNvSpPr>
          <p:nvPr>
            <p:ph type="dt" sz="half" idx="10"/>
          </p:nvPr>
        </p:nvSpPr>
        <p:spPr/>
        <p:txBody>
          <a:bodyPr/>
          <a:lstStyle/>
          <a:p>
            <a:pPr>
              <a:defRPr/>
            </a:pPr>
            <a:fld id="{021A4D60-6D5D-4B98-BF69-CAB42C6049D9}" type="datetimeFigureOut">
              <a:rPr lang="zh-CN" altLang="en-US" smtClean="0"/>
              <a:pPr>
                <a:defRPr/>
              </a:pPr>
              <a:t>2021/3/29</a:t>
            </a:fld>
            <a:endParaRPr lang="zh-CN" altLang="en-US"/>
          </a:p>
        </p:txBody>
      </p:sp>
      <p:sp>
        <p:nvSpPr>
          <p:cNvPr id="5" name="Footer Placeholder 4"/>
          <p:cNvSpPr>
            <a:spLocks noGrp="1"/>
          </p:cNvSpPr>
          <p:nvPr>
            <p:ph type="ftr" sz="quarter" idx="11"/>
          </p:nvPr>
        </p:nvSpPr>
        <p:spPr/>
        <p:txBody>
          <a:bodyPr/>
          <a:lstStyle/>
          <a:p>
            <a:pPr>
              <a:defRPr/>
            </a:pPr>
            <a:endParaRPr lang="zh-CN" altLang="en-US"/>
          </a:p>
        </p:txBody>
      </p:sp>
      <p:sp>
        <p:nvSpPr>
          <p:cNvPr id="6" name="Slide Number Placeholder 5"/>
          <p:cNvSpPr>
            <a:spLocks noGrp="1"/>
          </p:cNvSpPr>
          <p:nvPr>
            <p:ph type="sldNum" sz="quarter" idx="12"/>
          </p:nvPr>
        </p:nvSpPr>
        <p:spPr/>
        <p:txBody>
          <a:bodyPr/>
          <a:lstStyle/>
          <a:p>
            <a:pPr>
              <a:defRPr/>
            </a:pPr>
            <a:fld id="{AF68956C-5DFA-4F36-AA07-7BAB543B12D4}" type="slidenum">
              <a:rPr lang="zh-CN" altLang="en-US" smtClean="0"/>
              <a:pPr>
                <a:defRPr/>
              </a:pPr>
              <a:t>‹#›</a:t>
            </a:fld>
            <a:endParaRPr lang="zh-CN" altLang="en-US"/>
          </a:p>
        </p:txBody>
      </p:sp>
      <p:sp>
        <p:nvSpPr>
          <p:cNvPr id="47" name="任意多边形 46"/>
          <p:cNvSpPr>
            <a:spLocks/>
          </p:cNvSpPr>
          <p:nvPr/>
        </p:nvSpPr>
        <p:spPr bwMode="gray">
          <a:xfrm>
            <a:off x="-12700" y="1464839"/>
            <a:ext cx="12219517" cy="3745139"/>
          </a:xfrm>
          <a:custGeom>
            <a:avLst/>
            <a:gdLst>
              <a:gd name="connsiteX0" fmla="*/ 1617036 w 9164638"/>
              <a:gd name="connsiteY0" fmla="*/ 1057 h 3745139"/>
              <a:gd name="connsiteX1" fmla="*/ 2073703 w 9164638"/>
              <a:gd name="connsiteY1" fmla="*/ 2012 h 3745139"/>
              <a:gd name="connsiteX2" fmla="*/ 6405438 w 9164638"/>
              <a:gd name="connsiteY2" fmla="*/ 905300 h 3745139"/>
              <a:gd name="connsiteX3" fmla="*/ 9164638 w 9164638"/>
              <a:gd name="connsiteY3" fmla="*/ 170287 h 3745139"/>
              <a:gd name="connsiteX4" fmla="*/ 9153336 w 9164638"/>
              <a:gd name="connsiteY4" fmla="*/ 3397675 h 3745139"/>
              <a:gd name="connsiteX5" fmla="*/ 6247216 w 9164638"/>
              <a:gd name="connsiteY5" fmla="*/ 3575475 h 3745139"/>
              <a:gd name="connsiteX6" fmla="*/ 3013349 w 9164638"/>
              <a:gd name="connsiteY6" fmla="*/ 2994450 h 3745139"/>
              <a:gd name="connsiteX7" fmla="*/ 50700 w 9164638"/>
              <a:gd name="connsiteY7" fmla="*/ 3725867 h 3745139"/>
              <a:gd name="connsiteX8" fmla="*/ 0 w 9164638"/>
              <a:gd name="connsiteY8" fmla="*/ 3745139 h 3745139"/>
              <a:gd name="connsiteX9" fmla="*/ 0 w 9164638"/>
              <a:gd name="connsiteY9" fmla="*/ 142999 h 3745139"/>
              <a:gd name="connsiteX10" fmla="*/ 121153 w 9164638"/>
              <a:gd name="connsiteY10" fmla="*/ 117205 h 3745139"/>
              <a:gd name="connsiteX11" fmla="*/ 1617036 w 9164638"/>
              <a:gd name="connsiteY11" fmla="*/ 1057 h 3745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164638" h="3745139">
                <a:moveTo>
                  <a:pt x="1617036" y="1057"/>
                </a:moveTo>
                <a:cubicBezTo>
                  <a:pt x="1760109" y="-568"/>
                  <a:pt x="1912252" y="-369"/>
                  <a:pt x="2073703" y="2012"/>
                </a:cubicBezTo>
                <a:cubicBezTo>
                  <a:pt x="3365312" y="19475"/>
                  <a:pt x="5284967" y="676700"/>
                  <a:pt x="6405438" y="905300"/>
                </a:cubicBezTo>
                <a:cubicBezTo>
                  <a:pt x="7525909" y="1133900"/>
                  <a:pt x="8941835" y="330625"/>
                  <a:pt x="9164638" y="170287"/>
                </a:cubicBezTo>
                <a:lnTo>
                  <a:pt x="9153336" y="3397675"/>
                </a:lnTo>
                <a:cubicBezTo>
                  <a:pt x="7906934" y="3804075"/>
                  <a:pt x="6828440" y="3651675"/>
                  <a:pt x="6247216" y="3575475"/>
                </a:cubicBezTo>
                <a:cubicBezTo>
                  <a:pt x="5665991" y="3499275"/>
                  <a:pt x="4227461" y="2956350"/>
                  <a:pt x="3013349" y="2994450"/>
                </a:cubicBezTo>
                <a:cubicBezTo>
                  <a:pt x="2150190" y="2989290"/>
                  <a:pt x="597440" y="3521754"/>
                  <a:pt x="50700" y="3725867"/>
                </a:cubicBezTo>
                <a:lnTo>
                  <a:pt x="0" y="3745139"/>
                </a:lnTo>
                <a:lnTo>
                  <a:pt x="0" y="142999"/>
                </a:lnTo>
                <a:lnTo>
                  <a:pt x="121153" y="117205"/>
                </a:lnTo>
                <a:cubicBezTo>
                  <a:pt x="413026" y="62883"/>
                  <a:pt x="901668" y="9181"/>
                  <a:pt x="1617036" y="1057"/>
                </a:cubicBezTo>
                <a:close/>
              </a:path>
            </a:pathLst>
          </a:custGeom>
          <a:solidFill>
            <a:schemeClr val="accent1">
              <a:alpha val="41000"/>
            </a:schemeClr>
          </a:solidFill>
          <a:ln w="9525">
            <a:noFill/>
            <a:round/>
            <a:headEnd/>
            <a:tailEnd/>
          </a:ln>
          <a:effectLst/>
        </p:spPr>
        <p:txBody>
          <a:bodyPr wrap="square">
            <a:no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000000"/>
              </a:solidFill>
              <a:effectLst/>
              <a:uLnTx/>
              <a:uFillTx/>
              <a:latin typeface="Arial" panose="020B0604020202020204" pitchFamily="34" charset="0"/>
              <a:ea typeface="宋体" panose="02010600030101010101" pitchFamily="2" charset="-122"/>
            </a:endParaRPr>
          </a:p>
        </p:txBody>
      </p:sp>
      <p:sp>
        <p:nvSpPr>
          <p:cNvPr id="37" name="Freeform 18"/>
          <p:cNvSpPr>
            <a:spLocks/>
          </p:cNvSpPr>
          <p:nvPr/>
        </p:nvSpPr>
        <p:spPr bwMode="gray">
          <a:xfrm>
            <a:off x="-12700" y="1730375"/>
            <a:ext cx="12200467" cy="3265488"/>
          </a:xfrm>
          <a:custGeom>
            <a:avLst/>
            <a:gdLst/>
            <a:ahLst/>
            <a:cxnLst>
              <a:cxn ang="0">
                <a:pos x="6" y="272"/>
              </a:cxn>
              <a:cxn ang="0">
                <a:pos x="1453" y="10"/>
              </a:cxn>
              <a:cxn ang="0">
                <a:pos x="4182" y="482"/>
              </a:cxn>
              <a:cxn ang="0">
                <a:pos x="5764" y="154"/>
              </a:cxn>
              <a:cxn ang="0">
                <a:pos x="5764" y="1806"/>
              </a:cxn>
              <a:cxn ang="0">
                <a:pos x="4005" y="1994"/>
              </a:cxn>
              <a:cxn ang="0">
                <a:pos x="1891" y="1522"/>
              </a:cxn>
              <a:cxn ang="0">
                <a:pos x="6" y="1967"/>
              </a:cxn>
              <a:cxn ang="0">
                <a:pos x="6" y="272"/>
              </a:cxn>
            </a:cxnLst>
            <a:rect l="0" t="0" r="r" b="b"/>
            <a:pathLst>
              <a:path w="5764" h="2057">
                <a:moveTo>
                  <a:pt x="6" y="272"/>
                </a:moveTo>
                <a:cubicBezTo>
                  <a:pt x="144" y="233"/>
                  <a:pt x="656" y="0"/>
                  <a:pt x="1453" y="10"/>
                </a:cubicBezTo>
                <a:cubicBezTo>
                  <a:pt x="2250" y="20"/>
                  <a:pt x="3475" y="403"/>
                  <a:pt x="4182" y="482"/>
                </a:cubicBezTo>
                <a:cubicBezTo>
                  <a:pt x="4890" y="561"/>
                  <a:pt x="5626" y="237"/>
                  <a:pt x="5764" y="154"/>
                </a:cubicBezTo>
                <a:lnTo>
                  <a:pt x="5764" y="1806"/>
                </a:lnTo>
                <a:cubicBezTo>
                  <a:pt x="4919" y="2052"/>
                  <a:pt x="4485" y="2057"/>
                  <a:pt x="4005" y="1994"/>
                </a:cubicBezTo>
                <a:cubicBezTo>
                  <a:pt x="3526" y="1929"/>
                  <a:pt x="2640" y="1502"/>
                  <a:pt x="1891" y="1522"/>
                </a:cubicBezTo>
                <a:cubicBezTo>
                  <a:pt x="1234" y="1519"/>
                  <a:pt x="0" y="1962"/>
                  <a:pt x="6" y="1967"/>
                </a:cubicBezTo>
                <a:cubicBezTo>
                  <a:pt x="12" y="1972"/>
                  <a:pt x="6" y="641"/>
                  <a:pt x="6" y="272"/>
                </a:cubicBezTo>
                <a:close/>
              </a:path>
            </a:pathLst>
          </a:custGeom>
          <a:solidFill>
            <a:schemeClr val="accent1"/>
          </a:solidFill>
          <a:ln w="9525">
            <a:noFill/>
            <a:round/>
            <a:headEnd/>
            <a:tailEnd/>
          </a:ln>
          <a:effec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000000"/>
              </a:solidFill>
              <a:effectLst/>
              <a:uLnTx/>
              <a:uFillTx/>
              <a:latin typeface="Arial" panose="020B0604020202020204" pitchFamily="34" charset="0"/>
              <a:ea typeface="宋体" panose="02010600030101010101" pitchFamily="2" charset="-122"/>
            </a:endParaRPr>
          </a:p>
        </p:txBody>
      </p:sp>
      <p:grpSp>
        <p:nvGrpSpPr>
          <p:cNvPr id="8" name="Group 19"/>
          <p:cNvGrpSpPr>
            <a:grpSpLocks/>
          </p:cNvGrpSpPr>
          <p:nvPr/>
        </p:nvGrpSpPr>
        <p:grpSpPr bwMode="auto">
          <a:xfrm>
            <a:off x="9448800" y="1947863"/>
            <a:ext cx="574766" cy="533400"/>
            <a:chOff x="4752" y="1200"/>
            <a:chExt cx="288" cy="288"/>
          </a:xfrm>
        </p:grpSpPr>
        <p:sp>
          <p:nvSpPr>
            <p:cNvPr id="39" name="Oval 20"/>
            <p:cNvSpPr>
              <a:spLocks noChangeArrowheads="1"/>
            </p:cNvSpPr>
            <p:nvPr userDrawn="1"/>
          </p:nvSpPr>
          <p:spPr bwMode="gray">
            <a:xfrm>
              <a:off x="4752" y="1200"/>
              <a:ext cx="288" cy="288"/>
            </a:xfrm>
            <a:prstGeom prst="ellipse">
              <a:avLst/>
            </a:prstGeom>
            <a:gradFill rotWithShape="1">
              <a:gsLst>
                <a:gs pos="0">
                  <a:srgbClr val="233DA9">
                    <a:gamma/>
                    <a:tint val="25490"/>
                    <a:invGamma/>
                  </a:srgbClr>
                </a:gs>
                <a:gs pos="100000">
                  <a:schemeClr val="accent1">
                    <a:lumMod val="50000"/>
                  </a:schemeClr>
                </a:gs>
              </a:gsLst>
              <a:path path="shape">
                <a:fillToRect l="50000" t="50000" r="50000" b="50000"/>
              </a:path>
            </a:gradFill>
            <a:ln w="9525">
              <a:noFill/>
              <a:round/>
              <a:headEnd/>
              <a:tailEnd/>
            </a:ln>
            <a:effec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000000"/>
                </a:solidFill>
                <a:effectLst/>
                <a:uLnTx/>
                <a:uFillTx/>
                <a:latin typeface="Arial" panose="020B0604020202020204" pitchFamily="34" charset="0"/>
                <a:ea typeface="宋体" panose="02010600030101010101" pitchFamily="2" charset="-122"/>
              </a:endParaRPr>
            </a:p>
          </p:txBody>
        </p:sp>
        <p:sp>
          <p:nvSpPr>
            <p:cNvPr id="40" name="Oval 21"/>
            <p:cNvSpPr>
              <a:spLocks noChangeArrowheads="1"/>
            </p:cNvSpPr>
            <p:nvPr userDrawn="1"/>
          </p:nvSpPr>
          <p:spPr bwMode="gray">
            <a:xfrm>
              <a:off x="4752" y="1200"/>
              <a:ext cx="192" cy="192"/>
            </a:xfrm>
            <a:prstGeom prst="ellipse">
              <a:avLst/>
            </a:prstGeom>
            <a:gradFill rotWithShape="1">
              <a:gsLst>
                <a:gs pos="0">
                  <a:srgbClr val="FFFFFF"/>
                </a:gs>
                <a:gs pos="100000">
                  <a:srgbClr val="FFFFFF">
                    <a:gamma/>
                    <a:tint val="34902"/>
                    <a:invGamma/>
                    <a:alpha val="0"/>
                  </a:srgbClr>
                </a:gs>
              </a:gsLst>
              <a:path path="shape">
                <a:fillToRect l="50000" t="50000" r="50000" b="50000"/>
              </a:path>
            </a:gradFill>
            <a:ln w="9525">
              <a:noFill/>
              <a:round/>
              <a:headEnd/>
              <a:tailEnd/>
            </a:ln>
            <a:effec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000000"/>
                </a:solidFill>
                <a:effectLst/>
                <a:uLnTx/>
                <a:uFillTx/>
                <a:latin typeface="Arial" panose="020B0604020202020204" pitchFamily="34" charset="0"/>
                <a:ea typeface="宋体" panose="02010600030101010101" pitchFamily="2" charset="-122"/>
              </a:endParaRPr>
            </a:p>
          </p:txBody>
        </p:sp>
      </p:grpSp>
      <p:grpSp>
        <p:nvGrpSpPr>
          <p:cNvPr id="9" name="Group 22"/>
          <p:cNvGrpSpPr>
            <a:grpSpLocks/>
          </p:cNvGrpSpPr>
          <p:nvPr/>
        </p:nvGrpSpPr>
        <p:grpSpPr bwMode="auto">
          <a:xfrm>
            <a:off x="10160000" y="1371600"/>
            <a:ext cx="908594" cy="914400"/>
            <a:chOff x="4992" y="816"/>
            <a:chExt cx="576" cy="576"/>
          </a:xfrm>
        </p:grpSpPr>
        <p:sp>
          <p:nvSpPr>
            <p:cNvPr id="42" name="Oval 23"/>
            <p:cNvSpPr>
              <a:spLocks noChangeArrowheads="1"/>
            </p:cNvSpPr>
            <p:nvPr userDrawn="1"/>
          </p:nvSpPr>
          <p:spPr bwMode="gray">
            <a:xfrm>
              <a:off x="4992" y="816"/>
              <a:ext cx="576" cy="576"/>
            </a:xfrm>
            <a:prstGeom prst="ellipse">
              <a:avLst/>
            </a:prstGeom>
            <a:solidFill>
              <a:srgbClr val="65AAE9">
                <a:alpha val="53000"/>
              </a:srgbClr>
            </a:solidFill>
            <a:ln w="9525">
              <a:noFill/>
              <a:round/>
              <a:headEnd/>
              <a:tailEnd/>
            </a:ln>
            <a:effec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000000"/>
                </a:solidFill>
                <a:effectLst/>
                <a:uLnTx/>
                <a:uFillTx/>
                <a:latin typeface="Arial" panose="020B0604020202020204" pitchFamily="34" charset="0"/>
                <a:ea typeface="宋体" panose="02010600030101010101" pitchFamily="2" charset="-122"/>
              </a:endParaRPr>
            </a:p>
          </p:txBody>
        </p:sp>
        <p:sp>
          <p:nvSpPr>
            <p:cNvPr id="43" name="Oval 24"/>
            <p:cNvSpPr>
              <a:spLocks noChangeArrowheads="1"/>
            </p:cNvSpPr>
            <p:nvPr userDrawn="1"/>
          </p:nvSpPr>
          <p:spPr bwMode="gray">
            <a:xfrm>
              <a:off x="4992" y="857"/>
              <a:ext cx="576" cy="461"/>
            </a:xfrm>
            <a:prstGeom prst="ellipse">
              <a:avLst/>
            </a:prstGeom>
            <a:gradFill rotWithShape="1">
              <a:gsLst>
                <a:gs pos="0">
                  <a:srgbClr val="FFFFFF"/>
                </a:gs>
                <a:gs pos="100000">
                  <a:srgbClr val="FFFFFF">
                    <a:gamma/>
                    <a:tint val="34902"/>
                    <a:invGamma/>
                    <a:alpha val="0"/>
                  </a:srgbClr>
                </a:gs>
              </a:gsLst>
              <a:path path="shape">
                <a:fillToRect l="50000" t="50000" r="50000" b="50000"/>
              </a:path>
            </a:gradFill>
            <a:ln w="9525">
              <a:noFill/>
              <a:round/>
              <a:headEnd/>
              <a:tailEnd/>
            </a:ln>
            <a:effec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000000"/>
                </a:solidFill>
                <a:effectLst/>
                <a:uLnTx/>
                <a:uFillTx/>
                <a:latin typeface="Arial" panose="020B0604020202020204" pitchFamily="34" charset="0"/>
                <a:ea typeface="宋体" panose="02010600030101010101" pitchFamily="2" charset="-122"/>
              </a:endParaRPr>
            </a:p>
          </p:txBody>
        </p:sp>
      </p:grpSp>
      <p:grpSp>
        <p:nvGrpSpPr>
          <p:cNvPr id="10" name="Group 25"/>
          <p:cNvGrpSpPr>
            <a:grpSpLocks/>
          </p:cNvGrpSpPr>
          <p:nvPr/>
        </p:nvGrpSpPr>
        <p:grpSpPr bwMode="auto">
          <a:xfrm>
            <a:off x="406400" y="3117669"/>
            <a:ext cx="1727200" cy="1682931"/>
            <a:chOff x="4992" y="816"/>
            <a:chExt cx="576" cy="576"/>
          </a:xfrm>
        </p:grpSpPr>
        <p:sp>
          <p:nvSpPr>
            <p:cNvPr id="45" name="Oval 26"/>
            <p:cNvSpPr>
              <a:spLocks noChangeArrowheads="1"/>
            </p:cNvSpPr>
            <p:nvPr userDrawn="1"/>
          </p:nvSpPr>
          <p:spPr bwMode="gray">
            <a:xfrm>
              <a:off x="4992" y="816"/>
              <a:ext cx="576" cy="576"/>
            </a:xfrm>
            <a:prstGeom prst="ellipse">
              <a:avLst/>
            </a:prstGeom>
            <a:solidFill>
              <a:schemeClr val="accent1">
                <a:lumMod val="50000"/>
                <a:alpha val="53000"/>
              </a:schemeClr>
            </a:solidFill>
            <a:ln w="9525">
              <a:noFill/>
              <a:round/>
              <a:headEnd/>
              <a:tailEnd/>
            </a:ln>
            <a:effec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000000"/>
                </a:solidFill>
                <a:effectLst/>
                <a:uLnTx/>
                <a:uFillTx/>
                <a:latin typeface="Arial" panose="020B0604020202020204" pitchFamily="34" charset="0"/>
                <a:ea typeface="宋体" panose="02010600030101010101" pitchFamily="2" charset="-122"/>
              </a:endParaRPr>
            </a:p>
          </p:txBody>
        </p:sp>
        <p:sp>
          <p:nvSpPr>
            <p:cNvPr id="46" name="Oval 27"/>
            <p:cNvSpPr>
              <a:spLocks noChangeArrowheads="1"/>
            </p:cNvSpPr>
            <p:nvPr userDrawn="1"/>
          </p:nvSpPr>
          <p:spPr bwMode="gray">
            <a:xfrm>
              <a:off x="5008" y="858"/>
              <a:ext cx="480" cy="487"/>
            </a:xfrm>
            <a:prstGeom prst="ellipse">
              <a:avLst/>
            </a:prstGeom>
            <a:gradFill rotWithShape="1">
              <a:gsLst>
                <a:gs pos="0">
                  <a:srgbClr val="FFFFFF"/>
                </a:gs>
                <a:gs pos="100000">
                  <a:srgbClr val="FFFFFF">
                    <a:gamma/>
                    <a:tint val="34902"/>
                    <a:invGamma/>
                    <a:alpha val="0"/>
                  </a:srgbClr>
                </a:gs>
              </a:gsLst>
              <a:path path="shape">
                <a:fillToRect l="50000" t="50000" r="50000" b="50000"/>
              </a:path>
            </a:gradFill>
            <a:ln w="9525">
              <a:noFill/>
              <a:round/>
              <a:headEnd/>
              <a:tailEnd/>
            </a:ln>
            <a:effec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000000"/>
                </a:solidFill>
                <a:effectLst/>
                <a:uLnTx/>
                <a:uFillTx/>
                <a:latin typeface="Arial" panose="020B0604020202020204" pitchFamily="34" charset="0"/>
                <a:ea typeface="宋体" panose="02010600030101010101" pitchFamily="2" charset="-122"/>
              </a:endParaRPr>
            </a:p>
          </p:txBody>
        </p:sp>
      </p:grpSp>
      <p:sp>
        <p:nvSpPr>
          <p:cNvPr id="2" name="Title 1"/>
          <p:cNvSpPr>
            <a:spLocks noGrp="1"/>
          </p:cNvSpPr>
          <p:nvPr>
            <p:ph type="ctrTitle"/>
          </p:nvPr>
        </p:nvSpPr>
        <p:spPr>
          <a:xfrm>
            <a:off x="3094386" y="2464531"/>
            <a:ext cx="5059015" cy="1756805"/>
          </a:xfrm>
        </p:spPr>
        <p:txBody>
          <a:bodyPr anchor="ctr">
            <a:normAutofit/>
          </a:bodyPr>
          <a:lstStyle>
            <a:lvl1pPr algn="ctr">
              <a:lnSpc>
                <a:spcPct val="110000"/>
              </a:lnSpc>
              <a:defRPr sz="3200" b="1" i="1">
                <a:solidFill>
                  <a:schemeClr val="bg1"/>
                </a:solidFill>
              </a:defRPr>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2643717" y="5574843"/>
            <a:ext cx="5757092" cy="423361"/>
          </a:xfrm>
        </p:spPr>
        <p:txBody>
          <a:bodyPr>
            <a:normAutofit/>
          </a:bodyPr>
          <a:lstStyle>
            <a:lvl1pPr marL="0" indent="0" algn="ctr">
              <a:buNone/>
              <a:defRPr sz="18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Tree>
    <p:extLst>
      <p:ext uri="{BB962C8B-B14F-4D97-AF65-F5344CB8AC3E}">
        <p14:creationId xmlns="" xmlns:p14="http://schemas.microsoft.com/office/powerpoint/2010/main" val="1388777163"/>
      </p:ext>
    </p:extLst>
  </p:cSld>
  <p:clrMapOvr>
    <a:masterClrMapping/>
  </p:clrMapOvr>
  <p:extLst mod="1">
    <p:ext uri="{DCECCB84-F9BA-43D5-87BE-67443E8EF086}">
      <p15:sldGuideLst xmlns="" xmlns:p15="http://schemas.microsoft.com/office/powerpoint/2012/main">
        <p15:guide id="0" orient="horz" pos="2160" userDrawn="1">
          <p15:clr>
            <a:srgbClr val="FBAE40"/>
          </p15:clr>
        </p15:guide>
        <p15:guide id="1" pos="6623"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pPr>
              <a:defRPr/>
            </a:pPr>
            <a:fld id="{138A2215-9AD3-4C1A-AA29-EAB8FCD3EA38}" type="datetimeFigureOut">
              <a:rPr lang="zh-CN" altLang="en-US" smtClean="0"/>
              <a:pPr>
                <a:defRPr/>
              </a:pPr>
              <a:t>2021/3/29</a:t>
            </a:fld>
            <a:endParaRPr lang="zh-CN" altLang="en-US"/>
          </a:p>
        </p:txBody>
      </p:sp>
      <p:sp>
        <p:nvSpPr>
          <p:cNvPr id="5" name="Footer Placeholder 4"/>
          <p:cNvSpPr>
            <a:spLocks noGrp="1"/>
          </p:cNvSpPr>
          <p:nvPr>
            <p:ph type="ftr" sz="quarter" idx="11"/>
          </p:nvPr>
        </p:nvSpPr>
        <p:spPr/>
        <p:txBody>
          <a:bodyPr/>
          <a:lstStyle/>
          <a:p>
            <a:pPr>
              <a:defRPr/>
            </a:pPr>
            <a:endParaRPr lang="zh-CN" altLang="en-US"/>
          </a:p>
        </p:txBody>
      </p:sp>
      <p:sp>
        <p:nvSpPr>
          <p:cNvPr id="6" name="Slide Number Placeholder 5"/>
          <p:cNvSpPr>
            <a:spLocks noGrp="1"/>
          </p:cNvSpPr>
          <p:nvPr>
            <p:ph type="sldNum" sz="quarter" idx="12"/>
          </p:nvPr>
        </p:nvSpPr>
        <p:spPr/>
        <p:txBody>
          <a:bodyPr/>
          <a:lstStyle/>
          <a:p>
            <a:pPr>
              <a:defRPr/>
            </a:pPr>
            <a:fld id="{334313B0-C38F-4659-9CBF-B49F3C622161}" type="slidenum">
              <a:rPr lang="zh-CN" altLang="en-US" smtClean="0"/>
              <a:pPr>
                <a:defRPr/>
              </a:pPr>
              <a:t>‹#›</a:t>
            </a:fld>
            <a:endParaRPr lang="zh-CN" altLang="en-US"/>
          </a:p>
        </p:txBody>
      </p:sp>
    </p:spTree>
    <p:extLst>
      <p:ext uri="{BB962C8B-B14F-4D97-AF65-F5344CB8AC3E}">
        <p14:creationId xmlns="" xmlns:p14="http://schemas.microsoft.com/office/powerpoint/2010/main" val="6246344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pPr>
              <a:defRPr/>
            </a:pPr>
            <a:fld id="{AAC8043B-5FC3-4B78-A9D3-59D40C7017C3}" type="datetimeFigureOut">
              <a:rPr lang="zh-CN" altLang="en-US" smtClean="0"/>
              <a:pPr>
                <a:defRPr/>
              </a:pPr>
              <a:t>2021/3/29</a:t>
            </a:fld>
            <a:endParaRPr lang="zh-CN" altLang="en-US"/>
          </a:p>
        </p:txBody>
      </p:sp>
      <p:sp>
        <p:nvSpPr>
          <p:cNvPr id="5" name="Footer Placeholder 4"/>
          <p:cNvSpPr>
            <a:spLocks noGrp="1"/>
          </p:cNvSpPr>
          <p:nvPr>
            <p:ph type="ftr" sz="quarter" idx="11"/>
          </p:nvPr>
        </p:nvSpPr>
        <p:spPr/>
        <p:txBody>
          <a:bodyPr/>
          <a:lstStyle/>
          <a:p>
            <a:pPr>
              <a:defRPr/>
            </a:pPr>
            <a:endParaRPr lang="zh-CN" altLang="en-US"/>
          </a:p>
        </p:txBody>
      </p:sp>
      <p:sp>
        <p:nvSpPr>
          <p:cNvPr id="6" name="Slide Number Placeholder 5"/>
          <p:cNvSpPr>
            <a:spLocks noGrp="1"/>
          </p:cNvSpPr>
          <p:nvPr>
            <p:ph type="sldNum" sz="quarter" idx="12"/>
          </p:nvPr>
        </p:nvSpPr>
        <p:spPr/>
        <p:txBody>
          <a:bodyPr/>
          <a:lstStyle/>
          <a:p>
            <a:pPr>
              <a:defRPr/>
            </a:pPr>
            <a:fld id="{C4EF6069-1223-41EF-A9DA-51E189759249}" type="slidenum">
              <a:rPr lang="zh-CN" altLang="en-US" smtClean="0"/>
              <a:pPr>
                <a:defRPr/>
              </a:pPr>
              <a:t>‹#›</a:t>
            </a:fld>
            <a:endParaRPr lang="zh-CN" altLang="en-US"/>
          </a:p>
        </p:txBody>
      </p:sp>
    </p:spTree>
    <p:extLst>
      <p:ext uri="{BB962C8B-B14F-4D97-AF65-F5344CB8AC3E}">
        <p14:creationId xmlns="" xmlns:p14="http://schemas.microsoft.com/office/powerpoint/2010/main" val="16464188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p:txBody>
      </p:sp>
      <p:sp>
        <p:nvSpPr>
          <p:cNvPr id="4" name="Date Placeholder 3"/>
          <p:cNvSpPr>
            <a:spLocks noGrp="1"/>
          </p:cNvSpPr>
          <p:nvPr>
            <p:ph type="dt" sz="half" idx="10"/>
          </p:nvPr>
        </p:nvSpPr>
        <p:spPr/>
        <p:txBody>
          <a:bodyPr/>
          <a:lstStyle/>
          <a:p>
            <a:pPr>
              <a:defRPr/>
            </a:pPr>
            <a:fld id="{2EF9486A-FC06-4DA7-ABF6-417362EA1388}" type="datetimeFigureOut">
              <a:rPr lang="zh-CN" altLang="en-US" smtClean="0"/>
              <a:pPr>
                <a:defRPr/>
              </a:pPr>
              <a:t>2021/3/29</a:t>
            </a:fld>
            <a:endParaRPr lang="zh-CN" altLang="en-US"/>
          </a:p>
        </p:txBody>
      </p:sp>
      <p:sp>
        <p:nvSpPr>
          <p:cNvPr id="5" name="Footer Placeholder 4"/>
          <p:cNvSpPr>
            <a:spLocks noGrp="1"/>
          </p:cNvSpPr>
          <p:nvPr>
            <p:ph type="ftr" sz="quarter" idx="11"/>
          </p:nvPr>
        </p:nvSpPr>
        <p:spPr/>
        <p:txBody>
          <a:bodyPr/>
          <a:lstStyle/>
          <a:p>
            <a:pPr>
              <a:defRPr/>
            </a:pPr>
            <a:endParaRPr lang="zh-CN" altLang="en-US"/>
          </a:p>
        </p:txBody>
      </p:sp>
      <p:sp>
        <p:nvSpPr>
          <p:cNvPr id="6" name="Slide Number Placeholder 5"/>
          <p:cNvSpPr>
            <a:spLocks noGrp="1"/>
          </p:cNvSpPr>
          <p:nvPr>
            <p:ph type="sldNum" sz="quarter" idx="12"/>
          </p:nvPr>
        </p:nvSpPr>
        <p:spPr/>
        <p:txBody>
          <a:bodyPr/>
          <a:lstStyle/>
          <a:p>
            <a:pPr>
              <a:defRPr/>
            </a:pPr>
            <a:fld id="{C0FE2011-0644-461E-9249-BF673B3FCD66}" type="slidenum">
              <a:rPr lang="zh-CN" altLang="en-US" smtClean="0"/>
              <a:pPr>
                <a:defRPr/>
              </a:pPr>
              <a:t>‹#›</a:t>
            </a:fld>
            <a:endParaRPr lang="zh-CN" altLang="en-US"/>
          </a:p>
        </p:txBody>
      </p:sp>
    </p:spTree>
    <p:extLst>
      <p:ext uri="{BB962C8B-B14F-4D97-AF65-F5344CB8AC3E}">
        <p14:creationId xmlns="" xmlns:p14="http://schemas.microsoft.com/office/powerpoint/2010/main" val="38264111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solidFill>
                  <a:schemeClr val="bg1">
                    <a:lumMod val="50000"/>
                  </a:schemeClr>
                </a:solidFill>
              </a:defRPr>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pPr>
              <a:defRPr/>
            </a:pPr>
            <a:fld id="{92079D33-50F1-4D9F-B35B-492D5F3798F7}" type="datetimeFigureOut">
              <a:rPr lang="zh-CN" altLang="en-US" smtClean="0"/>
              <a:pPr>
                <a:defRPr/>
              </a:pPr>
              <a:t>2021/3/29</a:t>
            </a:fld>
            <a:endParaRPr lang="zh-CN" altLang="en-US"/>
          </a:p>
        </p:txBody>
      </p:sp>
      <p:sp>
        <p:nvSpPr>
          <p:cNvPr id="5" name="Footer Placeholder 4"/>
          <p:cNvSpPr>
            <a:spLocks noGrp="1"/>
          </p:cNvSpPr>
          <p:nvPr>
            <p:ph type="ftr" sz="quarter" idx="11"/>
          </p:nvPr>
        </p:nvSpPr>
        <p:spPr/>
        <p:txBody>
          <a:bodyPr/>
          <a:lstStyle/>
          <a:p>
            <a:pPr>
              <a:defRPr/>
            </a:pPr>
            <a:endParaRPr lang="zh-CN" altLang="en-US"/>
          </a:p>
        </p:txBody>
      </p:sp>
      <p:sp>
        <p:nvSpPr>
          <p:cNvPr id="6" name="Slide Number Placeholder 5"/>
          <p:cNvSpPr>
            <a:spLocks noGrp="1"/>
          </p:cNvSpPr>
          <p:nvPr>
            <p:ph type="sldNum" sz="quarter" idx="12"/>
          </p:nvPr>
        </p:nvSpPr>
        <p:spPr/>
        <p:txBody>
          <a:bodyPr/>
          <a:lstStyle/>
          <a:p>
            <a:pPr>
              <a:defRPr/>
            </a:pPr>
            <a:fld id="{6861705E-257A-4A73-B4BD-5B8CE3FF8B34}" type="slidenum">
              <a:rPr lang="zh-CN" altLang="en-US" smtClean="0"/>
              <a:pPr>
                <a:defRPr/>
              </a:pPr>
              <a:t>‹#›</a:t>
            </a:fld>
            <a:endParaRPr lang="zh-CN" altLang="en-US"/>
          </a:p>
        </p:txBody>
      </p:sp>
    </p:spTree>
    <p:extLst>
      <p:ext uri="{BB962C8B-B14F-4D97-AF65-F5344CB8AC3E}">
        <p14:creationId xmlns="" xmlns:p14="http://schemas.microsoft.com/office/powerpoint/2010/main" val="3558553740"/>
      </p:ext>
    </p:extLst>
  </p:cSld>
  <p:clrMapOvr>
    <a:masterClrMapping/>
  </p:clrMapOvr>
  <p:extLst mod="1">
    <p:ext uri="{DCECCB84-F9BA-43D5-87BE-67443E8EF086}">
      <p15:sldGuideLst xmlns=""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pPr>
              <a:defRPr/>
            </a:pPr>
            <a:fld id="{89AE5701-2347-4565-B06F-E5C0940F33B7}" type="datetimeFigureOut">
              <a:rPr lang="zh-CN" altLang="en-US" smtClean="0"/>
              <a:pPr>
                <a:defRPr/>
              </a:pPr>
              <a:t>2021/3/29</a:t>
            </a:fld>
            <a:endParaRPr lang="zh-CN" altLang="en-US"/>
          </a:p>
        </p:txBody>
      </p:sp>
      <p:sp>
        <p:nvSpPr>
          <p:cNvPr id="6" name="Footer Placeholder 5"/>
          <p:cNvSpPr>
            <a:spLocks noGrp="1"/>
          </p:cNvSpPr>
          <p:nvPr>
            <p:ph type="ftr" sz="quarter" idx="11"/>
          </p:nvPr>
        </p:nvSpPr>
        <p:spPr/>
        <p:txBody>
          <a:bodyPr/>
          <a:lstStyle/>
          <a:p>
            <a:pPr>
              <a:defRPr/>
            </a:pPr>
            <a:endParaRPr lang="zh-CN" altLang="en-US"/>
          </a:p>
        </p:txBody>
      </p:sp>
      <p:sp>
        <p:nvSpPr>
          <p:cNvPr id="7" name="Slide Number Placeholder 6"/>
          <p:cNvSpPr>
            <a:spLocks noGrp="1"/>
          </p:cNvSpPr>
          <p:nvPr>
            <p:ph type="sldNum" sz="quarter" idx="12"/>
          </p:nvPr>
        </p:nvSpPr>
        <p:spPr/>
        <p:txBody>
          <a:bodyPr/>
          <a:lstStyle/>
          <a:p>
            <a:pPr>
              <a:defRPr/>
            </a:pPr>
            <a:fld id="{C48FF615-BB89-44C7-A291-2CAD7D70ECC0}" type="slidenum">
              <a:rPr lang="zh-CN" altLang="en-US" smtClean="0"/>
              <a:pPr>
                <a:defRPr/>
              </a:pPr>
              <a:t>‹#›</a:t>
            </a:fld>
            <a:endParaRPr lang="zh-CN" altLang="en-US"/>
          </a:p>
        </p:txBody>
      </p:sp>
    </p:spTree>
    <p:extLst>
      <p:ext uri="{BB962C8B-B14F-4D97-AF65-F5344CB8AC3E}">
        <p14:creationId xmlns="" xmlns:p14="http://schemas.microsoft.com/office/powerpoint/2010/main" val="27789246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9"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1"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pPr>
              <a:defRPr/>
            </a:pPr>
            <a:fld id="{99DB7545-C343-4E36-92CF-15B6220C3640}" type="datetimeFigureOut">
              <a:rPr lang="zh-CN" altLang="en-US" smtClean="0"/>
              <a:pPr>
                <a:defRPr/>
              </a:pPr>
              <a:t>2021/3/29</a:t>
            </a:fld>
            <a:endParaRPr lang="zh-CN" altLang="en-US"/>
          </a:p>
        </p:txBody>
      </p:sp>
      <p:sp>
        <p:nvSpPr>
          <p:cNvPr id="8" name="Footer Placeholder 7"/>
          <p:cNvSpPr>
            <a:spLocks noGrp="1"/>
          </p:cNvSpPr>
          <p:nvPr>
            <p:ph type="ftr" sz="quarter" idx="11"/>
          </p:nvPr>
        </p:nvSpPr>
        <p:spPr/>
        <p:txBody>
          <a:bodyPr/>
          <a:lstStyle/>
          <a:p>
            <a:pPr>
              <a:defRPr/>
            </a:pPr>
            <a:endParaRPr lang="zh-CN" altLang="en-US"/>
          </a:p>
        </p:txBody>
      </p:sp>
      <p:sp>
        <p:nvSpPr>
          <p:cNvPr id="9" name="Slide Number Placeholder 8"/>
          <p:cNvSpPr>
            <a:spLocks noGrp="1"/>
          </p:cNvSpPr>
          <p:nvPr>
            <p:ph type="sldNum" sz="quarter" idx="12"/>
          </p:nvPr>
        </p:nvSpPr>
        <p:spPr/>
        <p:txBody>
          <a:bodyPr/>
          <a:lstStyle/>
          <a:p>
            <a:pPr>
              <a:defRPr/>
            </a:pPr>
            <a:fld id="{08F2D272-9A5A-402A-B57B-9A145DCA96D8}" type="slidenum">
              <a:rPr lang="zh-CN" altLang="en-US" smtClean="0"/>
              <a:pPr>
                <a:defRPr/>
              </a:pPr>
              <a:t>‹#›</a:t>
            </a:fld>
            <a:endParaRPr lang="zh-CN" altLang="en-US"/>
          </a:p>
        </p:txBody>
      </p:sp>
    </p:spTree>
    <p:extLst>
      <p:ext uri="{BB962C8B-B14F-4D97-AF65-F5344CB8AC3E}">
        <p14:creationId xmlns="" xmlns:p14="http://schemas.microsoft.com/office/powerpoint/2010/main" val="17461468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pPr>
              <a:defRPr/>
            </a:pPr>
            <a:fld id="{AB60FF16-3884-4BEA-83A8-36280A58BE3C}" type="datetimeFigureOut">
              <a:rPr lang="zh-CN" altLang="en-US" smtClean="0"/>
              <a:pPr>
                <a:defRPr/>
              </a:pPr>
              <a:t>2021/3/29</a:t>
            </a:fld>
            <a:endParaRPr lang="zh-CN" altLang="en-US"/>
          </a:p>
        </p:txBody>
      </p:sp>
      <p:sp>
        <p:nvSpPr>
          <p:cNvPr id="4" name="Footer Placeholder 3"/>
          <p:cNvSpPr>
            <a:spLocks noGrp="1"/>
          </p:cNvSpPr>
          <p:nvPr>
            <p:ph type="ftr" sz="quarter" idx="11"/>
          </p:nvPr>
        </p:nvSpPr>
        <p:spPr/>
        <p:txBody>
          <a:bodyPr/>
          <a:lstStyle/>
          <a:p>
            <a:pPr>
              <a:defRPr/>
            </a:pPr>
            <a:endParaRPr lang="zh-CN" altLang="en-US"/>
          </a:p>
        </p:txBody>
      </p:sp>
      <p:sp>
        <p:nvSpPr>
          <p:cNvPr id="5" name="Slide Number Placeholder 4"/>
          <p:cNvSpPr>
            <a:spLocks noGrp="1"/>
          </p:cNvSpPr>
          <p:nvPr>
            <p:ph type="sldNum" sz="quarter" idx="12"/>
          </p:nvPr>
        </p:nvSpPr>
        <p:spPr/>
        <p:txBody>
          <a:bodyPr/>
          <a:lstStyle/>
          <a:p>
            <a:pPr>
              <a:defRPr/>
            </a:pPr>
            <a:fld id="{76A9C368-785A-4F73-A709-AA50088331AA}" type="slidenum">
              <a:rPr lang="zh-CN" altLang="en-US" smtClean="0"/>
              <a:pPr>
                <a:defRPr/>
              </a:pPr>
              <a:t>‹#›</a:t>
            </a:fld>
            <a:endParaRPr lang="zh-CN" altLang="en-US"/>
          </a:p>
        </p:txBody>
      </p:sp>
    </p:spTree>
    <p:extLst>
      <p:ext uri="{BB962C8B-B14F-4D97-AF65-F5344CB8AC3E}">
        <p14:creationId xmlns="" xmlns:p14="http://schemas.microsoft.com/office/powerpoint/2010/main" val="12144433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C9569FA0-AEFA-4DA1-B79E-B352A7904C52}" type="datetimeFigureOut">
              <a:rPr lang="zh-CN" altLang="en-US" smtClean="0"/>
              <a:pPr>
                <a:defRPr/>
              </a:pPr>
              <a:t>2021/3/29</a:t>
            </a:fld>
            <a:endParaRPr lang="zh-CN" altLang="en-US"/>
          </a:p>
        </p:txBody>
      </p:sp>
      <p:sp>
        <p:nvSpPr>
          <p:cNvPr id="3" name="Footer Placeholder 2"/>
          <p:cNvSpPr>
            <a:spLocks noGrp="1"/>
          </p:cNvSpPr>
          <p:nvPr>
            <p:ph type="ftr" sz="quarter" idx="11"/>
          </p:nvPr>
        </p:nvSpPr>
        <p:spPr/>
        <p:txBody>
          <a:bodyPr/>
          <a:lstStyle/>
          <a:p>
            <a:pPr>
              <a:defRPr/>
            </a:pPr>
            <a:endParaRPr lang="zh-CN" altLang="en-US"/>
          </a:p>
        </p:txBody>
      </p:sp>
      <p:sp>
        <p:nvSpPr>
          <p:cNvPr id="4" name="Slide Number Placeholder 3"/>
          <p:cNvSpPr>
            <a:spLocks noGrp="1"/>
          </p:cNvSpPr>
          <p:nvPr>
            <p:ph type="sldNum" sz="quarter" idx="12"/>
          </p:nvPr>
        </p:nvSpPr>
        <p:spPr/>
        <p:txBody>
          <a:bodyPr/>
          <a:lstStyle/>
          <a:p>
            <a:pPr>
              <a:defRPr/>
            </a:pPr>
            <a:fld id="{076C4BD1-A20A-453D-9524-1AE8DF1FDF05}" type="slidenum">
              <a:rPr lang="zh-CN" altLang="en-US" smtClean="0"/>
              <a:pPr>
                <a:defRPr/>
              </a:pPr>
              <a:t>‹#›</a:t>
            </a:fld>
            <a:endParaRPr lang="zh-CN" altLang="en-US"/>
          </a:p>
        </p:txBody>
      </p:sp>
    </p:spTree>
    <p:extLst>
      <p:ext uri="{BB962C8B-B14F-4D97-AF65-F5344CB8AC3E}">
        <p14:creationId xmlns="" xmlns:p14="http://schemas.microsoft.com/office/powerpoint/2010/main" val="10221370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pPr>
              <a:defRPr/>
            </a:pPr>
            <a:fld id="{EA1C7A86-C07F-4131-AFDB-A55D0BE1D725}" type="datetimeFigureOut">
              <a:rPr lang="zh-CN" altLang="en-US" smtClean="0"/>
              <a:pPr>
                <a:defRPr/>
              </a:pPr>
              <a:t>2021/3/29</a:t>
            </a:fld>
            <a:endParaRPr lang="zh-CN" altLang="en-US"/>
          </a:p>
        </p:txBody>
      </p:sp>
      <p:sp>
        <p:nvSpPr>
          <p:cNvPr id="6" name="Footer Placeholder 5"/>
          <p:cNvSpPr>
            <a:spLocks noGrp="1"/>
          </p:cNvSpPr>
          <p:nvPr>
            <p:ph type="ftr" sz="quarter" idx="11"/>
          </p:nvPr>
        </p:nvSpPr>
        <p:spPr/>
        <p:txBody>
          <a:bodyPr/>
          <a:lstStyle/>
          <a:p>
            <a:pPr>
              <a:defRPr/>
            </a:pPr>
            <a:endParaRPr lang="zh-CN" altLang="en-US"/>
          </a:p>
        </p:txBody>
      </p:sp>
      <p:sp>
        <p:nvSpPr>
          <p:cNvPr id="7" name="Slide Number Placeholder 6"/>
          <p:cNvSpPr>
            <a:spLocks noGrp="1"/>
          </p:cNvSpPr>
          <p:nvPr>
            <p:ph type="sldNum" sz="quarter" idx="12"/>
          </p:nvPr>
        </p:nvSpPr>
        <p:spPr/>
        <p:txBody>
          <a:bodyPr/>
          <a:lstStyle/>
          <a:p>
            <a:pPr>
              <a:defRPr/>
            </a:pPr>
            <a:fld id="{88E1F214-198F-4242-AD7E-694C57D773AD}" type="slidenum">
              <a:rPr lang="zh-CN" altLang="en-US" smtClean="0"/>
              <a:pPr>
                <a:defRPr/>
              </a:pPr>
              <a:t>‹#›</a:t>
            </a:fld>
            <a:endParaRPr lang="zh-CN" altLang="en-US"/>
          </a:p>
        </p:txBody>
      </p:sp>
    </p:spTree>
    <p:extLst>
      <p:ext uri="{BB962C8B-B14F-4D97-AF65-F5344CB8AC3E}">
        <p14:creationId xmlns="" xmlns:p14="http://schemas.microsoft.com/office/powerpoint/2010/main" val="39312327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7"/>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pPr>
              <a:defRPr/>
            </a:pPr>
            <a:fld id="{E528ECAE-6261-464D-8313-9F3790D96F4D}" type="datetimeFigureOut">
              <a:rPr lang="zh-CN" altLang="en-US" smtClean="0"/>
              <a:pPr>
                <a:defRPr/>
              </a:pPr>
              <a:t>2021/3/29</a:t>
            </a:fld>
            <a:endParaRPr lang="zh-CN" altLang="en-US"/>
          </a:p>
        </p:txBody>
      </p:sp>
      <p:sp>
        <p:nvSpPr>
          <p:cNvPr id="6" name="Footer Placeholder 5"/>
          <p:cNvSpPr>
            <a:spLocks noGrp="1"/>
          </p:cNvSpPr>
          <p:nvPr>
            <p:ph type="ftr" sz="quarter" idx="11"/>
          </p:nvPr>
        </p:nvSpPr>
        <p:spPr/>
        <p:txBody>
          <a:bodyPr/>
          <a:lstStyle/>
          <a:p>
            <a:pPr>
              <a:defRPr/>
            </a:pPr>
            <a:endParaRPr lang="zh-CN" altLang="en-US"/>
          </a:p>
        </p:txBody>
      </p:sp>
      <p:sp>
        <p:nvSpPr>
          <p:cNvPr id="7" name="Slide Number Placeholder 6"/>
          <p:cNvSpPr>
            <a:spLocks noGrp="1"/>
          </p:cNvSpPr>
          <p:nvPr>
            <p:ph type="sldNum" sz="quarter" idx="12"/>
          </p:nvPr>
        </p:nvSpPr>
        <p:spPr/>
        <p:txBody>
          <a:bodyPr/>
          <a:lstStyle/>
          <a:p>
            <a:pPr>
              <a:defRPr/>
            </a:pPr>
            <a:fld id="{D0247BD0-435A-4974-A9D4-3558B13BD1D2}" type="slidenum">
              <a:rPr lang="zh-CN" altLang="en-US" smtClean="0"/>
              <a:pPr>
                <a:defRPr/>
              </a:pPr>
              <a:t>‹#›</a:t>
            </a:fld>
            <a:endParaRPr lang="zh-CN" altLang="en-US"/>
          </a:p>
        </p:txBody>
      </p:sp>
    </p:spTree>
    <p:extLst>
      <p:ext uri="{BB962C8B-B14F-4D97-AF65-F5344CB8AC3E}">
        <p14:creationId xmlns="" xmlns:p14="http://schemas.microsoft.com/office/powerpoint/2010/main" val="36211623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vmlDrawing" Target="../drawings/vmlDrawing1.v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13" name="Object 27"/>
          <p:cNvGraphicFramePr>
            <a:graphicFrameLocks noChangeAspect="1"/>
          </p:cNvGraphicFramePr>
          <p:nvPr>
            <p:extLst>
              <p:ext uri="{D42A27DB-BD31-4B8C-83A1-F6EECF244321}">
                <p14:modId xmlns="" xmlns:p14="http://schemas.microsoft.com/office/powerpoint/2010/main" val="3939769540"/>
              </p:ext>
            </p:extLst>
          </p:nvPr>
        </p:nvGraphicFramePr>
        <p:xfrm>
          <a:off x="0" y="0"/>
          <a:ext cx="12192000" cy="1200150"/>
        </p:xfrm>
        <a:graphic>
          <a:graphicData uri="http://schemas.openxmlformats.org/presentationml/2006/ole">
            <p:oleObj spid="_x0000_s1026" name="Image" r:id="rId14" imgW="9561905" imgH="1600000" progId="">
              <p:embed/>
            </p:oleObj>
          </a:graphicData>
        </a:graphic>
      </p:graphicFrame>
      <p:sp>
        <p:nvSpPr>
          <p:cNvPr id="14" name="Freeform 16"/>
          <p:cNvSpPr>
            <a:spLocks/>
          </p:cNvSpPr>
          <p:nvPr/>
        </p:nvSpPr>
        <p:spPr bwMode="gray">
          <a:xfrm>
            <a:off x="-14817" y="280989"/>
            <a:ext cx="12206817" cy="1620837"/>
          </a:xfrm>
          <a:custGeom>
            <a:avLst/>
            <a:gdLst/>
            <a:ahLst/>
            <a:cxnLst>
              <a:cxn ang="0">
                <a:pos x="6" y="109"/>
              </a:cxn>
              <a:cxn ang="0">
                <a:pos x="1427" y="46"/>
              </a:cxn>
              <a:cxn ang="0">
                <a:pos x="4032" y="255"/>
              </a:cxn>
              <a:cxn ang="0">
                <a:pos x="5767" y="0"/>
              </a:cxn>
              <a:cxn ang="0">
                <a:pos x="5767" y="776"/>
              </a:cxn>
              <a:cxn ang="0">
                <a:pos x="4065" y="831"/>
              </a:cxn>
              <a:cxn ang="0">
                <a:pos x="1984" y="674"/>
              </a:cxn>
              <a:cxn ang="0">
                <a:pos x="14" y="995"/>
              </a:cxn>
              <a:cxn ang="0">
                <a:pos x="6" y="109"/>
              </a:cxn>
            </a:cxnLst>
            <a:rect l="0" t="0" r="r" b="b"/>
            <a:pathLst>
              <a:path w="5767" h="1021">
                <a:moveTo>
                  <a:pt x="6" y="109"/>
                </a:moveTo>
                <a:cubicBezTo>
                  <a:pt x="144" y="93"/>
                  <a:pt x="626" y="42"/>
                  <a:pt x="1427" y="46"/>
                </a:cubicBezTo>
                <a:cubicBezTo>
                  <a:pt x="2228" y="50"/>
                  <a:pt x="3321" y="224"/>
                  <a:pt x="4032" y="255"/>
                </a:cubicBezTo>
                <a:cubicBezTo>
                  <a:pt x="4742" y="286"/>
                  <a:pt x="5649" y="91"/>
                  <a:pt x="5767" y="0"/>
                </a:cubicBezTo>
                <a:lnTo>
                  <a:pt x="5767" y="776"/>
                </a:lnTo>
                <a:cubicBezTo>
                  <a:pt x="4948" y="879"/>
                  <a:pt x="4543" y="844"/>
                  <a:pt x="4065" y="831"/>
                </a:cubicBezTo>
                <a:cubicBezTo>
                  <a:pt x="3587" y="818"/>
                  <a:pt x="2973" y="694"/>
                  <a:pt x="1984" y="674"/>
                </a:cubicBezTo>
                <a:cubicBezTo>
                  <a:pt x="995" y="654"/>
                  <a:pt x="28" y="969"/>
                  <a:pt x="14" y="995"/>
                </a:cubicBezTo>
                <a:cubicBezTo>
                  <a:pt x="0" y="1021"/>
                  <a:pt x="6" y="255"/>
                  <a:pt x="6" y="109"/>
                </a:cubicBezTo>
                <a:close/>
              </a:path>
            </a:pathLst>
          </a:custGeom>
          <a:solidFill>
            <a:schemeClr val="accent1">
              <a:alpha val="41000"/>
            </a:schemeClr>
          </a:solidFill>
          <a:ln w="9525">
            <a:noFill/>
            <a:round/>
            <a:headEnd/>
            <a:tailEnd/>
          </a:ln>
          <a:effec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zh-CN" altLang="en-US" sz="2400">
              <a:ea typeface="宋体" panose="02010600030101010101" pitchFamily="2" charset="-122"/>
            </a:endParaRPr>
          </a:p>
        </p:txBody>
      </p:sp>
      <p:sp>
        <p:nvSpPr>
          <p:cNvPr id="15" name="Freeform 17"/>
          <p:cNvSpPr>
            <a:spLocks/>
          </p:cNvSpPr>
          <p:nvPr/>
        </p:nvSpPr>
        <p:spPr bwMode="gray">
          <a:xfrm>
            <a:off x="-27517" y="533401"/>
            <a:ext cx="12215284" cy="1006475"/>
          </a:xfrm>
          <a:custGeom>
            <a:avLst/>
            <a:gdLst/>
            <a:ahLst/>
            <a:cxnLst>
              <a:cxn ang="0">
                <a:pos x="20" y="109"/>
              </a:cxn>
              <a:cxn ang="0">
                <a:pos x="1442" y="3"/>
              </a:cxn>
              <a:cxn ang="0">
                <a:pos x="4150" y="148"/>
              </a:cxn>
              <a:cxn ang="0">
                <a:pos x="5771" y="37"/>
              </a:cxn>
              <a:cxn ang="0">
                <a:pos x="5771" y="557"/>
              </a:cxn>
              <a:cxn ang="0">
                <a:pos x="3942" y="592"/>
              </a:cxn>
              <a:cxn ang="0">
                <a:pos x="1839" y="456"/>
              </a:cxn>
              <a:cxn ang="0">
                <a:pos x="6" y="620"/>
              </a:cxn>
              <a:cxn ang="0">
                <a:pos x="20" y="109"/>
              </a:cxn>
            </a:cxnLst>
            <a:rect l="0" t="0" r="r" b="b"/>
            <a:pathLst>
              <a:path w="5771" h="634">
                <a:moveTo>
                  <a:pt x="20" y="109"/>
                </a:moveTo>
                <a:cubicBezTo>
                  <a:pt x="26" y="109"/>
                  <a:pt x="645" y="0"/>
                  <a:pt x="1442" y="3"/>
                </a:cubicBezTo>
                <a:cubicBezTo>
                  <a:pt x="2239" y="6"/>
                  <a:pt x="3443" y="123"/>
                  <a:pt x="4150" y="148"/>
                </a:cubicBezTo>
                <a:cubicBezTo>
                  <a:pt x="4858" y="173"/>
                  <a:pt x="5633" y="63"/>
                  <a:pt x="5771" y="37"/>
                </a:cubicBezTo>
                <a:lnTo>
                  <a:pt x="5771" y="557"/>
                </a:lnTo>
                <a:cubicBezTo>
                  <a:pt x="4926" y="634"/>
                  <a:pt x="4422" y="612"/>
                  <a:pt x="3942" y="592"/>
                </a:cubicBezTo>
                <a:cubicBezTo>
                  <a:pt x="3463" y="572"/>
                  <a:pt x="2588" y="450"/>
                  <a:pt x="1839" y="456"/>
                </a:cubicBezTo>
                <a:cubicBezTo>
                  <a:pt x="1182" y="455"/>
                  <a:pt x="0" y="618"/>
                  <a:pt x="6" y="620"/>
                </a:cubicBezTo>
                <a:cubicBezTo>
                  <a:pt x="12" y="621"/>
                  <a:pt x="14" y="109"/>
                  <a:pt x="20" y="109"/>
                </a:cubicBezTo>
                <a:close/>
              </a:path>
            </a:pathLst>
          </a:custGeom>
          <a:solidFill>
            <a:schemeClr val="accent1"/>
          </a:solidFill>
          <a:ln w="9525">
            <a:noFill/>
            <a:round/>
            <a:headEnd/>
            <a:tailEnd/>
          </a:ln>
          <a:effec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zh-CN" altLang="en-US" sz="2400">
              <a:ea typeface="宋体" panose="02010600030101010101" pitchFamily="2" charset="-122"/>
            </a:endParaRPr>
          </a:p>
        </p:txBody>
      </p:sp>
      <p:grpSp>
        <p:nvGrpSpPr>
          <p:cNvPr id="7" name="Group 18"/>
          <p:cNvGrpSpPr>
            <a:grpSpLocks/>
          </p:cNvGrpSpPr>
          <p:nvPr/>
        </p:nvGrpSpPr>
        <p:grpSpPr bwMode="auto">
          <a:xfrm>
            <a:off x="10320867" y="347663"/>
            <a:ext cx="414866" cy="401274"/>
            <a:chOff x="4752" y="1200"/>
            <a:chExt cx="288" cy="288"/>
          </a:xfrm>
        </p:grpSpPr>
        <p:sp>
          <p:nvSpPr>
            <p:cNvPr id="17" name="Oval 19"/>
            <p:cNvSpPr>
              <a:spLocks noChangeArrowheads="1"/>
            </p:cNvSpPr>
            <p:nvPr userDrawn="1"/>
          </p:nvSpPr>
          <p:spPr bwMode="gray">
            <a:xfrm>
              <a:off x="4752" y="1200"/>
              <a:ext cx="288" cy="288"/>
            </a:xfrm>
            <a:prstGeom prst="ellipse">
              <a:avLst/>
            </a:prstGeom>
            <a:gradFill rotWithShape="1">
              <a:gsLst>
                <a:gs pos="0">
                  <a:schemeClr val="tx2">
                    <a:gamma/>
                    <a:tint val="25490"/>
                    <a:invGamma/>
                  </a:schemeClr>
                </a:gs>
                <a:gs pos="100000">
                  <a:schemeClr val="tx2">
                    <a:alpha val="31000"/>
                  </a:schemeClr>
                </a:gs>
              </a:gsLst>
              <a:path path="shape">
                <a:fillToRect l="50000" t="50000" r="50000" b="50000"/>
              </a:path>
            </a:gradFill>
            <a:ln w="9525">
              <a:noFill/>
              <a:round/>
              <a:headEnd/>
              <a:tailEnd/>
            </a:ln>
            <a:effec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zh-CN" altLang="en-US" sz="2400">
                <a:ea typeface="宋体" panose="02010600030101010101" pitchFamily="2" charset="-122"/>
              </a:endParaRPr>
            </a:p>
          </p:txBody>
        </p:sp>
        <p:sp>
          <p:nvSpPr>
            <p:cNvPr id="18" name="Oval 20"/>
            <p:cNvSpPr>
              <a:spLocks noChangeArrowheads="1"/>
            </p:cNvSpPr>
            <p:nvPr userDrawn="1"/>
          </p:nvSpPr>
          <p:spPr bwMode="gray">
            <a:xfrm>
              <a:off x="4752" y="1200"/>
              <a:ext cx="192" cy="192"/>
            </a:xfrm>
            <a:prstGeom prst="ellipse">
              <a:avLst/>
            </a:prstGeom>
            <a:gradFill rotWithShape="1">
              <a:gsLst>
                <a:gs pos="0">
                  <a:schemeClr val="bg1"/>
                </a:gs>
                <a:gs pos="100000">
                  <a:schemeClr val="bg1">
                    <a:gamma/>
                    <a:tint val="34902"/>
                    <a:invGamma/>
                    <a:alpha val="0"/>
                  </a:schemeClr>
                </a:gs>
              </a:gsLst>
              <a:path path="shape">
                <a:fillToRect l="50000" t="50000" r="50000" b="50000"/>
              </a:path>
            </a:gradFill>
            <a:ln w="9525">
              <a:noFill/>
              <a:round/>
              <a:headEnd/>
              <a:tailEnd/>
            </a:ln>
            <a:effec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zh-CN" altLang="en-US" sz="2400">
                <a:ea typeface="宋体" panose="02010600030101010101" pitchFamily="2" charset="-122"/>
              </a:endParaRPr>
            </a:p>
          </p:txBody>
        </p:sp>
      </p:grpSp>
      <p:grpSp>
        <p:nvGrpSpPr>
          <p:cNvPr id="8" name="Group 21"/>
          <p:cNvGrpSpPr>
            <a:grpSpLocks/>
          </p:cNvGrpSpPr>
          <p:nvPr/>
        </p:nvGrpSpPr>
        <p:grpSpPr bwMode="auto">
          <a:xfrm>
            <a:off x="10871200" y="53975"/>
            <a:ext cx="641531" cy="592138"/>
            <a:chOff x="4992" y="816"/>
            <a:chExt cx="576" cy="576"/>
          </a:xfrm>
        </p:grpSpPr>
        <p:sp>
          <p:nvSpPr>
            <p:cNvPr id="20" name="Oval 22"/>
            <p:cNvSpPr>
              <a:spLocks noChangeArrowheads="1"/>
            </p:cNvSpPr>
            <p:nvPr userDrawn="1"/>
          </p:nvSpPr>
          <p:spPr bwMode="gray">
            <a:xfrm>
              <a:off x="4992" y="816"/>
              <a:ext cx="576" cy="576"/>
            </a:xfrm>
            <a:prstGeom prst="ellipse">
              <a:avLst/>
            </a:prstGeom>
            <a:solidFill>
              <a:schemeClr val="accent1">
                <a:alpha val="53000"/>
              </a:schemeClr>
            </a:solidFill>
            <a:ln w="9525">
              <a:noFill/>
              <a:round/>
              <a:headEnd/>
              <a:tailEnd/>
            </a:ln>
            <a:effec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zh-CN" altLang="en-US" sz="2400">
                <a:ea typeface="宋体" panose="02010600030101010101" pitchFamily="2" charset="-122"/>
              </a:endParaRPr>
            </a:p>
          </p:txBody>
        </p:sp>
        <p:sp>
          <p:nvSpPr>
            <p:cNvPr id="21" name="Oval 23"/>
            <p:cNvSpPr>
              <a:spLocks noChangeArrowheads="1"/>
            </p:cNvSpPr>
            <p:nvPr userDrawn="1"/>
          </p:nvSpPr>
          <p:spPr bwMode="gray">
            <a:xfrm>
              <a:off x="4992" y="912"/>
              <a:ext cx="480" cy="385"/>
            </a:xfrm>
            <a:prstGeom prst="ellipse">
              <a:avLst/>
            </a:prstGeom>
            <a:gradFill rotWithShape="1">
              <a:gsLst>
                <a:gs pos="0">
                  <a:schemeClr val="bg1"/>
                </a:gs>
                <a:gs pos="100000">
                  <a:schemeClr val="bg1">
                    <a:gamma/>
                    <a:tint val="34902"/>
                    <a:invGamma/>
                    <a:alpha val="0"/>
                  </a:schemeClr>
                </a:gs>
              </a:gsLst>
              <a:path path="shape">
                <a:fillToRect l="50000" t="50000" r="50000" b="50000"/>
              </a:path>
            </a:gradFill>
            <a:ln w="9525">
              <a:noFill/>
              <a:round/>
              <a:headEnd/>
              <a:tailEnd/>
            </a:ln>
            <a:effec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zh-CN" altLang="en-US" sz="2400">
                <a:ea typeface="宋体" panose="02010600030101010101" pitchFamily="2" charset="-122"/>
              </a:endParaRPr>
            </a:p>
          </p:txBody>
        </p:sp>
      </p:grpSp>
      <p:grpSp>
        <p:nvGrpSpPr>
          <p:cNvPr id="9" name="Group 24"/>
          <p:cNvGrpSpPr>
            <a:grpSpLocks/>
          </p:cNvGrpSpPr>
          <p:nvPr/>
        </p:nvGrpSpPr>
        <p:grpSpPr bwMode="auto">
          <a:xfrm>
            <a:off x="228602" y="819150"/>
            <a:ext cx="764176" cy="762000"/>
            <a:chOff x="4992" y="816"/>
            <a:chExt cx="576" cy="576"/>
          </a:xfrm>
        </p:grpSpPr>
        <p:sp>
          <p:nvSpPr>
            <p:cNvPr id="23" name="Oval 25"/>
            <p:cNvSpPr>
              <a:spLocks noChangeArrowheads="1"/>
            </p:cNvSpPr>
            <p:nvPr userDrawn="1"/>
          </p:nvSpPr>
          <p:spPr bwMode="gray">
            <a:xfrm>
              <a:off x="4992" y="816"/>
              <a:ext cx="576" cy="576"/>
            </a:xfrm>
            <a:prstGeom prst="ellipse">
              <a:avLst/>
            </a:prstGeom>
            <a:solidFill>
              <a:schemeClr val="tx2">
                <a:alpha val="53000"/>
              </a:schemeClr>
            </a:solidFill>
            <a:ln w="9525">
              <a:noFill/>
              <a:round/>
              <a:headEnd/>
              <a:tailEnd/>
            </a:ln>
            <a:effec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zh-CN" altLang="en-US" sz="2400">
                <a:ea typeface="宋体" panose="02010600030101010101" pitchFamily="2" charset="-122"/>
              </a:endParaRPr>
            </a:p>
          </p:txBody>
        </p:sp>
        <p:sp>
          <p:nvSpPr>
            <p:cNvPr id="24" name="Oval 26"/>
            <p:cNvSpPr>
              <a:spLocks noChangeArrowheads="1"/>
            </p:cNvSpPr>
            <p:nvPr userDrawn="1"/>
          </p:nvSpPr>
          <p:spPr bwMode="gray">
            <a:xfrm>
              <a:off x="4992" y="816"/>
              <a:ext cx="576" cy="557"/>
            </a:xfrm>
            <a:prstGeom prst="ellipse">
              <a:avLst/>
            </a:prstGeom>
            <a:gradFill rotWithShape="1">
              <a:gsLst>
                <a:gs pos="0">
                  <a:schemeClr val="bg1"/>
                </a:gs>
                <a:gs pos="100000">
                  <a:schemeClr val="bg1">
                    <a:gamma/>
                    <a:tint val="34902"/>
                    <a:invGamma/>
                    <a:alpha val="0"/>
                  </a:schemeClr>
                </a:gs>
              </a:gsLst>
              <a:path path="shape">
                <a:fillToRect l="50000" t="50000" r="50000" b="50000"/>
              </a:path>
            </a:gradFill>
            <a:ln w="9525">
              <a:noFill/>
              <a:round/>
              <a:headEnd/>
              <a:tailEnd/>
            </a:ln>
            <a:effec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zh-CN" altLang="en-US" sz="2400">
                <a:ea typeface="宋体" panose="02010600030101010101" pitchFamily="2" charset="-122"/>
              </a:endParaRPr>
            </a:p>
          </p:txBody>
        </p:sp>
      </p:grpSp>
      <p:sp>
        <p:nvSpPr>
          <p:cNvPr id="3" name="Text Placeholder 2"/>
          <p:cNvSpPr>
            <a:spLocks noGrp="1"/>
          </p:cNvSpPr>
          <p:nvPr>
            <p:ph type="body" idx="1"/>
          </p:nvPr>
        </p:nvSpPr>
        <p:spPr>
          <a:xfrm>
            <a:off x="754746" y="1792287"/>
            <a:ext cx="10680337" cy="4564064"/>
          </a:xfrm>
          <a:prstGeom prst="rect">
            <a:avLst/>
          </a:prstGeom>
        </p:spPr>
        <p:txBody>
          <a:bodyPr vert="horz" lIns="91440" tIns="45720" rIns="91440" bIns="45720" rtlCol="0">
            <a:normAutofit/>
          </a:bodyPr>
          <a:lstStyle/>
          <a:p>
            <a:pPr lvl="0"/>
            <a:r>
              <a:rPr lang="zh-CN" altLang="en-US" dirty="0" smtClean="0"/>
              <a:t>单击此处编辑母版文本样式</a:t>
            </a:r>
          </a:p>
          <a:p>
            <a:pPr lvl="1"/>
            <a:r>
              <a:rPr lang="zh-CN" altLang="en-US" dirty="0" smtClean="0"/>
              <a:t>第二级</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bg1">
                    <a:lumMod val="65000"/>
                  </a:schemeClr>
                </a:solidFill>
              </a:defRPr>
            </a:lvl1pPr>
          </a:lstStyle>
          <a:p>
            <a:pPr>
              <a:defRPr/>
            </a:pPr>
            <a:fld id="{A061E6EF-BA88-4A40-8ECF-3DB7610D3042}" type="datetimeFigureOut">
              <a:rPr lang="zh-CN" altLang="en-US" smtClean="0"/>
              <a:pPr>
                <a:defRPr/>
              </a:pPr>
              <a:t>2021/3/29</a:t>
            </a:fld>
            <a:endParaRPr lang="zh-CN" altLang="en-US"/>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bg1">
                    <a:lumMod val="65000"/>
                  </a:schemeClr>
                </a:solidFill>
              </a:defRPr>
            </a:lvl1pPr>
          </a:lstStyle>
          <a:p>
            <a:pPr>
              <a:defRPr/>
            </a:pPr>
            <a:endParaRPr lang="zh-CN" altLang="en-US"/>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bg1">
                    <a:lumMod val="65000"/>
                  </a:schemeClr>
                </a:solidFill>
              </a:defRPr>
            </a:lvl1pPr>
          </a:lstStyle>
          <a:p>
            <a:pPr>
              <a:defRPr/>
            </a:pPr>
            <a:fld id="{E14C9F90-AB8E-495B-807F-F836E12F270E}" type="slidenum">
              <a:rPr lang="zh-CN" altLang="en-US" smtClean="0"/>
              <a:pPr>
                <a:defRPr/>
              </a:pPr>
              <a:t>‹#›</a:t>
            </a:fld>
            <a:endParaRPr lang="zh-CN" altLang="en-US"/>
          </a:p>
        </p:txBody>
      </p:sp>
      <p:sp>
        <p:nvSpPr>
          <p:cNvPr id="2" name="Title Placeholder 1"/>
          <p:cNvSpPr>
            <a:spLocks noGrp="1"/>
          </p:cNvSpPr>
          <p:nvPr>
            <p:ph type="title"/>
          </p:nvPr>
        </p:nvSpPr>
        <p:spPr>
          <a:xfrm>
            <a:off x="1321143" y="636681"/>
            <a:ext cx="10113940" cy="601525"/>
          </a:xfrm>
          <a:prstGeom prst="rect">
            <a:avLst/>
          </a:prstGeom>
        </p:spPr>
        <p:txBody>
          <a:bodyPr vert="horz" lIns="91440" tIns="45720" rIns="91440" bIns="45720" rtlCol="0" anchor="b">
            <a:noAutofit/>
          </a:bodyPr>
          <a:lstStyle/>
          <a:p>
            <a:r>
              <a:rPr lang="zh-CN" altLang="en-US" smtClean="0"/>
              <a:t>单击此处编辑母版标题样式</a:t>
            </a:r>
            <a:endParaRPr lang="en-US" dirty="0"/>
          </a:p>
        </p:txBody>
      </p:sp>
    </p:spTree>
    <p:extLst>
      <p:ext uri="{BB962C8B-B14F-4D97-AF65-F5344CB8AC3E}">
        <p14:creationId xmlns="" xmlns:p14="http://schemas.microsoft.com/office/powerpoint/2010/main" val="415523220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2800" kern="1200">
          <a:solidFill>
            <a:schemeClr val="bg1"/>
          </a:solidFill>
          <a:latin typeface="+mj-lt"/>
          <a:ea typeface="+mj-ea"/>
          <a:cs typeface="+mj-cs"/>
        </a:defRPr>
      </a:lvl1pPr>
    </p:titleStyle>
    <p:bodyStyle>
      <a:lvl1pPr marL="357188" indent="-357188" algn="l" defTabSz="914400" rtl="0" eaLnBrk="1" latinLnBrk="0" hangingPunct="1">
        <a:lnSpc>
          <a:spcPct val="90000"/>
        </a:lnSpc>
        <a:spcBef>
          <a:spcPts val="1800"/>
        </a:spcBef>
        <a:buClr>
          <a:schemeClr val="accent1">
            <a:lumMod val="75000"/>
          </a:schemeClr>
        </a:buClr>
        <a:buSzPct val="60000"/>
        <a:buFont typeface="Wingdings" panose="05000000000000000000" pitchFamily="2" charset="2"/>
        <a:buChar char="¦"/>
        <a:defRPr sz="2000" kern="1200">
          <a:solidFill>
            <a:schemeClr val="accent1"/>
          </a:solidFill>
          <a:latin typeface="+mn-lt"/>
          <a:ea typeface="+mn-ea"/>
          <a:cs typeface="+mn-cs"/>
        </a:defRPr>
      </a:lvl1pPr>
      <a:lvl2pPr marL="357188" indent="-357188" algn="l" defTabSz="914400" rtl="0" eaLnBrk="1" latinLnBrk="0" hangingPunct="1">
        <a:lnSpc>
          <a:spcPct val="120000"/>
        </a:lnSpc>
        <a:spcBef>
          <a:spcPts val="0"/>
        </a:spcBef>
        <a:buFont typeface="Calibri" panose="020F0502020204030204" pitchFamily="34" charset="0"/>
        <a:buChar char=" "/>
        <a:defRPr sz="1600" kern="1200">
          <a:solidFill>
            <a:schemeClr val="bg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7.xml"/><Relationship Id="rId1" Type="http://schemas.openxmlformats.org/officeDocument/2006/relationships/video" Target="file:///C:\Users\asus\Documents\&#25919;&#27835;&#20316;&#19994;\19a907440cb83dde23972fa60a4e5c44_h264418000nero_aac32-1.mp4"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video" Target="file:///C:\Users\asus\Documents\&#25919;&#27835;&#20316;&#19994;\pp9RBOmpaATTaY2sIUAOtuJhA.avi" TargetMode="External"/><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8" Type="http://schemas.openxmlformats.org/officeDocument/2006/relationships/hyperlink" Target="http://www.51ppt.com.cn/" TargetMode="External"/><Relationship Id="rId3" Type="http://schemas.openxmlformats.org/officeDocument/2006/relationships/hyperlink" Target="http://www.51ppt.com.cn/Article/PPTTips/2013-03-15/Article_20130315013834.html" TargetMode="External"/><Relationship Id="rId7" Type="http://schemas.openxmlformats.org/officeDocument/2006/relationships/hyperlink" Target="http://www.pptstore.net/" TargetMode="External"/><Relationship Id="rId2" Type="http://schemas.openxmlformats.org/officeDocument/2006/relationships/image" Target="../media/image12.png"/><Relationship Id="rId1" Type="http://schemas.openxmlformats.org/officeDocument/2006/relationships/slideLayout" Target="../slideLayouts/slideLayout1.xml"/><Relationship Id="rId6" Type="http://schemas.openxmlformats.org/officeDocument/2006/relationships/hyperlink" Target="http://www.weibo.com/showppt" TargetMode="External"/><Relationship Id="rId5" Type="http://schemas.openxmlformats.org/officeDocument/2006/relationships/hyperlink" Target="http://www.weibo.com/51ppt" TargetMode="External"/><Relationship Id="rId10" Type="http://schemas.openxmlformats.org/officeDocument/2006/relationships/hyperlink" Target="http://www.showppt.com/" TargetMode="External"/><Relationship Id="rId4" Type="http://schemas.openxmlformats.org/officeDocument/2006/relationships/hyperlink" Target="http://www.weibo.com/pptstore" TargetMode="External"/><Relationship Id="rId9" Type="http://schemas.openxmlformats.org/officeDocument/2006/relationships/hyperlink" Target="http://www.pptstore.net/zhidao/"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图片 16"/>
          <p:cNvPicPr>
            <a:picLocks noChangeAspect="1"/>
          </p:cNvPicPr>
          <p:nvPr/>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矩形 2"/>
          <p:cNvSpPr/>
          <p:nvPr/>
        </p:nvSpPr>
        <p:spPr>
          <a:xfrm rot="2700000">
            <a:off x="5622832" y="1957488"/>
            <a:ext cx="4549730" cy="5753827"/>
          </a:xfrm>
          <a:prstGeom prst="rect">
            <a:avLst/>
          </a:prstGeom>
          <a:gradFill>
            <a:gsLst>
              <a:gs pos="0">
                <a:srgbClr val="79111D">
                  <a:alpha val="75000"/>
                </a:srgbClr>
              </a:gs>
              <a:gs pos="100000">
                <a:srgbClr val="D52833">
                  <a:alpha val="0"/>
                </a:srgbClr>
              </a:gs>
            </a:gsLst>
            <a:lin ang="0" scaled="0"/>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FFFFFF"/>
              </a:solidFill>
            </a:endParaRPr>
          </a:p>
        </p:txBody>
      </p:sp>
      <p:sp>
        <p:nvSpPr>
          <p:cNvPr id="2" name="椭圆 1"/>
          <p:cNvSpPr/>
          <p:nvPr/>
        </p:nvSpPr>
        <p:spPr>
          <a:xfrm>
            <a:off x="3276600" y="269875"/>
            <a:ext cx="5810250" cy="5808663"/>
          </a:xfrm>
          <a:prstGeom prst="ellipse">
            <a:avLst/>
          </a:prstGeom>
          <a:solidFill>
            <a:schemeClr val="bg1"/>
          </a:solidFill>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FFFFFF"/>
              </a:solidFill>
            </a:endParaRPr>
          </a:p>
        </p:txBody>
      </p:sp>
      <p:sp>
        <p:nvSpPr>
          <p:cNvPr id="5" name="文本框 4"/>
          <p:cNvSpPr txBox="1"/>
          <p:nvPr/>
        </p:nvSpPr>
        <p:spPr>
          <a:xfrm>
            <a:off x="2439988" y="2695575"/>
            <a:ext cx="7945437" cy="1754188"/>
          </a:xfrm>
          <a:prstGeom prst="rect">
            <a:avLst/>
          </a:prstGeom>
          <a:noFill/>
        </p:spPr>
        <p:txBody>
          <a:bodyPr>
            <a:spAutoFit/>
          </a:bodyPr>
          <a:lstStyle/>
          <a:p>
            <a:pPr algn="ctr" eaLnBrk="1" fontAlgn="auto" hangingPunct="1">
              <a:spcBef>
                <a:spcPts val="0"/>
              </a:spcBef>
              <a:spcAft>
                <a:spcPts val="0"/>
              </a:spcAft>
              <a:defRPr/>
            </a:pPr>
            <a:r>
              <a:rPr lang="zh-CN" altLang="en-US" sz="5400" b="1" dirty="0" smtClean="0">
                <a:solidFill>
                  <a:srgbClr val="DB5355"/>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中国国土安全</a:t>
            </a:r>
            <a:r>
              <a:rPr lang="zh-CN" altLang="en-US" sz="5400" b="1"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a:r>
            <a:br>
              <a:rPr lang="zh-CN" altLang="en-US" sz="5400" b="1"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br>
            <a:endParaRPr lang="zh-CN" altLang="en-US" sz="5400" b="1"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cxnSp>
        <p:nvCxnSpPr>
          <p:cNvPr id="9" name="直接连接符 8"/>
          <p:cNvCxnSpPr/>
          <p:nvPr/>
        </p:nvCxnSpPr>
        <p:spPr>
          <a:xfrm>
            <a:off x="3379788" y="2465388"/>
            <a:ext cx="1971675" cy="0"/>
          </a:xfrm>
          <a:prstGeom prst="line">
            <a:avLst/>
          </a:prstGeom>
          <a:ln>
            <a:solidFill>
              <a:schemeClr val="bg1">
                <a:lumMod val="50000"/>
              </a:schemeClr>
            </a:solidFill>
            <a:tailEnd type="diamond"/>
          </a:ln>
        </p:spPr>
        <p:style>
          <a:lnRef idx="1">
            <a:schemeClr val="accent1"/>
          </a:lnRef>
          <a:fillRef idx="0">
            <a:schemeClr val="accent1"/>
          </a:fillRef>
          <a:effectRef idx="0">
            <a:schemeClr val="accent1"/>
          </a:effectRef>
          <a:fontRef idx="minor">
            <a:schemeClr val="tx1"/>
          </a:fontRef>
        </p:style>
      </p:cxnSp>
      <p:sp>
        <p:nvSpPr>
          <p:cNvPr id="4" name="椭圆 3"/>
          <p:cNvSpPr/>
          <p:nvPr/>
        </p:nvSpPr>
        <p:spPr>
          <a:xfrm>
            <a:off x="4978400" y="4373563"/>
            <a:ext cx="2184400" cy="101600"/>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FFFFFF"/>
              </a:solidFill>
            </a:endParaRPr>
          </a:p>
        </p:txBody>
      </p:sp>
      <p:sp>
        <p:nvSpPr>
          <p:cNvPr id="8" name="矩形 7"/>
          <p:cNvSpPr/>
          <p:nvPr/>
        </p:nvSpPr>
        <p:spPr>
          <a:xfrm>
            <a:off x="3473450" y="3681413"/>
            <a:ext cx="5157181" cy="461665"/>
          </a:xfrm>
          <a:prstGeom prst="rect">
            <a:avLst/>
          </a:prstGeom>
        </p:spPr>
        <p:txBody>
          <a:bodyPr wrap="none">
            <a:spAutoFit/>
          </a:bodyPr>
          <a:lstStyle/>
          <a:p>
            <a:pPr eaLnBrk="1" fontAlgn="auto" hangingPunct="1">
              <a:spcBef>
                <a:spcPts val="0"/>
              </a:spcBef>
              <a:spcAft>
                <a:spcPts val="0"/>
              </a:spcAft>
              <a:defRPr/>
            </a:pPr>
            <a:r>
              <a:rPr lang="en-US" altLang="zh-CN" sz="2400" b="1"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2400" b="1" dirty="0" smtClean="0">
                <a:solidFill>
                  <a:schemeClr val="tx1">
                    <a:lumMod val="75000"/>
                    <a:lumOff val="25000"/>
                  </a:schemeClr>
                </a:solidFill>
                <a:latin typeface="微软雅黑" panose="020B0503020204020204" pitchFamily="34" charset="-122"/>
                <a:ea typeface="微软雅黑" panose="020B0503020204020204" pitchFamily="34" charset="-122"/>
              </a:rPr>
              <a:t>我国国家安全政策与形势浅分析</a:t>
            </a:r>
            <a:endPar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2060" name="组合 9"/>
          <p:cNvGrpSpPr>
            <a:grpSpLocks/>
          </p:cNvGrpSpPr>
          <p:nvPr/>
        </p:nvGrpSpPr>
        <p:grpSpPr bwMode="auto">
          <a:xfrm>
            <a:off x="-1" y="6211669"/>
            <a:ext cx="2099810" cy="646331"/>
            <a:chOff x="4727448" y="3013751"/>
            <a:chExt cx="2099481" cy="645915"/>
          </a:xfrm>
        </p:grpSpPr>
        <p:sp>
          <p:nvSpPr>
            <p:cNvPr id="2061" name="文本框 10"/>
            <p:cNvSpPr txBox="1">
              <a:spLocks noChangeArrowheads="1"/>
            </p:cNvSpPr>
            <p:nvPr/>
          </p:nvSpPr>
          <p:spPr bwMode="auto">
            <a:xfrm>
              <a:off x="4727448" y="3029349"/>
              <a:ext cx="1117425" cy="522883"/>
            </a:xfrm>
            <a:prstGeom prst="rect">
              <a:avLst/>
            </a:prstGeom>
            <a:noFill/>
            <a:ln w="9525">
              <a:noFill/>
              <a:miter lim="800000"/>
              <a:headEnd/>
              <a:tailEnd/>
            </a:ln>
          </p:spPr>
          <p:txBody>
            <a:bodyPr wrap="square">
              <a:spAutoFit/>
            </a:bodyPr>
            <a:lstStyle/>
            <a:p>
              <a:r>
                <a:rPr lang="en-US" altLang="zh-CN" sz="2800" dirty="0" smtClean="0">
                  <a:solidFill>
                    <a:schemeClr val="bg1"/>
                  </a:solidFill>
                  <a:latin typeface="Aharoni" pitchFamily="2" charset="-79"/>
                  <a:ea typeface="Segoe UI Black" pitchFamily="34" charset="0"/>
                  <a:cs typeface="Aharoni" pitchFamily="2" charset="-79"/>
                </a:rPr>
                <a:t>POL</a:t>
              </a:r>
              <a:endParaRPr lang="zh-CN" altLang="en-US" sz="2800" dirty="0">
                <a:solidFill>
                  <a:schemeClr val="bg1"/>
                </a:solidFill>
                <a:latin typeface="Aharoni" pitchFamily="2" charset="-79"/>
                <a:ea typeface="Segoe UI Black" pitchFamily="34" charset="0"/>
                <a:cs typeface="Aharoni" pitchFamily="2" charset="-79"/>
              </a:endParaRPr>
            </a:p>
          </p:txBody>
        </p:sp>
        <p:sp>
          <p:nvSpPr>
            <p:cNvPr id="2062" name="文本框 11"/>
            <p:cNvSpPr txBox="1">
              <a:spLocks noChangeArrowheads="1"/>
            </p:cNvSpPr>
            <p:nvPr/>
          </p:nvSpPr>
          <p:spPr bwMode="auto">
            <a:xfrm>
              <a:off x="5437549" y="3013751"/>
              <a:ext cx="1389380" cy="645915"/>
            </a:xfrm>
            <a:prstGeom prst="rect">
              <a:avLst/>
            </a:prstGeom>
            <a:noFill/>
            <a:ln w="9525">
              <a:noFill/>
              <a:miter lim="800000"/>
              <a:headEnd/>
              <a:tailEnd/>
            </a:ln>
          </p:spPr>
          <p:txBody>
            <a:bodyPr>
              <a:spAutoFit/>
            </a:bodyPr>
            <a:lstStyle/>
            <a:p>
              <a:r>
                <a:rPr lang="zh-CN" altLang="en-US" b="1" dirty="0" smtClean="0">
                  <a:solidFill>
                    <a:schemeClr val="bg1"/>
                  </a:solidFill>
                  <a:latin typeface="Aharoni" pitchFamily="2" charset="-79"/>
                  <a:ea typeface="Segoe UI Black" pitchFamily="34" charset="0"/>
                  <a:cs typeface="Aharoni" pitchFamily="2" charset="-79"/>
                </a:rPr>
                <a:t>国土</a:t>
              </a:r>
              <a:endParaRPr lang="en-US" altLang="zh-CN" b="1" dirty="0" smtClean="0">
                <a:solidFill>
                  <a:schemeClr val="bg1"/>
                </a:solidFill>
                <a:latin typeface="Aharoni" pitchFamily="2" charset="-79"/>
                <a:ea typeface="Segoe UI Black" pitchFamily="34" charset="0"/>
                <a:cs typeface="Aharoni" pitchFamily="2" charset="-79"/>
              </a:endParaRPr>
            </a:p>
            <a:p>
              <a:r>
                <a:rPr lang="zh-CN" altLang="en-US" b="1" dirty="0" smtClean="0">
                  <a:solidFill>
                    <a:schemeClr val="bg1"/>
                  </a:solidFill>
                  <a:latin typeface="Aharoni" pitchFamily="2" charset="-79"/>
                  <a:ea typeface="Segoe UI Black" pitchFamily="34" charset="0"/>
                  <a:cs typeface="Aharoni" pitchFamily="2" charset="-79"/>
                </a:rPr>
                <a:t>安全</a:t>
              </a:r>
              <a:endParaRPr lang="zh-CN" altLang="en-US" b="1" dirty="0">
                <a:solidFill>
                  <a:schemeClr val="bg1"/>
                </a:solidFill>
                <a:latin typeface="Aharoni" pitchFamily="2" charset="-79"/>
                <a:ea typeface="Segoe UI Black" pitchFamily="34" charset="0"/>
                <a:cs typeface="Aharoni" pitchFamily="2" charset="-79"/>
              </a:endParaRPr>
            </a:p>
          </p:txBody>
        </p:sp>
        <p:cxnSp>
          <p:nvCxnSpPr>
            <p:cNvPr id="13" name="直接连接符 12"/>
            <p:cNvCxnSpPr/>
            <p:nvPr/>
          </p:nvCxnSpPr>
          <p:spPr>
            <a:xfrm>
              <a:off x="4846492" y="3575581"/>
              <a:ext cx="592044"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spd="slow">
    <p:push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7"/>
          <p:cNvGrpSpPr>
            <a:grpSpLocks/>
          </p:cNvGrpSpPr>
          <p:nvPr/>
        </p:nvGrpSpPr>
        <p:grpSpPr bwMode="auto">
          <a:xfrm>
            <a:off x="3214688" y="331788"/>
            <a:ext cx="5392737" cy="731837"/>
            <a:chOff x="3214400" y="331815"/>
            <a:chExt cx="5393130" cy="732039"/>
          </a:xfrm>
        </p:grpSpPr>
        <p:sp>
          <p:nvSpPr>
            <p:cNvPr id="3" name="矩形 2"/>
            <p:cNvSpPr/>
            <p:nvPr/>
          </p:nvSpPr>
          <p:spPr bwMode="auto">
            <a:xfrm>
              <a:off x="4159031" y="331815"/>
              <a:ext cx="3376859" cy="732039"/>
            </a:xfrm>
            <a:prstGeom prst="rect">
              <a:avLst/>
            </a:prstGeom>
            <a:solidFill>
              <a:srgbClr val="DB5355"/>
            </a:solidFill>
            <a:ln>
              <a:noFill/>
            </a:ln>
            <a:effectLst>
              <a:outerShdw dist="1651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3600" b="1" dirty="0" smtClean="0">
                  <a:solidFill>
                    <a:schemeClr val="bg1"/>
                  </a:solidFill>
                  <a:latin typeface="微软雅黑" pitchFamily="34" charset="-122"/>
                  <a:ea typeface="微软雅黑" pitchFamily="34" charset="-122"/>
                </a:rPr>
                <a:t>我国周边环境</a:t>
              </a:r>
              <a:endParaRPr lang="zh-CN" altLang="en-US" sz="3600" b="1" dirty="0">
                <a:solidFill>
                  <a:schemeClr val="bg1"/>
                </a:solidFill>
                <a:latin typeface="微软雅黑" pitchFamily="34" charset="-122"/>
                <a:ea typeface="微软雅黑" pitchFamily="34" charset="-122"/>
              </a:endParaRPr>
            </a:p>
          </p:txBody>
        </p:sp>
        <p:cxnSp>
          <p:nvCxnSpPr>
            <p:cNvPr id="5" name="直接连接符 4"/>
            <p:cNvCxnSpPr/>
            <p:nvPr/>
          </p:nvCxnSpPr>
          <p:spPr>
            <a:xfrm>
              <a:off x="3214400" y="805021"/>
              <a:ext cx="792220" cy="0"/>
            </a:xfrm>
            <a:prstGeom prst="line">
              <a:avLst/>
            </a:prstGeom>
            <a:ln w="28575">
              <a:solidFill>
                <a:srgbClr val="DB5355"/>
              </a:solidFill>
              <a:prstDash val="sysDot"/>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7815310" y="805021"/>
              <a:ext cx="792220" cy="0"/>
            </a:xfrm>
            <a:prstGeom prst="line">
              <a:avLst/>
            </a:prstGeom>
            <a:ln w="28575">
              <a:solidFill>
                <a:srgbClr val="DB5355"/>
              </a:solidFill>
              <a:prstDash val="sysDot"/>
            </a:ln>
          </p:spPr>
          <p:style>
            <a:lnRef idx="1">
              <a:schemeClr val="accent1"/>
            </a:lnRef>
            <a:fillRef idx="0">
              <a:schemeClr val="accent1"/>
            </a:fillRef>
            <a:effectRef idx="0">
              <a:schemeClr val="accent1"/>
            </a:effectRef>
            <a:fontRef idx="minor">
              <a:schemeClr val="tx1"/>
            </a:fontRef>
          </p:style>
        </p:cxnSp>
      </p:grpSp>
      <p:cxnSp>
        <p:nvCxnSpPr>
          <p:cNvPr id="7" name="直接连接符 6"/>
          <p:cNvCxnSpPr/>
          <p:nvPr/>
        </p:nvCxnSpPr>
        <p:spPr>
          <a:xfrm>
            <a:off x="0" y="1292225"/>
            <a:ext cx="12365038" cy="0"/>
          </a:xfrm>
          <a:prstGeom prst="line">
            <a:avLst/>
          </a:prstGeom>
          <a:ln w="28575">
            <a:solidFill>
              <a:srgbClr val="DB5355"/>
            </a:solidFill>
            <a:prstDash val="sysDot"/>
          </a:ln>
        </p:spPr>
        <p:style>
          <a:lnRef idx="1">
            <a:schemeClr val="accent1"/>
          </a:lnRef>
          <a:fillRef idx="0">
            <a:schemeClr val="accent1"/>
          </a:fillRef>
          <a:effectRef idx="0">
            <a:schemeClr val="accent1"/>
          </a:effectRef>
          <a:fontRef idx="minor">
            <a:schemeClr val="tx1"/>
          </a:fontRef>
        </p:style>
      </p:cxnSp>
      <p:grpSp>
        <p:nvGrpSpPr>
          <p:cNvPr id="9" name="组合 8"/>
          <p:cNvGrpSpPr/>
          <p:nvPr/>
        </p:nvGrpSpPr>
        <p:grpSpPr>
          <a:xfrm>
            <a:off x="0" y="6211669"/>
            <a:ext cx="2099811" cy="646331"/>
            <a:chOff x="-1" y="6211669"/>
            <a:chExt cx="2099811" cy="646331"/>
          </a:xfrm>
        </p:grpSpPr>
        <p:sp>
          <p:nvSpPr>
            <p:cNvPr id="11" name="文本框 11"/>
            <p:cNvSpPr txBox="1">
              <a:spLocks noChangeArrowheads="1"/>
            </p:cNvSpPr>
            <p:nvPr/>
          </p:nvSpPr>
          <p:spPr bwMode="auto">
            <a:xfrm>
              <a:off x="710212" y="6211669"/>
              <a:ext cx="1389598" cy="646331"/>
            </a:xfrm>
            <a:prstGeom prst="rect">
              <a:avLst/>
            </a:prstGeom>
            <a:noFill/>
            <a:ln w="9525">
              <a:noFill/>
              <a:miter lim="800000"/>
              <a:headEnd/>
              <a:tailEnd/>
            </a:ln>
          </p:spPr>
          <p:txBody>
            <a:bodyPr>
              <a:spAutoFit/>
            </a:bodyPr>
            <a:lstStyle/>
            <a:p>
              <a:r>
                <a:rPr lang="zh-CN" altLang="en-US" b="1" dirty="0" smtClean="0">
                  <a:latin typeface="Aharoni" pitchFamily="2" charset="-79"/>
                  <a:ea typeface="Segoe UI Black" pitchFamily="34" charset="0"/>
                  <a:cs typeface="Aharoni" pitchFamily="2" charset="-79"/>
                </a:rPr>
                <a:t>国土</a:t>
              </a:r>
              <a:endParaRPr lang="en-US" altLang="zh-CN" b="1" dirty="0" smtClean="0">
                <a:latin typeface="Aharoni" pitchFamily="2" charset="-79"/>
                <a:ea typeface="Segoe UI Black" pitchFamily="34" charset="0"/>
                <a:cs typeface="Aharoni" pitchFamily="2" charset="-79"/>
              </a:endParaRPr>
            </a:p>
            <a:p>
              <a:r>
                <a:rPr lang="zh-CN" altLang="en-US" b="1" dirty="0" smtClean="0">
                  <a:latin typeface="Aharoni" pitchFamily="2" charset="-79"/>
                  <a:ea typeface="Segoe UI Black" pitchFamily="34" charset="0"/>
                  <a:cs typeface="Aharoni" pitchFamily="2" charset="-79"/>
                </a:rPr>
                <a:t>安全</a:t>
              </a:r>
              <a:endParaRPr lang="zh-CN" altLang="en-US" b="1" dirty="0">
                <a:latin typeface="Aharoni" pitchFamily="2" charset="-79"/>
                <a:ea typeface="Segoe UI Black" pitchFamily="34" charset="0"/>
                <a:cs typeface="Aharoni" pitchFamily="2" charset="-79"/>
              </a:endParaRPr>
            </a:p>
          </p:txBody>
        </p:sp>
        <p:grpSp>
          <p:nvGrpSpPr>
            <p:cNvPr id="12" name="组合 9"/>
            <p:cNvGrpSpPr>
              <a:grpSpLocks/>
            </p:cNvGrpSpPr>
            <p:nvPr/>
          </p:nvGrpSpPr>
          <p:grpSpPr bwMode="auto">
            <a:xfrm>
              <a:off x="-1" y="6211669"/>
              <a:ext cx="2099810" cy="646331"/>
              <a:chOff x="4727448" y="3013751"/>
              <a:chExt cx="2099481" cy="645915"/>
            </a:xfrm>
          </p:grpSpPr>
          <p:sp>
            <p:nvSpPr>
              <p:cNvPr id="13" name="文本框 10"/>
              <p:cNvSpPr txBox="1">
                <a:spLocks noChangeArrowheads="1"/>
              </p:cNvSpPr>
              <p:nvPr/>
            </p:nvSpPr>
            <p:spPr bwMode="auto">
              <a:xfrm>
                <a:off x="4727448" y="3029349"/>
                <a:ext cx="1117425" cy="522883"/>
              </a:xfrm>
              <a:prstGeom prst="rect">
                <a:avLst/>
              </a:prstGeom>
              <a:noFill/>
              <a:ln w="9525">
                <a:noFill/>
                <a:miter lim="800000"/>
                <a:headEnd/>
                <a:tailEnd/>
              </a:ln>
            </p:spPr>
            <p:txBody>
              <a:bodyPr wrap="square">
                <a:spAutoFit/>
              </a:bodyPr>
              <a:lstStyle/>
              <a:p>
                <a:r>
                  <a:rPr lang="en-US" altLang="zh-CN" sz="2800" dirty="0" smtClean="0">
                    <a:latin typeface="Aharoni" pitchFamily="2" charset="-79"/>
                    <a:ea typeface="Segoe UI Black" pitchFamily="34" charset="0"/>
                    <a:cs typeface="Aharoni" pitchFamily="2" charset="-79"/>
                  </a:rPr>
                  <a:t>POL</a:t>
                </a:r>
                <a:endParaRPr lang="zh-CN" altLang="en-US" sz="2800" dirty="0">
                  <a:latin typeface="Aharoni" pitchFamily="2" charset="-79"/>
                  <a:ea typeface="Segoe UI Black" pitchFamily="34" charset="0"/>
                  <a:cs typeface="Aharoni" pitchFamily="2" charset="-79"/>
                </a:endParaRPr>
              </a:p>
            </p:txBody>
          </p:sp>
          <p:sp>
            <p:nvSpPr>
              <p:cNvPr id="14" name="文本框 11"/>
              <p:cNvSpPr txBox="1">
                <a:spLocks noChangeArrowheads="1"/>
              </p:cNvSpPr>
              <p:nvPr/>
            </p:nvSpPr>
            <p:spPr bwMode="auto">
              <a:xfrm>
                <a:off x="5437549" y="3013751"/>
                <a:ext cx="1389380" cy="645915"/>
              </a:xfrm>
              <a:prstGeom prst="rect">
                <a:avLst/>
              </a:prstGeom>
              <a:noFill/>
              <a:ln w="9525">
                <a:noFill/>
                <a:miter lim="800000"/>
                <a:headEnd/>
                <a:tailEnd/>
              </a:ln>
            </p:spPr>
            <p:txBody>
              <a:bodyPr>
                <a:spAutoFit/>
              </a:bodyPr>
              <a:lstStyle/>
              <a:p>
                <a:r>
                  <a:rPr lang="zh-CN" altLang="en-US" b="1" dirty="0" smtClean="0">
                    <a:latin typeface="Aharoni" pitchFamily="2" charset="-79"/>
                    <a:ea typeface="Segoe UI Black" pitchFamily="34" charset="0"/>
                    <a:cs typeface="Aharoni" pitchFamily="2" charset="-79"/>
                  </a:rPr>
                  <a:t>国土</a:t>
                </a:r>
                <a:endParaRPr lang="en-US" altLang="zh-CN" b="1" dirty="0" smtClean="0">
                  <a:latin typeface="Aharoni" pitchFamily="2" charset="-79"/>
                  <a:ea typeface="Segoe UI Black" pitchFamily="34" charset="0"/>
                  <a:cs typeface="Aharoni" pitchFamily="2" charset="-79"/>
                </a:endParaRPr>
              </a:p>
              <a:p>
                <a:r>
                  <a:rPr lang="zh-CN" altLang="en-US" b="1" dirty="0" smtClean="0">
                    <a:latin typeface="Aharoni" pitchFamily="2" charset="-79"/>
                    <a:ea typeface="Segoe UI Black" pitchFamily="34" charset="0"/>
                    <a:cs typeface="Aharoni" pitchFamily="2" charset="-79"/>
                  </a:rPr>
                  <a:t>安全</a:t>
                </a:r>
                <a:endParaRPr lang="zh-CN" altLang="en-US" b="1" dirty="0">
                  <a:latin typeface="Aharoni" pitchFamily="2" charset="-79"/>
                  <a:ea typeface="Segoe UI Black" pitchFamily="34" charset="0"/>
                  <a:cs typeface="Aharoni" pitchFamily="2" charset="-79"/>
                </a:endParaRPr>
              </a:p>
            </p:txBody>
          </p:sp>
          <p:cxnSp>
            <p:nvCxnSpPr>
              <p:cNvPr id="15" name="直接连接符 14"/>
              <p:cNvCxnSpPr/>
              <p:nvPr/>
            </p:nvCxnSpPr>
            <p:spPr>
              <a:xfrm>
                <a:off x="4846492" y="3575581"/>
                <a:ext cx="592044"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grpSp>
      </p:grpSp>
      <p:pic>
        <p:nvPicPr>
          <p:cNvPr id="16" name="19a907440cb83dde23972fa60a4e5c44_h264418000nero_aac32-1.mp4">
            <a:hlinkClick r:id="" action="ppaction://media"/>
          </p:cNvPr>
          <p:cNvPicPr>
            <a:picLocks noRot="1" noChangeAspect="1"/>
          </p:cNvPicPr>
          <p:nvPr>
            <a:videoFile r:link="rId1"/>
          </p:nvPr>
        </p:nvPicPr>
        <p:blipFill>
          <a:blip r:embed="rId3" cstate="print"/>
          <a:stretch>
            <a:fillRect/>
          </a:stretch>
        </p:blipFill>
        <p:spPr>
          <a:xfrm>
            <a:off x="1933732" y="1360357"/>
            <a:ext cx="8754256" cy="549764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par>
                                <p:cTn id="10" presetID="22" presetClass="entr" presetSubtype="8" fill="hold"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3" restart="whenNotActive" fill="hold" evtFilter="cancelBubble" nodeType="interactiveSeq">
                <p:stCondLst>
                  <p:cond evt="onClick" delay="0">
                    <p:tgtEl>
                      <p:spTgt spid="16"/>
                    </p:tgtEl>
                  </p:cond>
                </p:stCondLst>
                <p:endSync evt="end" delay="0">
                  <p:rtn val="all"/>
                </p:endSync>
                <p:childTnLst>
                  <p:par>
                    <p:cTn id="14" fill="hold">
                      <p:stCondLst>
                        <p:cond delay="0"/>
                      </p:stCondLst>
                      <p:childTnLst>
                        <p:par>
                          <p:cTn id="15" fill="hold">
                            <p:stCondLst>
                              <p:cond delay="0"/>
                            </p:stCondLst>
                            <p:childTnLst>
                              <p:par>
                                <p:cTn id="16" presetID="2" presetClass="mediacall" presetSubtype="0" fill="hold" nodeType="clickEffect">
                                  <p:stCondLst>
                                    <p:cond delay="0"/>
                                  </p:stCondLst>
                                  <p:childTnLst>
                                    <p:cmd type="call" cmd="togglePause">
                                      <p:cBhvr>
                                        <p:cTn id="17" dur="1" fill="hold"/>
                                        <p:tgtEl>
                                          <p:spTgt spid="16"/>
                                        </p:tgtEl>
                                      </p:cBhvr>
                                    </p:cmd>
                                  </p:childTnLst>
                                </p:cTn>
                              </p:par>
                            </p:childTnLst>
                          </p:cTn>
                        </p:par>
                      </p:childTnLst>
                    </p:cTn>
                  </p:par>
                </p:childTnLst>
              </p:cTn>
              <p:nextCondLst>
                <p:cond evt="onClick" delay="0">
                  <p:tgtEl>
                    <p:spTgt spid="16"/>
                  </p:tgtEl>
                </p:cond>
              </p:nextCondLst>
            </p:seq>
            <p:video>
              <p:cMediaNode>
                <p:cTn id="18" fill="hold" display="0">
                  <p:stCondLst>
                    <p:cond delay="indefinite"/>
                  </p:stCondLst>
                  <p:endCondLst>
                    <p:cond evt="onNext" delay="0">
                      <p:tgtEl>
                        <p:sldTgt/>
                      </p:tgtEl>
                    </p:cond>
                    <p:cond evt="onPrev" delay="0">
                      <p:tgtEl>
                        <p:sldTgt/>
                      </p:tgtEl>
                    </p:cond>
                  </p:endCondLst>
                </p:cTn>
                <p:tgtEl>
                  <p:spTgt spid="16"/>
                </p:tgtEl>
              </p:cMediaNode>
            </p:vide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solidFill>
            <a:srgbClr val="DB535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 name="矩形 2"/>
          <p:cNvSpPr/>
          <p:nvPr/>
        </p:nvSpPr>
        <p:spPr>
          <a:xfrm>
            <a:off x="1511300" y="0"/>
            <a:ext cx="993775" cy="27082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 name="文本框 5"/>
          <p:cNvSpPr txBox="1"/>
          <p:nvPr/>
        </p:nvSpPr>
        <p:spPr>
          <a:xfrm>
            <a:off x="3236913" y="1970088"/>
            <a:ext cx="4002087" cy="2123658"/>
          </a:xfrm>
          <a:prstGeom prst="rect">
            <a:avLst/>
          </a:prstGeom>
          <a:noFill/>
        </p:spPr>
        <p:txBody>
          <a:bodyPr>
            <a:spAutoFit/>
          </a:bodyPr>
          <a:lstStyle/>
          <a:p>
            <a:pPr algn="dist" eaLnBrk="1" fontAlgn="auto" hangingPunct="1">
              <a:spcBef>
                <a:spcPts val="0"/>
              </a:spcBef>
              <a:spcAft>
                <a:spcPts val="0"/>
              </a:spcAft>
              <a:defRPr/>
            </a:pPr>
            <a:r>
              <a:rPr lang="zh-CN" altLang="en-US" sz="4400" b="1"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我国国土安全政策的重点与发展</a:t>
            </a:r>
            <a:endParaRPr lang="zh-CN" altLang="en-US" sz="4400" b="1"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8" name="矩形 7"/>
          <p:cNvSpPr/>
          <p:nvPr/>
        </p:nvSpPr>
        <p:spPr>
          <a:xfrm>
            <a:off x="0" y="5207000"/>
            <a:ext cx="12365038" cy="444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0" name="矩形 9"/>
          <p:cNvSpPr/>
          <p:nvPr/>
        </p:nvSpPr>
        <p:spPr>
          <a:xfrm>
            <a:off x="4021138" y="1096963"/>
            <a:ext cx="508000" cy="50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11271" name="文本框 10"/>
          <p:cNvSpPr txBox="1">
            <a:spLocks noChangeArrowheads="1"/>
          </p:cNvSpPr>
          <p:nvPr/>
        </p:nvSpPr>
        <p:spPr bwMode="auto">
          <a:xfrm>
            <a:off x="4595813" y="1179513"/>
            <a:ext cx="2897187" cy="707886"/>
          </a:xfrm>
          <a:prstGeom prst="rect">
            <a:avLst/>
          </a:prstGeom>
          <a:noFill/>
          <a:ln w="9525">
            <a:noFill/>
            <a:miter lim="800000"/>
            <a:headEnd/>
            <a:tailEnd/>
          </a:ln>
        </p:spPr>
        <p:txBody>
          <a:bodyPr>
            <a:spAutoFit/>
          </a:bodyPr>
          <a:lstStyle/>
          <a:p>
            <a:pPr eaLnBrk="1" hangingPunct="1"/>
            <a:r>
              <a:rPr lang="zh-CN" altLang="en-US" sz="2000" dirty="0" smtClean="0">
                <a:solidFill>
                  <a:schemeClr val="bg1"/>
                </a:solidFill>
                <a:latin typeface="微软雅黑" pitchFamily="34" charset="-122"/>
                <a:ea typeface="微软雅黑" pitchFamily="34" charset="-122"/>
              </a:rPr>
              <a:t>知道我国的国土安全政策</a:t>
            </a:r>
            <a:endParaRPr lang="zh-CN" altLang="en-US" sz="2000" dirty="0">
              <a:solidFill>
                <a:schemeClr val="bg1"/>
              </a:solidFill>
              <a:latin typeface="微软雅黑" pitchFamily="34" charset="-122"/>
              <a:ea typeface="微软雅黑" pitchFamily="34" charset="-122"/>
            </a:endParaRPr>
          </a:p>
        </p:txBody>
      </p:sp>
      <p:sp>
        <p:nvSpPr>
          <p:cNvPr id="11272" name="文本框 11"/>
          <p:cNvSpPr txBox="1">
            <a:spLocks noChangeArrowheads="1"/>
          </p:cNvSpPr>
          <p:nvPr/>
        </p:nvSpPr>
        <p:spPr bwMode="auto">
          <a:xfrm>
            <a:off x="1511300" y="1803400"/>
            <a:ext cx="1211263" cy="830263"/>
          </a:xfrm>
          <a:prstGeom prst="rect">
            <a:avLst/>
          </a:prstGeom>
          <a:noFill/>
          <a:ln w="9525">
            <a:noFill/>
            <a:miter lim="800000"/>
            <a:headEnd/>
            <a:tailEnd/>
          </a:ln>
        </p:spPr>
        <p:txBody>
          <a:bodyPr>
            <a:spAutoFit/>
          </a:bodyPr>
          <a:lstStyle/>
          <a:p>
            <a:pPr eaLnBrk="1" hangingPunct="1"/>
            <a:r>
              <a:rPr lang="en-US" altLang="zh-CN" sz="4800">
                <a:solidFill>
                  <a:srgbClr val="DB5355"/>
                </a:solidFill>
                <a:latin typeface="Broadway" pitchFamily="82" charset="0"/>
              </a:rPr>
              <a:t>03</a:t>
            </a:r>
            <a:endParaRPr lang="zh-CN" altLang="en-US" sz="4800">
              <a:solidFill>
                <a:srgbClr val="DB5355"/>
              </a:solidFill>
              <a:latin typeface="Broadway" pitchFamily="82" charset="0"/>
            </a:endParaRPr>
          </a:p>
        </p:txBody>
      </p:sp>
      <p:grpSp>
        <p:nvGrpSpPr>
          <p:cNvPr id="11273" name="组合 8"/>
          <p:cNvGrpSpPr>
            <a:grpSpLocks/>
          </p:cNvGrpSpPr>
          <p:nvPr/>
        </p:nvGrpSpPr>
        <p:grpSpPr bwMode="auto">
          <a:xfrm>
            <a:off x="-2501216" y="3666128"/>
            <a:ext cx="2027238" cy="923925"/>
            <a:chOff x="4727448" y="2952095"/>
            <a:chExt cx="2026920" cy="923330"/>
          </a:xfrm>
        </p:grpSpPr>
        <p:sp>
          <p:nvSpPr>
            <p:cNvPr id="11274" name="文本框 10"/>
            <p:cNvSpPr txBox="1">
              <a:spLocks noChangeArrowheads="1"/>
            </p:cNvSpPr>
            <p:nvPr/>
          </p:nvSpPr>
          <p:spPr bwMode="auto">
            <a:xfrm>
              <a:off x="4727448" y="3029348"/>
              <a:ext cx="941832" cy="646331"/>
            </a:xfrm>
            <a:prstGeom prst="rect">
              <a:avLst/>
            </a:prstGeom>
            <a:noFill/>
            <a:ln w="9525">
              <a:noFill/>
              <a:miter lim="800000"/>
              <a:headEnd/>
              <a:tailEnd/>
            </a:ln>
          </p:spPr>
          <p:txBody>
            <a:bodyPr>
              <a:spAutoFit/>
            </a:bodyPr>
            <a:lstStyle/>
            <a:p>
              <a:r>
                <a:rPr lang="en-US" altLang="zh-CN" sz="3600">
                  <a:solidFill>
                    <a:schemeClr val="bg1"/>
                  </a:solidFill>
                  <a:latin typeface="Aharoni" pitchFamily="2" charset="-79"/>
                  <a:ea typeface="Segoe UI Black" pitchFamily="34" charset="0"/>
                  <a:cs typeface="Aharoni" pitchFamily="2" charset="-79"/>
                </a:rPr>
                <a:t>UR</a:t>
              </a:r>
              <a:endParaRPr lang="zh-CN" altLang="en-US" sz="3600">
                <a:solidFill>
                  <a:schemeClr val="bg1"/>
                </a:solidFill>
                <a:latin typeface="Aharoni" pitchFamily="2" charset="-79"/>
                <a:ea typeface="Segoe UI Black" pitchFamily="34" charset="0"/>
                <a:cs typeface="Aharoni" pitchFamily="2" charset="-79"/>
              </a:endParaRPr>
            </a:p>
          </p:txBody>
        </p:sp>
        <p:sp>
          <p:nvSpPr>
            <p:cNvPr id="11275" name="文本框 11"/>
            <p:cNvSpPr txBox="1">
              <a:spLocks noChangeArrowheads="1"/>
            </p:cNvSpPr>
            <p:nvPr/>
          </p:nvSpPr>
          <p:spPr bwMode="auto">
            <a:xfrm>
              <a:off x="5364988" y="2952095"/>
              <a:ext cx="1389380" cy="923330"/>
            </a:xfrm>
            <a:prstGeom prst="rect">
              <a:avLst/>
            </a:prstGeom>
            <a:noFill/>
            <a:ln w="9525">
              <a:noFill/>
              <a:miter lim="800000"/>
              <a:headEnd/>
              <a:tailEnd/>
            </a:ln>
          </p:spPr>
          <p:txBody>
            <a:bodyPr>
              <a:spAutoFit/>
            </a:bodyPr>
            <a:lstStyle/>
            <a:p>
              <a:r>
                <a:rPr lang="en-US" altLang="zh-CN" sz="5400" dirty="0">
                  <a:solidFill>
                    <a:schemeClr val="bg1"/>
                  </a:solidFill>
                  <a:latin typeface="Aharoni" pitchFamily="2" charset="-79"/>
                  <a:ea typeface="Segoe UI Black" pitchFamily="34" charset="0"/>
                  <a:cs typeface="Aharoni" pitchFamily="2" charset="-79"/>
                </a:rPr>
                <a:t>PPT</a:t>
              </a:r>
              <a:endParaRPr lang="zh-CN" altLang="en-US" sz="5400" dirty="0">
                <a:solidFill>
                  <a:schemeClr val="bg1"/>
                </a:solidFill>
                <a:latin typeface="Aharoni" pitchFamily="2" charset="-79"/>
                <a:ea typeface="Segoe UI Black" pitchFamily="34" charset="0"/>
                <a:cs typeface="Aharoni" pitchFamily="2" charset="-79"/>
              </a:endParaRPr>
            </a:p>
          </p:txBody>
        </p:sp>
        <p:cxnSp>
          <p:nvCxnSpPr>
            <p:cNvPr id="13" name="直接连接符 12"/>
            <p:cNvCxnSpPr/>
            <p:nvPr/>
          </p:nvCxnSpPr>
          <p:spPr>
            <a:xfrm>
              <a:off x="4846492" y="3575581"/>
              <a:ext cx="592044"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4" name="组合 13"/>
          <p:cNvGrpSpPr/>
          <p:nvPr/>
        </p:nvGrpSpPr>
        <p:grpSpPr>
          <a:xfrm>
            <a:off x="0" y="6211669"/>
            <a:ext cx="2099811" cy="646331"/>
            <a:chOff x="-1" y="6211669"/>
            <a:chExt cx="2099811" cy="646331"/>
          </a:xfrm>
        </p:grpSpPr>
        <p:sp>
          <p:nvSpPr>
            <p:cNvPr id="15" name="文本框 11"/>
            <p:cNvSpPr txBox="1">
              <a:spLocks noChangeArrowheads="1"/>
            </p:cNvSpPr>
            <p:nvPr/>
          </p:nvSpPr>
          <p:spPr bwMode="auto">
            <a:xfrm>
              <a:off x="710212" y="6211669"/>
              <a:ext cx="1389598" cy="646331"/>
            </a:xfrm>
            <a:prstGeom prst="rect">
              <a:avLst/>
            </a:prstGeom>
            <a:noFill/>
            <a:ln w="9525">
              <a:noFill/>
              <a:miter lim="800000"/>
              <a:headEnd/>
              <a:tailEnd/>
            </a:ln>
          </p:spPr>
          <p:txBody>
            <a:bodyPr>
              <a:spAutoFit/>
            </a:bodyPr>
            <a:lstStyle/>
            <a:p>
              <a:r>
                <a:rPr lang="zh-CN" altLang="en-US" b="1" dirty="0" smtClean="0">
                  <a:latin typeface="Aharoni" pitchFamily="2" charset="-79"/>
                  <a:ea typeface="Segoe UI Black" pitchFamily="34" charset="0"/>
                  <a:cs typeface="Aharoni" pitchFamily="2" charset="-79"/>
                </a:rPr>
                <a:t>国土</a:t>
              </a:r>
              <a:endParaRPr lang="en-US" altLang="zh-CN" b="1" dirty="0" smtClean="0">
                <a:latin typeface="Aharoni" pitchFamily="2" charset="-79"/>
                <a:ea typeface="Segoe UI Black" pitchFamily="34" charset="0"/>
                <a:cs typeface="Aharoni" pitchFamily="2" charset="-79"/>
              </a:endParaRPr>
            </a:p>
            <a:p>
              <a:r>
                <a:rPr lang="zh-CN" altLang="en-US" b="1" dirty="0" smtClean="0">
                  <a:latin typeface="Aharoni" pitchFamily="2" charset="-79"/>
                  <a:ea typeface="Segoe UI Black" pitchFamily="34" charset="0"/>
                  <a:cs typeface="Aharoni" pitchFamily="2" charset="-79"/>
                </a:rPr>
                <a:t>安全</a:t>
              </a:r>
              <a:endParaRPr lang="zh-CN" altLang="en-US" b="1" dirty="0">
                <a:latin typeface="Aharoni" pitchFamily="2" charset="-79"/>
                <a:ea typeface="Segoe UI Black" pitchFamily="34" charset="0"/>
                <a:cs typeface="Aharoni" pitchFamily="2" charset="-79"/>
              </a:endParaRPr>
            </a:p>
          </p:txBody>
        </p:sp>
        <p:grpSp>
          <p:nvGrpSpPr>
            <p:cNvPr id="16" name="组合 9"/>
            <p:cNvGrpSpPr>
              <a:grpSpLocks/>
            </p:cNvGrpSpPr>
            <p:nvPr/>
          </p:nvGrpSpPr>
          <p:grpSpPr bwMode="auto">
            <a:xfrm>
              <a:off x="-1" y="6211669"/>
              <a:ext cx="2099810" cy="646331"/>
              <a:chOff x="4727448" y="3013751"/>
              <a:chExt cx="2099481" cy="645915"/>
            </a:xfrm>
          </p:grpSpPr>
          <p:sp>
            <p:nvSpPr>
              <p:cNvPr id="17" name="文本框 10"/>
              <p:cNvSpPr txBox="1">
                <a:spLocks noChangeArrowheads="1"/>
              </p:cNvSpPr>
              <p:nvPr/>
            </p:nvSpPr>
            <p:spPr bwMode="auto">
              <a:xfrm>
                <a:off x="4727448" y="3029349"/>
                <a:ext cx="1117425" cy="522883"/>
              </a:xfrm>
              <a:prstGeom prst="rect">
                <a:avLst/>
              </a:prstGeom>
              <a:noFill/>
              <a:ln w="9525">
                <a:noFill/>
                <a:miter lim="800000"/>
                <a:headEnd/>
                <a:tailEnd/>
              </a:ln>
            </p:spPr>
            <p:txBody>
              <a:bodyPr wrap="square">
                <a:spAutoFit/>
              </a:bodyPr>
              <a:lstStyle/>
              <a:p>
                <a:r>
                  <a:rPr lang="en-US" altLang="zh-CN" sz="2800" dirty="0" smtClean="0">
                    <a:latin typeface="Aharoni" pitchFamily="2" charset="-79"/>
                    <a:ea typeface="Segoe UI Black" pitchFamily="34" charset="0"/>
                    <a:cs typeface="Aharoni" pitchFamily="2" charset="-79"/>
                  </a:rPr>
                  <a:t>POL</a:t>
                </a:r>
                <a:endParaRPr lang="zh-CN" altLang="en-US" sz="2800" dirty="0">
                  <a:latin typeface="Aharoni" pitchFamily="2" charset="-79"/>
                  <a:ea typeface="Segoe UI Black" pitchFamily="34" charset="0"/>
                  <a:cs typeface="Aharoni" pitchFamily="2" charset="-79"/>
                </a:endParaRPr>
              </a:p>
            </p:txBody>
          </p:sp>
          <p:sp>
            <p:nvSpPr>
              <p:cNvPr id="18" name="文本框 11"/>
              <p:cNvSpPr txBox="1">
                <a:spLocks noChangeArrowheads="1"/>
              </p:cNvSpPr>
              <p:nvPr/>
            </p:nvSpPr>
            <p:spPr bwMode="auto">
              <a:xfrm>
                <a:off x="5437549" y="3013751"/>
                <a:ext cx="1389380" cy="645915"/>
              </a:xfrm>
              <a:prstGeom prst="rect">
                <a:avLst/>
              </a:prstGeom>
              <a:noFill/>
              <a:ln w="9525">
                <a:noFill/>
                <a:miter lim="800000"/>
                <a:headEnd/>
                <a:tailEnd/>
              </a:ln>
            </p:spPr>
            <p:txBody>
              <a:bodyPr>
                <a:spAutoFit/>
              </a:bodyPr>
              <a:lstStyle/>
              <a:p>
                <a:r>
                  <a:rPr lang="zh-CN" altLang="en-US" b="1" dirty="0" smtClean="0">
                    <a:latin typeface="Aharoni" pitchFamily="2" charset="-79"/>
                    <a:ea typeface="Segoe UI Black" pitchFamily="34" charset="0"/>
                    <a:cs typeface="Aharoni" pitchFamily="2" charset="-79"/>
                  </a:rPr>
                  <a:t>国土</a:t>
                </a:r>
                <a:endParaRPr lang="en-US" altLang="zh-CN" b="1" dirty="0" smtClean="0">
                  <a:latin typeface="Aharoni" pitchFamily="2" charset="-79"/>
                  <a:ea typeface="Segoe UI Black" pitchFamily="34" charset="0"/>
                  <a:cs typeface="Aharoni" pitchFamily="2" charset="-79"/>
                </a:endParaRPr>
              </a:p>
              <a:p>
                <a:r>
                  <a:rPr lang="zh-CN" altLang="en-US" b="1" dirty="0" smtClean="0">
                    <a:latin typeface="Aharoni" pitchFamily="2" charset="-79"/>
                    <a:ea typeface="Segoe UI Black" pitchFamily="34" charset="0"/>
                    <a:cs typeface="Aharoni" pitchFamily="2" charset="-79"/>
                  </a:rPr>
                  <a:t>安全</a:t>
                </a:r>
                <a:endParaRPr lang="zh-CN" altLang="en-US" b="1" dirty="0">
                  <a:latin typeface="Aharoni" pitchFamily="2" charset="-79"/>
                  <a:ea typeface="Segoe UI Black" pitchFamily="34" charset="0"/>
                  <a:cs typeface="Aharoni" pitchFamily="2" charset="-79"/>
                </a:endParaRPr>
              </a:p>
            </p:txBody>
          </p:sp>
          <p:cxnSp>
            <p:nvCxnSpPr>
              <p:cNvPr id="19" name="直接连接符 18"/>
              <p:cNvCxnSpPr/>
              <p:nvPr/>
            </p:nvCxnSpPr>
            <p:spPr>
              <a:xfrm>
                <a:off x="4846492" y="3575581"/>
                <a:ext cx="592044"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grpSp>
      </p:grpSp>
    </p:spTree>
  </p:cSld>
  <p:clrMapOvr>
    <a:masterClrMapping/>
  </p:clrMapOvr>
  <p:transition spd="slow">
    <p:push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7"/>
          <p:cNvGrpSpPr>
            <a:grpSpLocks/>
          </p:cNvGrpSpPr>
          <p:nvPr/>
        </p:nvGrpSpPr>
        <p:grpSpPr bwMode="auto">
          <a:xfrm>
            <a:off x="3139737" y="331788"/>
            <a:ext cx="5392737" cy="731837"/>
            <a:chOff x="3214400" y="331815"/>
            <a:chExt cx="5393130" cy="732039"/>
          </a:xfrm>
        </p:grpSpPr>
        <p:sp>
          <p:nvSpPr>
            <p:cNvPr id="3" name="矩形 2"/>
            <p:cNvSpPr/>
            <p:nvPr/>
          </p:nvSpPr>
          <p:spPr bwMode="auto">
            <a:xfrm>
              <a:off x="4159031" y="331815"/>
              <a:ext cx="3376859" cy="732039"/>
            </a:xfrm>
            <a:prstGeom prst="rect">
              <a:avLst/>
            </a:prstGeom>
            <a:solidFill>
              <a:srgbClr val="DB5355"/>
            </a:solidFill>
            <a:ln>
              <a:noFill/>
            </a:ln>
            <a:effectLst>
              <a:outerShdw dist="1651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3600" b="1" dirty="0" smtClean="0">
                  <a:solidFill>
                    <a:schemeClr val="bg1"/>
                  </a:solidFill>
                  <a:latin typeface="微软雅黑" pitchFamily="34" charset="-122"/>
                  <a:ea typeface="微软雅黑" pitchFamily="34" charset="-122"/>
                </a:rPr>
                <a:t>回首往昔</a:t>
              </a:r>
              <a:endParaRPr lang="zh-CN" altLang="en-US" sz="3600" b="1" dirty="0">
                <a:solidFill>
                  <a:schemeClr val="bg1"/>
                </a:solidFill>
                <a:latin typeface="微软雅黑" pitchFamily="34" charset="-122"/>
                <a:ea typeface="微软雅黑" pitchFamily="34" charset="-122"/>
              </a:endParaRPr>
            </a:p>
          </p:txBody>
        </p:sp>
        <p:cxnSp>
          <p:nvCxnSpPr>
            <p:cNvPr id="5" name="直接连接符 4"/>
            <p:cNvCxnSpPr/>
            <p:nvPr/>
          </p:nvCxnSpPr>
          <p:spPr>
            <a:xfrm>
              <a:off x="3214400" y="805021"/>
              <a:ext cx="792220" cy="0"/>
            </a:xfrm>
            <a:prstGeom prst="line">
              <a:avLst/>
            </a:prstGeom>
            <a:ln w="28575">
              <a:solidFill>
                <a:srgbClr val="DB5355"/>
              </a:solidFill>
              <a:prstDash val="sysDot"/>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7815310" y="805021"/>
              <a:ext cx="792220" cy="0"/>
            </a:xfrm>
            <a:prstGeom prst="line">
              <a:avLst/>
            </a:prstGeom>
            <a:ln w="28575">
              <a:solidFill>
                <a:srgbClr val="DB5355"/>
              </a:solidFill>
              <a:prstDash val="sysDot"/>
            </a:ln>
          </p:spPr>
          <p:style>
            <a:lnRef idx="1">
              <a:schemeClr val="accent1"/>
            </a:lnRef>
            <a:fillRef idx="0">
              <a:schemeClr val="accent1"/>
            </a:fillRef>
            <a:effectRef idx="0">
              <a:schemeClr val="accent1"/>
            </a:effectRef>
            <a:fontRef idx="minor">
              <a:schemeClr val="tx1"/>
            </a:fontRef>
          </p:style>
        </p:cxnSp>
      </p:grpSp>
      <p:cxnSp>
        <p:nvCxnSpPr>
          <p:cNvPr id="7" name="直接连接符 6"/>
          <p:cNvCxnSpPr/>
          <p:nvPr/>
        </p:nvCxnSpPr>
        <p:spPr>
          <a:xfrm>
            <a:off x="0" y="1292225"/>
            <a:ext cx="12365038" cy="0"/>
          </a:xfrm>
          <a:prstGeom prst="line">
            <a:avLst/>
          </a:prstGeom>
          <a:ln w="28575">
            <a:solidFill>
              <a:srgbClr val="DB5355"/>
            </a:solidFill>
            <a:prstDash val="sysDot"/>
          </a:ln>
        </p:spPr>
        <p:style>
          <a:lnRef idx="1">
            <a:schemeClr val="accent1"/>
          </a:lnRef>
          <a:fillRef idx="0">
            <a:schemeClr val="accent1"/>
          </a:fillRef>
          <a:effectRef idx="0">
            <a:schemeClr val="accent1"/>
          </a:effectRef>
          <a:fontRef idx="minor">
            <a:schemeClr val="tx1"/>
          </a:fontRef>
        </p:style>
      </p:cxnSp>
      <p:grpSp>
        <p:nvGrpSpPr>
          <p:cNvPr id="50" name="组合 29"/>
          <p:cNvGrpSpPr/>
          <p:nvPr/>
        </p:nvGrpSpPr>
        <p:grpSpPr>
          <a:xfrm>
            <a:off x="362860" y="1509485"/>
            <a:ext cx="4339770" cy="809089"/>
            <a:chOff x="1865367" y="1223553"/>
            <a:chExt cx="7455614" cy="1780703"/>
          </a:xfrm>
          <a:solidFill>
            <a:srgbClr val="DB5355"/>
          </a:solidFill>
        </p:grpSpPr>
        <p:sp>
          <p:nvSpPr>
            <p:cNvPr id="51" name="矩形 50"/>
            <p:cNvSpPr/>
            <p:nvPr/>
          </p:nvSpPr>
          <p:spPr>
            <a:xfrm>
              <a:off x="1995994" y="1223553"/>
              <a:ext cx="7324987" cy="14630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52" name="组合 31"/>
            <p:cNvGrpSpPr/>
            <p:nvPr/>
          </p:nvGrpSpPr>
          <p:grpSpPr>
            <a:xfrm>
              <a:off x="1865367" y="2007324"/>
              <a:ext cx="2403566" cy="527725"/>
              <a:chOff x="1497875" y="2001592"/>
              <a:chExt cx="2403566" cy="381059"/>
            </a:xfrm>
            <a:grpFill/>
          </p:grpSpPr>
          <p:grpSp>
            <p:nvGrpSpPr>
              <p:cNvPr id="56" name="组合 36"/>
              <p:cNvGrpSpPr/>
              <p:nvPr/>
            </p:nvGrpSpPr>
            <p:grpSpPr>
              <a:xfrm>
                <a:off x="1497875" y="2067429"/>
                <a:ext cx="2403566" cy="315222"/>
                <a:chOff x="0" y="296091"/>
                <a:chExt cx="3187337" cy="418012"/>
              </a:xfrm>
              <a:grpFill/>
            </p:grpSpPr>
            <p:sp>
              <p:nvSpPr>
                <p:cNvPr id="58" name="矩形 57"/>
                <p:cNvSpPr/>
                <p:nvPr/>
              </p:nvSpPr>
              <p:spPr>
                <a:xfrm>
                  <a:off x="0" y="296091"/>
                  <a:ext cx="2979937" cy="418012"/>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59" name="直角三角形 58"/>
                <p:cNvSpPr/>
                <p:nvPr/>
              </p:nvSpPr>
              <p:spPr>
                <a:xfrm>
                  <a:off x="2979937" y="296091"/>
                  <a:ext cx="207400" cy="418012"/>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
            <p:nvSpPr>
              <p:cNvPr id="57" name="直角三角形 56"/>
              <p:cNvSpPr/>
              <p:nvPr/>
            </p:nvSpPr>
            <p:spPr>
              <a:xfrm flipH="1">
                <a:off x="1500409" y="2001592"/>
                <a:ext cx="130627" cy="65837"/>
              </a:xfrm>
              <a:prstGeom prst="rtTriangl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cxnSp>
          <p:nvCxnSpPr>
            <p:cNvPr id="53" name="直接连接符 52"/>
            <p:cNvCxnSpPr/>
            <p:nvPr/>
          </p:nvCxnSpPr>
          <p:spPr>
            <a:xfrm>
              <a:off x="8688531" y="1223553"/>
              <a:ext cx="0" cy="1463039"/>
            </a:xfrm>
            <a:prstGeom prst="line">
              <a:avLst/>
            </a:prstGeom>
            <a:grpFill/>
            <a:ln w="12700">
              <a:solidFill>
                <a:srgbClr val="FCF8ED"/>
              </a:solidFill>
              <a:prstDash val="dash"/>
            </a:ln>
          </p:spPr>
          <p:style>
            <a:lnRef idx="1">
              <a:schemeClr val="accent1"/>
            </a:lnRef>
            <a:fillRef idx="0">
              <a:schemeClr val="accent1"/>
            </a:fillRef>
            <a:effectRef idx="0">
              <a:schemeClr val="accent1"/>
            </a:effectRef>
            <a:fontRef idx="minor">
              <a:schemeClr val="tx1"/>
            </a:fontRef>
          </p:style>
        </p:cxnSp>
        <p:sp>
          <p:nvSpPr>
            <p:cNvPr id="54" name="文本框 33"/>
            <p:cNvSpPr txBox="1"/>
            <p:nvPr/>
          </p:nvSpPr>
          <p:spPr>
            <a:xfrm>
              <a:off x="2328203" y="2123664"/>
              <a:ext cx="1756540" cy="880592"/>
            </a:xfrm>
            <a:prstGeom prst="rect">
              <a:avLst/>
            </a:prstGeom>
            <a:noFill/>
          </p:spPr>
          <p:txBody>
            <a:bodyPr>
              <a:spAutoFit/>
            </a:bodyPr>
            <a:lstStyle/>
            <a:p>
              <a:pPr>
                <a:defRPr/>
              </a:pP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55" name="文本框 35"/>
            <p:cNvSpPr txBox="1"/>
            <p:nvPr/>
          </p:nvSpPr>
          <p:spPr>
            <a:xfrm>
              <a:off x="4084743" y="1671776"/>
              <a:ext cx="4538476" cy="812853"/>
            </a:xfrm>
            <a:prstGeom prst="rect">
              <a:avLst/>
            </a:prstGeom>
            <a:grpFill/>
          </p:spPr>
          <p:txBody>
            <a:bodyPr>
              <a:spAutoFit/>
            </a:bodyPr>
            <a:lstStyle/>
            <a:p>
              <a:r>
                <a:rPr lang="en-US" altLang="zh-CN" dirty="0" smtClean="0"/>
                <a:t>1.</a:t>
              </a:r>
              <a:r>
                <a:rPr lang="zh-CN" altLang="en-US" dirty="0" smtClean="0"/>
                <a:t>汉朝与匈奴之争</a:t>
              </a:r>
              <a:endParaRPr lang="zh-CN" altLang="en-US" dirty="0"/>
            </a:p>
          </p:txBody>
        </p:sp>
      </p:grpSp>
      <p:grpSp>
        <p:nvGrpSpPr>
          <p:cNvPr id="60" name="组合 40"/>
          <p:cNvGrpSpPr/>
          <p:nvPr/>
        </p:nvGrpSpPr>
        <p:grpSpPr>
          <a:xfrm>
            <a:off x="362860" y="3151698"/>
            <a:ext cx="4339770" cy="699798"/>
            <a:chOff x="1865367" y="2843348"/>
            <a:chExt cx="7455614" cy="1540167"/>
          </a:xfrm>
          <a:solidFill>
            <a:srgbClr val="DB5355"/>
          </a:solidFill>
        </p:grpSpPr>
        <p:sp>
          <p:nvSpPr>
            <p:cNvPr id="61" name="矩形 60"/>
            <p:cNvSpPr/>
            <p:nvPr/>
          </p:nvSpPr>
          <p:spPr>
            <a:xfrm>
              <a:off x="1995994" y="2843348"/>
              <a:ext cx="7324987" cy="14630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62" name="组合 42"/>
            <p:cNvGrpSpPr/>
            <p:nvPr/>
          </p:nvGrpSpPr>
          <p:grpSpPr>
            <a:xfrm>
              <a:off x="1865367" y="3627119"/>
              <a:ext cx="2403566" cy="527725"/>
              <a:chOff x="1497875" y="2001592"/>
              <a:chExt cx="2403566" cy="381059"/>
            </a:xfrm>
            <a:grpFill/>
          </p:grpSpPr>
          <p:grpSp>
            <p:nvGrpSpPr>
              <p:cNvPr id="66" name="组合 47"/>
              <p:cNvGrpSpPr/>
              <p:nvPr/>
            </p:nvGrpSpPr>
            <p:grpSpPr>
              <a:xfrm>
                <a:off x="1497875" y="2067429"/>
                <a:ext cx="2403566" cy="315222"/>
                <a:chOff x="0" y="296091"/>
                <a:chExt cx="3187337" cy="418012"/>
              </a:xfrm>
              <a:grpFill/>
            </p:grpSpPr>
            <p:sp>
              <p:nvSpPr>
                <p:cNvPr id="68" name="矩形 67"/>
                <p:cNvSpPr/>
                <p:nvPr/>
              </p:nvSpPr>
              <p:spPr>
                <a:xfrm>
                  <a:off x="0" y="296091"/>
                  <a:ext cx="2979937" cy="418012"/>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69" name="直角三角形 68"/>
                <p:cNvSpPr/>
                <p:nvPr/>
              </p:nvSpPr>
              <p:spPr>
                <a:xfrm>
                  <a:off x="2979937" y="296091"/>
                  <a:ext cx="207400" cy="418012"/>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
            <p:nvSpPr>
              <p:cNvPr id="67" name="直角三角形 66"/>
              <p:cNvSpPr/>
              <p:nvPr/>
            </p:nvSpPr>
            <p:spPr>
              <a:xfrm flipH="1">
                <a:off x="1497875" y="2001592"/>
                <a:ext cx="130627" cy="65837"/>
              </a:xfrm>
              <a:prstGeom prst="rtTriangl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cxnSp>
          <p:nvCxnSpPr>
            <p:cNvPr id="63" name="直接连接符 62"/>
            <p:cNvCxnSpPr/>
            <p:nvPr/>
          </p:nvCxnSpPr>
          <p:spPr>
            <a:xfrm>
              <a:off x="8688531" y="2843348"/>
              <a:ext cx="0" cy="1463039"/>
            </a:xfrm>
            <a:prstGeom prst="line">
              <a:avLst/>
            </a:prstGeom>
            <a:grpFill/>
            <a:ln w="12700">
              <a:solidFill>
                <a:srgbClr val="FCF8ED"/>
              </a:solidFill>
              <a:prstDash val="dash"/>
            </a:ln>
          </p:spPr>
          <p:style>
            <a:lnRef idx="1">
              <a:schemeClr val="accent1"/>
            </a:lnRef>
            <a:fillRef idx="0">
              <a:schemeClr val="accent1"/>
            </a:fillRef>
            <a:effectRef idx="0">
              <a:schemeClr val="accent1"/>
            </a:effectRef>
            <a:fontRef idx="minor">
              <a:schemeClr val="tx1"/>
            </a:fontRef>
          </p:style>
        </p:cxnSp>
        <p:sp>
          <p:nvSpPr>
            <p:cNvPr id="65" name="文本框 46"/>
            <p:cNvSpPr txBox="1"/>
            <p:nvPr/>
          </p:nvSpPr>
          <p:spPr>
            <a:xfrm>
              <a:off x="4216485" y="2961022"/>
              <a:ext cx="4322541" cy="1422493"/>
            </a:xfrm>
            <a:prstGeom prst="rect">
              <a:avLst/>
            </a:prstGeom>
            <a:grpFill/>
          </p:spPr>
          <p:txBody>
            <a:bodyPr>
              <a:spAutoFit/>
            </a:bodyPr>
            <a:lstStyle>
              <a:defPPr>
                <a:defRPr lang="zh-CN"/>
              </a:defPPr>
              <a:lvl1pPr marL="285750" indent="-285750">
                <a:buFont typeface="Wingdings" panose="05000000000000000000" pitchFamily="2" charset="2"/>
                <a:buChar char="l"/>
                <a:defRPr sz="3200" b="1">
                  <a:solidFill>
                    <a:schemeClr val="bg1"/>
                  </a:solidFill>
                  <a:latin typeface="微软雅黑" panose="020B0503020204020204" pitchFamily="34" charset="-122"/>
                  <a:ea typeface="微软雅黑" panose="020B0503020204020204" pitchFamily="34" charset="-122"/>
                </a:defRPr>
              </a:lvl1pPr>
            </a:lstStyle>
            <a:p>
              <a:pPr>
                <a:buNone/>
                <a:defRPr/>
              </a:pPr>
              <a:r>
                <a:rPr lang="en-US" altLang="zh-CN" sz="1800" dirty="0" smtClean="0">
                  <a:latin typeface="黑体" pitchFamily="49" charset="-122"/>
                  <a:ea typeface="黑体" pitchFamily="49" charset="-122"/>
                </a:rPr>
                <a:t>2.</a:t>
              </a:r>
              <a:r>
                <a:rPr lang="zh-CN" altLang="en-US" sz="1800" dirty="0" smtClean="0">
                  <a:latin typeface="黑体" pitchFamily="49" charset="-122"/>
                  <a:ea typeface="黑体" pitchFamily="49" charset="-122"/>
                </a:rPr>
                <a:t>大唐与吐蕃，突厥之争</a:t>
              </a:r>
            </a:p>
          </p:txBody>
        </p:sp>
      </p:grpSp>
      <p:grpSp>
        <p:nvGrpSpPr>
          <p:cNvPr id="70" name="组合 51"/>
          <p:cNvGrpSpPr/>
          <p:nvPr/>
        </p:nvGrpSpPr>
        <p:grpSpPr>
          <a:xfrm>
            <a:off x="362861" y="4808009"/>
            <a:ext cx="4339770" cy="802145"/>
            <a:chOff x="1865367" y="4463142"/>
            <a:chExt cx="7455614" cy="1765420"/>
          </a:xfrm>
          <a:solidFill>
            <a:srgbClr val="DB5355"/>
          </a:solidFill>
        </p:grpSpPr>
        <p:sp>
          <p:nvSpPr>
            <p:cNvPr id="71" name="矩形 70"/>
            <p:cNvSpPr/>
            <p:nvPr/>
          </p:nvSpPr>
          <p:spPr>
            <a:xfrm>
              <a:off x="1995993" y="4463142"/>
              <a:ext cx="7324988" cy="14630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72" name="组合 53"/>
            <p:cNvGrpSpPr/>
            <p:nvPr/>
          </p:nvGrpSpPr>
          <p:grpSpPr>
            <a:xfrm>
              <a:off x="1865367" y="5246913"/>
              <a:ext cx="2403566" cy="527725"/>
              <a:chOff x="1497875" y="2001592"/>
              <a:chExt cx="2403566" cy="381059"/>
            </a:xfrm>
            <a:grpFill/>
          </p:grpSpPr>
          <p:grpSp>
            <p:nvGrpSpPr>
              <p:cNvPr id="76" name="组合 58"/>
              <p:cNvGrpSpPr/>
              <p:nvPr/>
            </p:nvGrpSpPr>
            <p:grpSpPr>
              <a:xfrm>
                <a:off x="1497875" y="2067429"/>
                <a:ext cx="2403566" cy="315222"/>
                <a:chOff x="0" y="296091"/>
                <a:chExt cx="3187337" cy="418012"/>
              </a:xfrm>
              <a:grpFill/>
            </p:grpSpPr>
            <p:sp>
              <p:nvSpPr>
                <p:cNvPr id="78" name="矩形 77"/>
                <p:cNvSpPr/>
                <p:nvPr/>
              </p:nvSpPr>
              <p:spPr>
                <a:xfrm>
                  <a:off x="0" y="296091"/>
                  <a:ext cx="2979937" cy="418012"/>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79" name="直角三角形 78"/>
                <p:cNvSpPr/>
                <p:nvPr/>
              </p:nvSpPr>
              <p:spPr>
                <a:xfrm>
                  <a:off x="2979937" y="296091"/>
                  <a:ext cx="207400" cy="418012"/>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
            <p:nvSpPr>
              <p:cNvPr id="77" name="直角三角形 76"/>
              <p:cNvSpPr/>
              <p:nvPr/>
            </p:nvSpPr>
            <p:spPr>
              <a:xfrm flipH="1">
                <a:off x="1497875" y="2001592"/>
                <a:ext cx="130627" cy="65837"/>
              </a:xfrm>
              <a:prstGeom prst="rtTriangl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cxnSp>
          <p:nvCxnSpPr>
            <p:cNvPr id="73" name="直接连接符 72"/>
            <p:cNvCxnSpPr/>
            <p:nvPr/>
          </p:nvCxnSpPr>
          <p:spPr>
            <a:xfrm>
              <a:off x="8688531" y="4463142"/>
              <a:ext cx="0" cy="1463039"/>
            </a:xfrm>
            <a:prstGeom prst="line">
              <a:avLst/>
            </a:prstGeom>
            <a:grpFill/>
            <a:ln w="12700">
              <a:solidFill>
                <a:srgbClr val="FCF8ED"/>
              </a:solidFill>
              <a:prstDash val="dash"/>
            </a:ln>
          </p:spPr>
          <p:style>
            <a:lnRef idx="1">
              <a:schemeClr val="accent1"/>
            </a:lnRef>
            <a:fillRef idx="0">
              <a:schemeClr val="accent1"/>
            </a:fillRef>
            <a:effectRef idx="0">
              <a:schemeClr val="accent1"/>
            </a:effectRef>
            <a:fontRef idx="minor">
              <a:schemeClr val="tx1"/>
            </a:fontRef>
          </p:style>
        </p:cxnSp>
        <p:sp>
          <p:nvSpPr>
            <p:cNvPr id="75" name="文本框 57"/>
            <p:cNvSpPr txBox="1"/>
            <p:nvPr/>
          </p:nvSpPr>
          <p:spPr>
            <a:xfrm>
              <a:off x="4140432" y="4806069"/>
              <a:ext cx="4288971" cy="1422493"/>
            </a:xfrm>
            <a:prstGeom prst="rect">
              <a:avLst/>
            </a:prstGeom>
            <a:grpFill/>
          </p:spPr>
          <p:txBody>
            <a:bodyPr>
              <a:spAutoFit/>
            </a:bodyPr>
            <a:lstStyle>
              <a:defPPr>
                <a:defRPr lang="zh-CN"/>
              </a:defPPr>
              <a:lvl1pPr marL="285750" indent="-285750">
                <a:buFont typeface="Wingdings" panose="05000000000000000000" pitchFamily="2" charset="2"/>
                <a:buChar char="l"/>
                <a:defRPr sz="3200" b="1">
                  <a:solidFill>
                    <a:schemeClr val="bg1"/>
                  </a:solidFill>
                  <a:latin typeface="微软雅黑" panose="020B0503020204020204" pitchFamily="34" charset="-122"/>
                  <a:ea typeface="微软雅黑" panose="020B0503020204020204" pitchFamily="34" charset="-122"/>
                </a:defRPr>
              </a:lvl1pPr>
            </a:lstStyle>
            <a:p>
              <a:pPr>
                <a:buNone/>
                <a:defRPr/>
              </a:pPr>
              <a:r>
                <a:rPr lang="en-US" altLang="zh-CN" sz="1800" dirty="0" smtClean="0">
                  <a:solidFill>
                    <a:schemeClr val="tx1"/>
                  </a:solidFill>
                </a:rPr>
                <a:t>3.</a:t>
              </a:r>
              <a:r>
                <a:rPr lang="zh-CN" altLang="en-US" sz="1800" dirty="0" smtClean="0">
                  <a:solidFill>
                    <a:schemeClr val="tx1"/>
                  </a:solidFill>
                </a:rPr>
                <a:t>宋朝与辽国，西夏等国之争</a:t>
              </a:r>
              <a:endParaRPr lang="zh-CN" altLang="en-US" sz="1800" dirty="0">
                <a:solidFill>
                  <a:schemeClr val="tx1"/>
                </a:solidFill>
              </a:endParaRPr>
            </a:p>
          </p:txBody>
        </p:sp>
      </p:grpSp>
      <p:grpSp>
        <p:nvGrpSpPr>
          <p:cNvPr id="81" name="组合 29"/>
          <p:cNvGrpSpPr/>
          <p:nvPr/>
        </p:nvGrpSpPr>
        <p:grpSpPr>
          <a:xfrm>
            <a:off x="6810534" y="2162815"/>
            <a:ext cx="4390946" cy="692811"/>
            <a:chOff x="1865367" y="1223553"/>
            <a:chExt cx="7455614" cy="1463040"/>
          </a:xfrm>
          <a:solidFill>
            <a:srgbClr val="DB5355"/>
          </a:solidFill>
        </p:grpSpPr>
        <p:sp>
          <p:nvSpPr>
            <p:cNvPr id="82" name="矩形 81"/>
            <p:cNvSpPr/>
            <p:nvPr/>
          </p:nvSpPr>
          <p:spPr>
            <a:xfrm>
              <a:off x="1995994" y="1223553"/>
              <a:ext cx="7324987" cy="14630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83" name="组合 31"/>
            <p:cNvGrpSpPr/>
            <p:nvPr/>
          </p:nvGrpSpPr>
          <p:grpSpPr>
            <a:xfrm>
              <a:off x="1865367" y="2007324"/>
              <a:ext cx="2403566" cy="527725"/>
              <a:chOff x="1497875" y="2001592"/>
              <a:chExt cx="2403566" cy="381059"/>
            </a:xfrm>
            <a:grpFill/>
          </p:grpSpPr>
          <p:grpSp>
            <p:nvGrpSpPr>
              <p:cNvPr id="87" name="组合 36"/>
              <p:cNvGrpSpPr/>
              <p:nvPr/>
            </p:nvGrpSpPr>
            <p:grpSpPr>
              <a:xfrm>
                <a:off x="1497875" y="2067429"/>
                <a:ext cx="2403566" cy="315222"/>
                <a:chOff x="0" y="296091"/>
                <a:chExt cx="3187337" cy="418012"/>
              </a:xfrm>
              <a:grpFill/>
            </p:grpSpPr>
            <p:sp>
              <p:nvSpPr>
                <p:cNvPr id="89" name="矩形 88"/>
                <p:cNvSpPr/>
                <p:nvPr/>
              </p:nvSpPr>
              <p:spPr>
                <a:xfrm>
                  <a:off x="0" y="296091"/>
                  <a:ext cx="2979937" cy="418012"/>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90" name="直角三角形 89"/>
                <p:cNvSpPr/>
                <p:nvPr/>
              </p:nvSpPr>
              <p:spPr>
                <a:xfrm>
                  <a:off x="2979937" y="296091"/>
                  <a:ext cx="207400" cy="418012"/>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
            <p:nvSpPr>
              <p:cNvPr id="88" name="直角三角形 87"/>
              <p:cNvSpPr/>
              <p:nvPr/>
            </p:nvSpPr>
            <p:spPr>
              <a:xfrm flipH="1">
                <a:off x="1500409" y="2001592"/>
                <a:ext cx="130627" cy="65837"/>
              </a:xfrm>
              <a:prstGeom prst="rtTriangl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cxnSp>
          <p:nvCxnSpPr>
            <p:cNvPr id="84" name="直接连接符 83"/>
            <p:cNvCxnSpPr/>
            <p:nvPr/>
          </p:nvCxnSpPr>
          <p:spPr>
            <a:xfrm>
              <a:off x="8688531" y="1223553"/>
              <a:ext cx="0" cy="1463039"/>
            </a:xfrm>
            <a:prstGeom prst="line">
              <a:avLst/>
            </a:prstGeom>
            <a:grpFill/>
            <a:ln w="12700">
              <a:solidFill>
                <a:srgbClr val="FCF8ED"/>
              </a:solidFill>
              <a:prstDash val="dash"/>
            </a:ln>
          </p:spPr>
          <p:style>
            <a:lnRef idx="1">
              <a:schemeClr val="accent1"/>
            </a:lnRef>
            <a:fillRef idx="0">
              <a:schemeClr val="accent1"/>
            </a:fillRef>
            <a:effectRef idx="0">
              <a:schemeClr val="accent1"/>
            </a:effectRef>
            <a:fontRef idx="minor">
              <a:schemeClr val="tx1"/>
            </a:fontRef>
          </p:style>
        </p:cxnSp>
        <p:sp>
          <p:nvSpPr>
            <p:cNvPr id="86" name="文本框 35"/>
            <p:cNvSpPr txBox="1"/>
            <p:nvPr/>
          </p:nvSpPr>
          <p:spPr>
            <a:xfrm>
              <a:off x="4084743" y="1671777"/>
              <a:ext cx="4538475" cy="779935"/>
            </a:xfrm>
            <a:prstGeom prst="rect">
              <a:avLst/>
            </a:prstGeom>
            <a:grpFill/>
          </p:spPr>
          <p:txBody>
            <a:bodyPr>
              <a:spAutoFit/>
            </a:bodyPr>
            <a:lstStyle/>
            <a:p>
              <a:r>
                <a:rPr lang="en-US" altLang="zh-CN" dirty="0" smtClean="0"/>
                <a:t>4.</a:t>
              </a:r>
              <a:r>
                <a:rPr lang="zh-CN" altLang="en-US" dirty="0" smtClean="0"/>
                <a:t>明清天下之争</a:t>
              </a:r>
              <a:endParaRPr lang="zh-CN" altLang="en-US" dirty="0"/>
            </a:p>
          </p:txBody>
        </p:sp>
      </p:grpSp>
      <p:cxnSp>
        <p:nvCxnSpPr>
          <p:cNvPr id="103" name="直接连接符 102"/>
          <p:cNvCxnSpPr/>
          <p:nvPr/>
        </p:nvCxnSpPr>
        <p:spPr>
          <a:xfrm rot="5400000">
            <a:off x="13330596" y="2357507"/>
            <a:ext cx="589263" cy="1588"/>
          </a:xfrm>
          <a:prstGeom prst="line">
            <a:avLst/>
          </a:prstGeom>
          <a:solidFill>
            <a:srgbClr val="DB5355"/>
          </a:solidFill>
          <a:ln w="12700">
            <a:solidFill>
              <a:srgbClr val="FCF8ED"/>
            </a:solidFill>
            <a:prstDash val="dash"/>
          </a:ln>
        </p:spPr>
        <p:style>
          <a:lnRef idx="1">
            <a:schemeClr val="accent1"/>
          </a:lnRef>
          <a:fillRef idx="0">
            <a:schemeClr val="accent1"/>
          </a:fillRef>
          <a:effectRef idx="0">
            <a:schemeClr val="accent1"/>
          </a:effectRef>
          <a:fontRef idx="minor">
            <a:schemeClr val="tx1"/>
          </a:fontRef>
        </p:style>
      </p:cxnSp>
      <p:grpSp>
        <p:nvGrpSpPr>
          <p:cNvPr id="105" name="组合 29"/>
          <p:cNvGrpSpPr/>
          <p:nvPr/>
        </p:nvGrpSpPr>
        <p:grpSpPr>
          <a:xfrm>
            <a:off x="6862880" y="3889213"/>
            <a:ext cx="4339770" cy="861774"/>
            <a:chOff x="1865367" y="1143912"/>
            <a:chExt cx="7455614" cy="1896656"/>
          </a:xfrm>
          <a:solidFill>
            <a:srgbClr val="DB5355"/>
          </a:solidFill>
        </p:grpSpPr>
        <p:sp>
          <p:nvSpPr>
            <p:cNvPr id="106" name="矩形 105"/>
            <p:cNvSpPr/>
            <p:nvPr/>
          </p:nvSpPr>
          <p:spPr>
            <a:xfrm>
              <a:off x="1995994" y="1223553"/>
              <a:ext cx="7324987" cy="14630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107" name="组合 31"/>
            <p:cNvGrpSpPr/>
            <p:nvPr/>
          </p:nvGrpSpPr>
          <p:grpSpPr>
            <a:xfrm>
              <a:off x="1865367" y="2007324"/>
              <a:ext cx="2403566" cy="527725"/>
              <a:chOff x="1497875" y="2001592"/>
              <a:chExt cx="2403566" cy="381059"/>
            </a:xfrm>
            <a:grpFill/>
          </p:grpSpPr>
          <p:grpSp>
            <p:nvGrpSpPr>
              <p:cNvPr id="111" name="组合 36"/>
              <p:cNvGrpSpPr/>
              <p:nvPr/>
            </p:nvGrpSpPr>
            <p:grpSpPr>
              <a:xfrm>
                <a:off x="1497875" y="2067429"/>
                <a:ext cx="2403566" cy="315222"/>
                <a:chOff x="0" y="296091"/>
                <a:chExt cx="3187337" cy="418012"/>
              </a:xfrm>
              <a:grpFill/>
            </p:grpSpPr>
            <p:sp>
              <p:nvSpPr>
                <p:cNvPr id="113" name="矩形 112"/>
                <p:cNvSpPr/>
                <p:nvPr/>
              </p:nvSpPr>
              <p:spPr>
                <a:xfrm>
                  <a:off x="0" y="296091"/>
                  <a:ext cx="2979937" cy="418012"/>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14" name="直角三角形 113"/>
                <p:cNvSpPr/>
                <p:nvPr/>
              </p:nvSpPr>
              <p:spPr>
                <a:xfrm>
                  <a:off x="2979937" y="296091"/>
                  <a:ext cx="207400" cy="418012"/>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
            <p:nvSpPr>
              <p:cNvPr id="112" name="直角三角形 111"/>
              <p:cNvSpPr/>
              <p:nvPr/>
            </p:nvSpPr>
            <p:spPr>
              <a:xfrm flipH="1">
                <a:off x="1500409" y="2001592"/>
                <a:ext cx="130627" cy="65837"/>
              </a:xfrm>
              <a:prstGeom prst="rtTriangl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cxnSp>
          <p:nvCxnSpPr>
            <p:cNvPr id="108" name="直接连接符 107"/>
            <p:cNvCxnSpPr/>
            <p:nvPr/>
          </p:nvCxnSpPr>
          <p:spPr>
            <a:xfrm>
              <a:off x="8688531" y="1223553"/>
              <a:ext cx="0" cy="1463039"/>
            </a:xfrm>
            <a:prstGeom prst="line">
              <a:avLst/>
            </a:prstGeom>
            <a:grpFill/>
            <a:ln w="12700">
              <a:solidFill>
                <a:srgbClr val="FCF8ED"/>
              </a:solidFill>
              <a:prstDash val="dash"/>
            </a:ln>
          </p:spPr>
          <p:style>
            <a:lnRef idx="1">
              <a:schemeClr val="accent1"/>
            </a:lnRef>
            <a:fillRef idx="0">
              <a:schemeClr val="accent1"/>
            </a:fillRef>
            <a:effectRef idx="0">
              <a:schemeClr val="accent1"/>
            </a:effectRef>
            <a:fontRef idx="minor">
              <a:schemeClr val="tx1"/>
            </a:fontRef>
          </p:style>
        </p:cxnSp>
        <p:sp>
          <p:nvSpPr>
            <p:cNvPr id="110" name="文本框 35"/>
            <p:cNvSpPr txBox="1"/>
            <p:nvPr/>
          </p:nvSpPr>
          <p:spPr>
            <a:xfrm>
              <a:off x="4187752" y="1143912"/>
              <a:ext cx="4455072" cy="1896656"/>
            </a:xfrm>
            <a:prstGeom prst="rect">
              <a:avLst/>
            </a:prstGeom>
            <a:grpFill/>
          </p:spPr>
          <p:txBody>
            <a:bodyPr wrap="square">
              <a:spAutoFit/>
            </a:bodyPr>
            <a:lstStyle/>
            <a:p>
              <a:pPr marL="285750" indent="-285750">
                <a:defRPr/>
              </a:pPr>
              <a:r>
                <a:rPr lang="en-US" altLang="zh-CN" dirty="0" smtClean="0">
                  <a:solidFill>
                    <a:schemeClr val="bg2"/>
                  </a:solidFill>
                </a:rPr>
                <a:t>5.</a:t>
              </a:r>
              <a:r>
                <a:rPr lang="zh-CN" altLang="en-US" dirty="0" smtClean="0">
                  <a:solidFill>
                    <a:schemeClr val="bg2"/>
                  </a:solidFill>
                </a:rPr>
                <a:t>清朝与外国之争</a:t>
              </a:r>
            </a:p>
            <a:p>
              <a:pPr marL="285750" indent="-285750">
                <a:defRPr/>
              </a:pPr>
              <a:endParaRPr lang="zh-CN" altLang="en-US" sz="3200" b="1" dirty="0">
                <a:solidFill>
                  <a:schemeClr val="bg1"/>
                </a:solidFill>
              </a:endParaRPr>
            </a:p>
          </p:txBody>
        </p:sp>
      </p:grpSp>
      <p:grpSp>
        <p:nvGrpSpPr>
          <p:cNvPr id="115" name="组合 29"/>
          <p:cNvGrpSpPr/>
          <p:nvPr/>
        </p:nvGrpSpPr>
        <p:grpSpPr>
          <a:xfrm>
            <a:off x="6907850" y="5698570"/>
            <a:ext cx="4339770" cy="849988"/>
            <a:chOff x="1865367" y="1223553"/>
            <a:chExt cx="7455614" cy="1870715"/>
          </a:xfrm>
          <a:solidFill>
            <a:srgbClr val="DB5355"/>
          </a:solidFill>
        </p:grpSpPr>
        <p:sp>
          <p:nvSpPr>
            <p:cNvPr id="116" name="矩形 115"/>
            <p:cNvSpPr/>
            <p:nvPr/>
          </p:nvSpPr>
          <p:spPr>
            <a:xfrm>
              <a:off x="1995994" y="1223553"/>
              <a:ext cx="7324987" cy="14630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117" name="组合 31"/>
            <p:cNvGrpSpPr/>
            <p:nvPr/>
          </p:nvGrpSpPr>
          <p:grpSpPr>
            <a:xfrm>
              <a:off x="1865367" y="2007324"/>
              <a:ext cx="2403566" cy="527725"/>
              <a:chOff x="1497875" y="2001592"/>
              <a:chExt cx="2403566" cy="381059"/>
            </a:xfrm>
            <a:grpFill/>
          </p:grpSpPr>
          <p:grpSp>
            <p:nvGrpSpPr>
              <p:cNvPr id="121" name="组合 36"/>
              <p:cNvGrpSpPr/>
              <p:nvPr/>
            </p:nvGrpSpPr>
            <p:grpSpPr>
              <a:xfrm>
                <a:off x="1497875" y="2067429"/>
                <a:ext cx="2403566" cy="315222"/>
                <a:chOff x="0" y="296091"/>
                <a:chExt cx="3187337" cy="418012"/>
              </a:xfrm>
              <a:grpFill/>
            </p:grpSpPr>
            <p:sp>
              <p:nvSpPr>
                <p:cNvPr id="123" name="矩形 122"/>
                <p:cNvSpPr/>
                <p:nvPr/>
              </p:nvSpPr>
              <p:spPr>
                <a:xfrm>
                  <a:off x="0" y="296091"/>
                  <a:ext cx="2979937" cy="418012"/>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24" name="直角三角形 123"/>
                <p:cNvSpPr/>
                <p:nvPr/>
              </p:nvSpPr>
              <p:spPr>
                <a:xfrm>
                  <a:off x="2979937" y="296091"/>
                  <a:ext cx="207400" cy="418012"/>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
            <p:nvSpPr>
              <p:cNvPr id="122" name="直角三角形 121"/>
              <p:cNvSpPr/>
              <p:nvPr/>
            </p:nvSpPr>
            <p:spPr>
              <a:xfrm flipH="1">
                <a:off x="1500409" y="2001592"/>
                <a:ext cx="130627" cy="65837"/>
              </a:xfrm>
              <a:prstGeom prst="rtTriangl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cxnSp>
          <p:nvCxnSpPr>
            <p:cNvPr id="118" name="直接连接符 117"/>
            <p:cNvCxnSpPr/>
            <p:nvPr/>
          </p:nvCxnSpPr>
          <p:spPr>
            <a:xfrm>
              <a:off x="8688531" y="1223553"/>
              <a:ext cx="0" cy="1463039"/>
            </a:xfrm>
            <a:prstGeom prst="line">
              <a:avLst/>
            </a:prstGeom>
            <a:grpFill/>
            <a:ln w="12700">
              <a:solidFill>
                <a:srgbClr val="FCF8ED"/>
              </a:solidFill>
              <a:prstDash val="dash"/>
            </a:ln>
          </p:spPr>
          <p:style>
            <a:lnRef idx="1">
              <a:schemeClr val="accent1"/>
            </a:lnRef>
            <a:fillRef idx="0">
              <a:schemeClr val="accent1"/>
            </a:fillRef>
            <a:effectRef idx="0">
              <a:schemeClr val="accent1"/>
            </a:effectRef>
            <a:fontRef idx="minor">
              <a:schemeClr val="tx1"/>
            </a:fontRef>
          </p:style>
        </p:cxnSp>
        <p:sp>
          <p:nvSpPr>
            <p:cNvPr id="120" name="文本框 35"/>
            <p:cNvSpPr txBox="1"/>
            <p:nvPr/>
          </p:nvSpPr>
          <p:spPr>
            <a:xfrm>
              <a:off x="4084743" y="1671776"/>
              <a:ext cx="4538476" cy="1422492"/>
            </a:xfrm>
            <a:prstGeom prst="rect">
              <a:avLst/>
            </a:prstGeom>
            <a:grpFill/>
          </p:spPr>
          <p:txBody>
            <a:bodyPr>
              <a:spAutoFit/>
            </a:bodyPr>
            <a:lstStyle/>
            <a:p>
              <a:r>
                <a:rPr lang="en-US" altLang="zh-CN" b="1" dirty="0" smtClean="0"/>
                <a:t>6.</a:t>
              </a:r>
              <a:r>
                <a:rPr lang="zh-CN" altLang="en-US" b="1" dirty="0" smtClean="0"/>
                <a:t>现代中国与美日同盟之争</a:t>
              </a:r>
              <a:endParaRPr lang="zh-CN" altLang="en-US" b="1" dirty="0"/>
            </a:p>
          </p:txBody>
        </p:sp>
      </p:grpSp>
      <p:cxnSp>
        <p:nvCxnSpPr>
          <p:cNvPr id="125" name="直接连接符 124"/>
          <p:cNvCxnSpPr/>
          <p:nvPr/>
        </p:nvCxnSpPr>
        <p:spPr>
          <a:xfrm rot="5400000">
            <a:off x="3654141" y="3606670"/>
            <a:ext cx="4281618" cy="17489"/>
          </a:xfrm>
          <a:prstGeom prst="line">
            <a:avLst/>
          </a:prstGeom>
          <a:ln w="28575">
            <a:solidFill>
              <a:srgbClr val="DB5355"/>
            </a:solidFill>
            <a:prstDash val="sysDot"/>
          </a:ln>
        </p:spPr>
        <p:style>
          <a:lnRef idx="1">
            <a:schemeClr val="accent1"/>
          </a:lnRef>
          <a:fillRef idx="0">
            <a:schemeClr val="accent1"/>
          </a:fillRef>
          <a:effectRef idx="0">
            <a:schemeClr val="accent1"/>
          </a:effectRef>
          <a:fontRef idx="minor">
            <a:schemeClr val="tx1"/>
          </a:fontRef>
        </p:style>
      </p:cxnSp>
      <p:grpSp>
        <p:nvGrpSpPr>
          <p:cNvPr id="130" name="组合 129"/>
          <p:cNvGrpSpPr/>
          <p:nvPr/>
        </p:nvGrpSpPr>
        <p:grpSpPr>
          <a:xfrm>
            <a:off x="0" y="6211669"/>
            <a:ext cx="2099811" cy="646331"/>
            <a:chOff x="-1" y="6211669"/>
            <a:chExt cx="2099811" cy="646331"/>
          </a:xfrm>
        </p:grpSpPr>
        <p:sp>
          <p:nvSpPr>
            <p:cNvPr id="131" name="文本框 11"/>
            <p:cNvSpPr txBox="1">
              <a:spLocks noChangeArrowheads="1"/>
            </p:cNvSpPr>
            <p:nvPr/>
          </p:nvSpPr>
          <p:spPr bwMode="auto">
            <a:xfrm>
              <a:off x="710212" y="6211669"/>
              <a:ext cx="1389598" cy="646331"/>
            </a:xfrm>
            <a:prstGeom prst="rect">
              <a:avLst/>
            </a:prstGeom>
            <a:noFill/>
            <a:ln w="9525">
              <a:noFill/>
              <a:miter lim="800000"/>
              <a:headEnd/>
              <a:tailEnd/>
            </a:ln>
          </p:spPr>
          <p:txBody>
            <a:bodyPr>
              <a:spAutoFit/>
            </a:bodyPr>
            <a:lstStyle/>
            <a:p>
              <a:r>
                <a:rPr lang="zh-CN" altLang="en-US" b="1" dirty="0" smtClean="0">
                  <a:latin typeface="Aharoni" pitchFamily="2" charset="-79"/>
                  <a:ea typeface="Segoe UI Black" pitchFamily="34" charset="0"/>
                  <a:cs typeface="Aharoni" pitchFamily="2" charset="-79"/>
                </a:rPr>
                <a:t>国土</a:t>
              </a:r>
              <a:endParaRPr lang="en-US" altLang="zh-CN" b="1" dirty="0" smtClean="0">
                <a:latin typeface="Aharoni" pitchFamily="2" charset="-79"/>
                <a:ea typeface="Segoe UI Black" pitchFamily="34" charset="0"/>
                <a:cs typeface="Aharoni" pitchFamily="2" charset="-79"/>
              </a:endParaRPr>
            </a:p>
            <a:p>
              <a:r>
                <a:rPr lang="zh-CN" altLang="en-US" b="1" dirty="0" smtClean="0">
                  <a:latin typeface="Aharoni" pitchFamily="2" charset="-79"/>
                  <a:ea typeface="Segoe UI Black" pitchFamily="34" charset="0"/>
                  <a:cs typeface="Aharoni" pitchFamily="2" charset="-79"/>
                </a:rPr>
                <a:t>安全</a:t>
              </a:r>
              <a:endParaRPr lang="zh-CN" altLang="en-US" b="1" dirty="0">
                <a:latin typeface="Aharoni" pitchFamily="2" charset="-79"/>
                <a:ea typeface="Segoe UI Black" pitchFamily="34" charset="0"/>
                <a:cs typeface="Aharoni" pitchFamily="2" charset="-79"/>
              </a:endParaRPr>
            </a:p>
          </p:txBody>
        </p:sp>
        <p:grpSp>
          <p:nvGrpSpPr>
            <p:cNvPr id="132" name="组合 9"/>
            <p:cNvGrpSpPr>
              <a:grpSpLocks/>
            </p:cNvGrpSpPr>
            <p:nvPr/>
          </p:nvGrpSpPr>
          <p:grpSpPr bwMode="auto">
            <a:xfrm>
              <a:off x="-1" y="6211669"/>
              <a:ext cx="2099810" cy="646331"/>
              <a:chOff x="4727448" y="3013751"/>
              <a:chExt cx="2099481" cy="645915"/>
            </a:xfrm>
          </p:grpSpPr>
          <p:sp>
            <p:nvSpPr>
              <p:cNvPr id="133" name="文本框 10"/>
              <p:cNvSpPr txBox="1">
                <a:spLocks noChangeArrowheads="1"/>
              </p:cNvSpPr>
              <p:nvPr/>
            </p:nvSpPr>
            <p:spPr bwMode="auto">
              <a:xfrm>
                <a:off x="4727448" y="3029349"/>
                <a:ext cx="1117425" cy="522883"/>
              </a:xfrm>
              <a:prstGeom prst="rect">
                <a:avLst/>
              </a:prstGeom>
              <a:noFill/>
              <a:ln w="9525">
                <a:noFill/>
                <a:miter lim="800000"/>
                <a:headEnd/>
                <a:tailEnd/>
              </a:ln>
            </p:spPr>
            <p:txBody>
              <a:bodyPr wrap="square">
                <a:spAutoFit/>
              </a:bodyPr>
              <a:lstStyle/>
              <a:p>
                <a:r>
                  <a:rPr lang="en-US" altLang="zh-CN" sz="2800" dirty="0" smtClean="0">
                    <a:latin typeface="Aharoni" pitchFamily="2" charset="-79"/>
                    <a:ea typeface="Segoe UI Black" pitchFamily="34" charset="0"/>
                    <a:cs typeface="Aharoni" pitchFamily="2" charset="-79"/>
                  </a:rPr>
                  <a:t>POL</a:t>
                </a:r>
                <a:endParaRPr lang="zh-CN" altLang="en-US" sz="2800" dirty="0">
                  <a:latin typeface="Aharoni" pitchFamily="2" charset="-79"/>
                  <a:ea typeface="Segoe UI Black" pitchFamily="34" charset="0"/>
                  <a:cs typeface="Aharoni" pitchFamily="2" charset="-79"/>
                </a:endParaRPr>
              </a:p>
            </p:txBody>
          </p:sp>
          <p:sp>
            <p:nvSpPr>
              <p:cNvPr id="134" name="文本框 11"/>
              <p:cNvSpPr txBox="1">
                <a:spLocks noChangeArrowheads="1"/>
              </p:cNvSpPr>
              <p:nvPr/>
            </p:nvSpPr>
            <p:spPr bwMode="auto">
              <a:xfrm>
                <a:off x="5437549" y="3013751"/>
                <a:ext cx="1389380" cy="645915"/>
              </a:xfrm>
              <a:prstGeom prst="rect">
                <a:avLst/>
              </a:prstGeom>
              <a:noFill/>
              <a:ln w="9525">
                <a:noFill/>
                <a:miter lim="800000"/>
                <a:headEnd/>
                <a:tailEnd/>
              </a:ln>
            </p:spPr>
            <p:txBody>
              <a:bodyPr>
                <a:spAutoFit/>
              </a:bodyPr>
              <a:lstStyle/>
              <a:p>
                <a:r>
                  <a:rPr lang="zh-CN" altLang="en-US" b="1" dirty="0" smtClean="0">
                    <a:latin typeface="Aharoni" pitchFamily="2" charset="-79"/>
                    <a:ea typeface="Segoe UI Black" pitchFamily="34" charset="0"/>
                    <a:cs typeface="Aharoni" pitchFamily="2" charset="-79"/>
                  </a:rPr>
                  <a:t>国土</a:t>
                </a:r>
                <a:endParaRPr lang="en-US" altLang="zh-CN" b="1" dirty="0" smtClean="0">
                  <a:latin typeface="Aharoni" pitchFamily="2" charset="-79"/>
                  <a:ea typeface="Segoe UI Black" pitchFamily="34" charset="0"/>
                  <a:cs typeface="Aharoni" pitchFamily="2" charset="-79"/>
                </a:endParaRPr>
              </a:p>
              <a:p>
                <a:r>
                  <a:rPr lang="zh-CN" altLang="en-US" b="1" dirty="0" smtClean="0">
                    <a:latin typeface="Aharoni" pitchFamily="2" charset="-79"/>
                    <a:ea typeface="Segoe UI Black" pitchFamily="34" charset="0"/>
                    <a:cs typeface="Aharoni" pitchFamily="2" charset="-79"/>
                  </a:rPr>
                  <a:t>安全</a:t>
                </a:r>
                <a:endParaRPr lang="zh-CN" altLang="en-US" b="1" dirty="0">
                  <a:latin typeface="Aharoni" pitchFamily="2" charset="-79"/>
                  <a:ea typeface="Segoe UI Black" pitchFamily="34" charset="0"/>
                  <a:cs typeface="Aharoni" pitchFamily="2" charset="-79"/>
                </a:endParaRPr>
              </a:p>
            </p:txBody>
          </p:sp>
          <p:cxnSp>
            <p:nvCxnSpPr>
              <p:cNvPr id="135" name="直接连接符 134"/>
              <p:cNvCxnSpPr/>
              <p:nvPr/>
            </p:nvCxnSpPr>
            <p:spPr>
              <a:xfrm>
                <a:off x="4846492" y="3575581"/>
                <a:ext cx="592044"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gr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par>
                                <p:cTn id="10" presetID="22" presetClass="entr" presetSubtype="8" fill="hold"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par>
                                <p:cTn id="13" presetID="37" presetClass="entr" presetSubtype="0" fill="hold" nodeType="withEffect">
                                  <p:stCondLst>
                                    <p:cond delay="500"/>
                                  </p:stCondLst>
                                  <p:childTnLst>
                                    <p:set>
                                      <p:cBhvr>
                                        <p:cTn id="14" dur="1" fill="hold">
                                          <p:stCondLst>
                                            <p:cond delay="0"/>
                                          </p:stCondLst>
                                        </p:cTn>
                                        <p:tgtEl>
                                          <p:spTgt spid="50"/>
                                        </p:tgtEl>
                                        <p:attrNameLst>
                                          <p:attrName>style.visibility</p:attrName>
                                        </p:attrNameLst>
                                      </p:cBhvr>
                                      <p:to>
                                        <p:strVal val="visible"/>
                                      </p:to>
                                    </p:set>
                                    <p:animEffect transition="in" filter="fade">
                                      <p:cBhvr>
                                        <p:cTn id="15" dur="750"/>
                                        <p:tgtEl>
                                          <p:spTgt spid="50"/>
                                        </p:tgtEl>
                                      </p:cBhvr>
                                    </p:animEffect>
                                    <p:anim calcmode="lin" valueType="num">
                                      <p:cBhvr>
                                        <p:cTn id="16" dur="750" fill="hold"/>
                                        <p:tgtEl>
                                          <p:spTgt spid="50"/>
                                        </p:tgtEl>
                                        <p:attrNameLst>
                                          <p:attrName>ppt_x</p:attrName>
                                        </p:attrNameLst>
                                      </p:cBhvr>
                                      <p:tavLst>
                                        <p:tav tm="0">
                                          <p:val>
                                            <p:strVal val="#ppt_x"/>
                                          </p:val>
                                        </p:tav>
                                        <p:tav tm="100000">
                                          <p:val>
                                            <p:strVal val="#ppt_x"/>
                                          </p:val>
                                        </p:tav>
                                      </p:tavLst>
                                    </p:anim>
                                    <p:anim calcmode="lin" valueType="num">
                                      <p:cBhvr>
                                        <p:cTn id="17" dur="675" decel="100000" fill="hold"/>
                                        <p:tgtEl>
                                          <p:spTgt spid="50"/>
                                        </p:tgtEl>
                                        <p:attrNameLst>
                                          <p:attrName>ppt_y</p:attrName>
                                        </p:attrNameLst>
                                      </p:cBhvr>
                                      <p:tavLst>
                                        <p:tav tm="0">
                                          <p:val>
                                            <p:strVal val="#ppt_y+1"/>
                                          </p:val>
                                        </p:tav>
                                        <p:tav tm="100000">
                                          <p:val>
                                            <p:strVal val="#ppt_y-.03"/>
                                          </p:val>
                                        </p:tav>
                                      </p:tavLst>
                                    </p:anim>
                                    <p:anim calcmode="lin" valueType="num">
                                      <p:cBhvr>
                                        <p:cTn id="18" dur="75" accel="100000" fill="hold">
                                          <p:stCondLst>
                                            <p:cond delay="675"/>
                                          </p:stCondLst>
                                        </p:cTn>
                                        <p:tgtEl>
                                          <p:spTgt spid="50"/>
                                        </p:tgtEl>
                                        <p:attrNameLst>
                                          <p:attrName>ppt_y</p:attrName>
                                        </p:attrNameLst>
                                      </p:cBhvr>
                                      <p:tavLst>
                                        <p:tav tm="0">
                                          <p:val>
                                            <p:strVal val="#ppt_y-.03"/>
                                          </p:val>
                                        </p:tav>
                                        <p:tav tm="100000">
                                          <p:val>
                                            <p:strVal val="#ppt_y"/>
                                          </p:val>
                                        </p:tav>
                                      </p:tavLst>
                                    </p:anim>
                                  </p:childTnLst>
                                </p:cTn>
                              </p:par>
                              <p:par>
                                <p:cTn id="19" presetID="37" presetClass="entr" presetSubtype="0" fill="hold" nodeType="withEffect">
                                  <p:stCondLst>
                                    <p:cond delay="750"/>
                                  </p:stCondLst>
                                  <p:childTnLst>
                                    <p:set>
                                      <p:cBhvr>
                                        <p:cTn id="20" dur="1" fill="hold">
                                          <p:stCondLst>
                                            <p:cond delay="0"/>
                                          </p:stCondLst>
                                        </p:cTn>
                                        <p:tgtEl>
                                          <p:spTgt spid="60"/>
                                        </p:tgtEl>
                                        <p:attrNameLst>
                                          <p:attrName>style.visibility</p:attrName>
                                        </p:attrNameLst>
                                      </p:cBhvr>
                                      <p:to>
                                        <p:strVal val="visible"/>
                                      </p:to>
                                    </p:set>
                                    <p:animEffect transition="in" filter="fade">
                                      <p:cBhvr>
                                        <p:cTn id="21" dur="750"/>
                                        <p:tgtEl>
                                          <p:spTgt spid="60"/>
                                        </p:tgtEl>
                                      </p:cBhvr>
                                    </p:animEffect>
                                    <p:anim calcmode="lin" valueType="num">
                                      <p:cBhvr>
                                        <p:cTn id="22" dur="750" fill="hold"/>
                                        <p:tgtEl>
                                          <p:spTgt spid="60"/>
                                        </p:tgtEl>
                                        <p:attrNameLst>
                                          <p:attrName>ppt_x</p:attrName>
                                        </p:attrNameLst>
                                      </p:cBhvr>
                                      <p:tavLst>
                                        <p:tav tm="0">
                                          <p:val>
                                            <p:strVal val="#ppt_x"/>
                                          </p:val>
                                        </p:tav>
                                        <p:tav tm="100000">
                                          <p:val>
                                            <p:strVal val="#ppt_x"/>
                                          </p:val>
                                        </p:tav>
                                      </p:tavLst>
                                    </p:anim>
                                    <p:anim calcmode="lin" valueType="num">
                                      <p:cBhvr>
                                        <p:cTn id="23" dur="675" decel="100000" fill="hold"/>
                                        <p:tgtEl>
                                          <p:spTgt spid="60"/>
                                        </p:tgtEl>
                                        <p:attrNameLst>
                                          <p:attrName>ppt_y</p:attrName>
                                        </p:attrNameLst>
                                      </p:cBhvr>
                                      <p:tavLst>
                                        <p:tav tm="0">
                                          <p:val>
                                            <p:strVal val="#ppt_y+1"/>
                                          </p:val>
                                        </p:tav>
                                        <p:tav tm="100000">
                                          <p:val>
                                            <p:strVal val="#ppt_y-.03"/>
                                          </p:val>
                                        </p:tav>
                                      </p:tavLst>
                                    </p:anim>
                                    <p:anim calcmode="lin" valueType="num">
                                      <p:cBhvr>
                                        <p:cTn id="24" dur="75" accel="100000" fill="hold">
                                          <p:stCondLst>
                                            <p:cond delay="675"/>
                                          </p:stCondLst>
                                        </p:cTn>
                                        <p:tgtEl>
                                          <p:spTgt spid="60"/>
                                        </p:tgtEl>
                                        <p:attrNameLst>
                                          <p:attrName>ppt_y</p:attrName>
                                        </p:attrNameLst>
                                      </p:cBhvr>
                                      <p:tavLst>
                                        <p:tav tm="0">
                                          <p:val>
                                            <p:strVal val="#ppt_y-.03"/>
                                          </p:val>
                                        </p:tav>
                                        <p:tav tm="100000">
                                          <p:val>
                                            <p:strVal val="#ppt_y"/>
                                          </p:val>
                                        </p:tav>
                                      </p:tavLst>
                                    </p:anim>
                                  </p:childTnLst>
                                </p:cTn>
                              </p:par>
                              <p:par>
                                <p:cTn id="25" presetID="37" presetClass="entr" presetSubtype="0" fill="hold" nodeType="withEffect">
                                  <p:stCondLst>
                                    <p:cond delay="1000"/>
                                  </p:stCondLst>
                                  <p:childTnLst>
                                    <p:set>
                                      <p:cBhvr>
                                        <p:cTn id="26" dur="1" fill="hold">
                                          <p:stCondLst>
                                            <p:cond delay="0"/>
                                          </p:stCondLst>
                                        </p:cTn>
                                        <p:tgtEl>
                                          <p:spTgt spid="70"/>
                                        </p:tgtEl>
                                        <p:attrNameLst>
                                          <p:attrName>style.visibility</p:attrName>
                                        </p:attrNameLst>
                                      </p:cBhvr>
                                      <p:to>
                                        <p:strVal val="visible"/>
                                      </p:to>
                                    </p:set>
                                    <p:animEffect transition="in" filter="fade">
                                      <p:cBhvr>
                                        <p:cTn id="27" dur="750"/>
                                        <p:tgtEl>
                                          <p:spTgt spid="70"/>
                                        </p:tgtEl>
                                      </p:cBhvr>
                                    </p:animEffect>
                                    <p:anim calcmode="lin" valueType="num">
                                      <p:cBhvr>
                                        <p:cTn id="28" dur="750" fill="hold"/>
                                        <p:tgtEl>
                                          <p:spTgt spid="70"/>
                                        </p:tgtEl>
                                        <p:attrNameLst>
                                          <p:attrName>ppt_x</p:attrName>
                                        </p:attrNameLst>
                                      </p:cBhvr>
                                      <p:tavLst>
                                        <p:tav tm="0">
                                          <p:val>
                                            <p:strVal val="#ppt_x"/>
                                          </p:val>
                                        </p:tav>
                                        <p:tav tm="100000">
                                          <p:val>
                                            <p:strVal val="#ppt_x"/>
                                          </p:val>
                                        </p:tav>
                                      </p:tavLst>
                                    </p:anim>
                                    <p:anim calcmode="lin" valueType="num">
                                      <p:cBhvr>
                                        <p:cTn id="29" dur="675" decel="100000" fill="hold"/>
                                        <p:tgtEl>
                                          <p:spTgt spid="70"/>
                                        </p:tgtEl>
                                        <p:attrNameLst>
                                          <p:attrName>ppt_y</p:attrName>
                                        </p:attrNameLst>
                                      </p:cBhvr>
                                      <p:tavLst>
                                        <p:tav tm="0">
                                          <p:val>
                                            <p:strVal val="#ppt_y+1"/>
                                          </p:val>
                                        </p:tav>
                                        <p:tav tm="100000">
                                          <p:val>
                                            <p:strVal val="#ppt_y-.03"/>
                                          </p:val>
                                        </p:tav>
                                      </p:tavLst>
                                    </p:anim>
                                    <p:anim calcmode="lin" valueType="num">
                                      <p:cBhvr>
                                        <p:cTn id="30" dur="75" accel="100000" fill="hold">
                                          <p:stCondLst>
                                            <p:cond delay="675"/>
                                          </p:stCondLst>
                                        </p:cTn>
                                        <p:tgtEl>
                                          <p:spTgt spid="70"/>
                                        </p:tgtEl>
                                        <p:attrNameLst>
                                          <p:attrName>ppt_y</p:attrName>
                                        </p:attrNameLst>
                                      </p:cBhvr>
                                      <p:tavLst>
                                        <p:tav tm="0">
                                          <p:val>
                                            <p:strVal val="#ppt_y-.03"/>
                                          </p:val>
                                        </p:tav>
                                        <p:tav tm="100000">
                                          <p:val>
                                            <p:strVal val="#ppt_y"/>
                                          </p:val>
                                        </p:tav>
                                      </p:tavLst>
                                    </p:anim>
                                  </p:childTnLst>
                                </p:cTn>
                              </p:par>
                              <p:par>
                                <p:cTn id="31" presetID="37" presetClass="entr" presetSubtype="0" fill="hold" nodeType="withEffect">
                                  <p:stCondLst>
                                    <p:cond delay="500"/>
                                  </p:stCondLst>
                                  <p:childTnLst>
                                    <p:set>
                                      <p:cBhvr>
                                        <p:cTn id="32" dur="1" fill="hold">
                                          <p:stCondLst>
                                            <p:cond delay="0"/>
                                          </p:stCondLst>
                                        </p:cTn>
                                        <p:tgtEl>
                                          <p:spTgt spid="81"/>
                                        </p:tgtEl>
                                        <p:attrNameLst>
                                          <p:attrName>style.visibility</p:attrName>
                                        </p:attrNameLst>
                                      </p:cBhvr>
                                      <p:to>
                                        <p:strVal val="visible"/>
                                      </p:to>
                                    </p:set>
                                    <p:animEffect transition="in" filter="fade">
                                      <p:cBhvr>
                                        <p:cTn id="33" dur="750"/>
                                        <p:tgtEl>
                                          <p:spTgt spid="81"/>
                                        </p:tgtEl>
                                      </p:cBhvr>
                                    </p:animEffect>
                                    <p:anim calcmode="lin" valueType="num">
                                      <p:cBhvr>
                                        <p:cTn id="34" dur="750" fill="hold"/>
                                        <p:tgtEl>
                                          <p:spTgt spid="81"/>
                                        </p:tgtEl>
                                        <p:attrNameLst>
                                          <p:attrName>ppt_x</p:attrName>
                                        </p:attrNameLst>
                                      </p:cBhvr>
                                      <p:tavLst>
                                        <p:tav tm="0">
                                          <p:val>
                                            <p:strVal val="#ppt_x"/>
                                          </p:val>
                                        </p:tav>
                                        <p:tav tm="100000">
                                          <p:val>
                                            <p:strVal val="#ppt_x"/>
                                          </p:val>
                                        </p:tav>
                                      </p:tavLst>
                                    </p:anim>
                                    <p:anim calcmode="lin" valueType="num">
                                      <p:cBhvr>
                                        <p:cTn id="35" dur="675" decel="100000" fill="hold"/>
                                        <p:tgtEl>
                                          <p:spTgt spid="81"/>
                                        </p:tgtEl>
                                        <p:attrNameLst>
                                          <p:attrName>ppt_y</p:attrName>
                                        </p:attrNameLst>
                                      </p:cBhvr>
                                      <p:tavLst>
                                        <p:tav tm="0">
                                          <p:val>
                                            <p:strVal val="#ppt_y+1"/>
                                          </p:val>
                                        </p:tav>
                                        <p:tav tm="100000">
                                          <p:val>
                                            <p:strVal val="#ppt_y-.03"/>
                                          </p:val>
                                        </p:tav>
                                      </p:tavLst>
                                    </p:anim>
                                    <p:anim calcmode="lin" valueType="num">
                                      <p:cBhvr>
                                        <p:cTn id="36" dur="75" accel="100000" fill="hold">
                                          <p:stCondLst>
                                            <p:cond delay="675"/>
                                          </p:stCondLst>
                                        </p:cTn>
                                        <p:tgtEl>
                                          <p:spTgt spid="81"/>
                                        </p:tgtEl>
                                        <p:attrNameLst>
                                          <p:attrName>ppt_y</p:attrName>
                                        </p:attrNameLst>
                                      </p:cBhvr>
                                      <p:tavLst>
                                        <p:tav tm="0">
                                          <p:val>
                                            <p:strVal val="#ppt_y-.03"/>
                                          </p:val>
                                        </p:tav>
                                        <p:tav tm="100000">
                                          <p:val>
                                            <p:strVal val="#ppt_y"/>
                                          </p:val>
                                        </p:tav>
                                      </p:tavLst>
                                    </p:anim>
                                  </p:childTnLst>
                                </p:cTn>
                              </p:par>
                              <p:par>
                                <p:cTn id="37" presetID="37" presetClass="entr" presetSubtype="0" fill="hold" nodeType="withEffect">
                                  <p:stCondLst>
                                    <p:cond delay="500"/>
                                  </p:stCondLst>
                                  <p:childTnLst>
                                    <p:set>
                                      <p:cBhvr>
                                        <p:cTn id="38" dur="1" fill="hold">
                                          <p:stCondLst>
                                            <p:cond delay="0"/>
                                          </p:stCondLst>
                                        </p:cTn>
                                        <p:tgtEl>
                                          <p:spTgt spid="105"/>
                                        </p:tgtEl>
                                        <p:attrNameLst>
                                          <p:attrName>style.visibility</p:attrName>
                                        </p:attrNameLst>
                                      </p:cBhvr>
                                      <p:to>
                                        <p:strVal val="visible"/>
                                      </p:to>
                                    </p:set>
                                    <p:animEffect transition="in" filter="fade">
                                      <p:cBhvr>
                                        <p:cTn id="39" dur="750"/>
                                        <p:tgtEl>
                                          <p:spTgt spid="105"/>
                                        </p:tgtEl>
                                      </p:cBhvr>
                                    </p:animEffect>
                                    <p:anim calcmode="lin" valueType="num">
                                      <p:cBhvr>
                                        <p:cTn id="40" dur="750" fill="hold"/>
                                        <p:tgtEl>
                                          <p:spTgt spid="105"/>
                                        </p:tgtEl>
                                        <p:attrNameLst>
                                          <p:attrName>ppt_x</p:attrName>
                                        </p:attrNameLst>
                                      </p:cBhvr>
                                      <p:tavLst>
                                        <p:tav tm="0">
                                          <p:val>
                                            <p:strVal val="#ppt_x"/>
                                          </p:val>
                                        </p:tav>
                                        <p:tav tm="100000">
                                          <p:val>
                                            <p:strVal val="#ppt_x"/>
                                          </p:val>
                                        </p:tav>
                                      </p:tavLst>
                                    </p:anim>
                                    <p:anim calcmode="lin" valueType="num">
                                      <p:cBhvr>
                                        <p:cTn id="41" dur="675" decel="100000" fill="hold"/>
                                        <p:tgtEl>
                                          <p:spTgt spid="105"/>
                                        </p:tgtEl>
                                        <p:attrNameLst>
                                          <p:attrName>ppt_y</p:attrName>
                                        </p:attrNameLst>
                                      </p:cBhvr>
                                      <p:tavLst>
                                        <p:tav tm="0">
                                          <p:val>
                                            <p:strVal val="#ppt_y+1"/>
                                          </p:val>
                                        </p:tav>
                                        <p:tav tm="100000">
                                          <p:val>
                                            <p:strVal val="#ppt_y-.03"/>
                                          </p:val>
                                        </p:tav>
                                      </p:tavLst>
                                    </p:anim>
                                    <p:anim calcmode="lin" valueType="num">
                                      <p:cBhvr>
                                        <p:cTn id="42" dur="75" accel="100000" fill="hold">
                                          <p:stCondLst>
                                            <p:cond delay="675"/>
                                          </p:stCondLst>
                                        </p:cTn>
                                        <p:tgtEl>
                                          <p:spTgt spid="105"/>
                                        </p:tgtEl>
                                        <p:attrNameLst>
                                          <p:attrName>ppt_y</p:attrName>
                                        </p:attrNameLst>
                                      </p:cBhvr>
                                      <p:tavLst>
                                        <p:tav tm="0">
                                          <p:val>
                                            <p:strVal val="#ppt_y-.03"/>
                                          </p:val>
                                        </p:tav>
                                        <p:tav tm="100000">
                                          <p:val>
                                            <p:strVal val="#ppt_y"/>
                                          </p:val>
                                        </p:tav>
                                      </p:tavLst>
                                    </p:anim>
                                  </p:childTnLst>
                                </p:cTn>
                              </p:par>
                              <p:par>
                                <p:cTn id="43" presetID="37" presetClass="entr" presetSubtype="0" fill="hold" nodeType="withEffect">
                                  <p:stCondLst>
                                    <p:cond delay="500"/>
                                  </p:stCondLst>
                                  <p:childTnLst>
                                    <p:set>
                                      <p:cBhvr>
                                        <p:cTn id="44" dur="1" fill="hold">
                                          <p:stCondLst>
                                            <p:cond delay="0"/>
                                          </p:stCondLst>
                                        </p:cTn>
                                        <p:tgtEl>
                                          <p:spTgt spid="115"/>
                                        </p:tgtEl>
                                        <p:attrNameLst>
                                          <p:attrName>style.visibility</p:attrName>
                                        </p:attrNameLst>
                                      </p:cBhvr>
                                      <p:to>
                                        <p:strVal val="visible"/>
                                      </p:to>
                                    </p:set>
                                    <p:animEffect transition="in" filter="fade">
                                      <p:cBhvr>
                                        <p:cTn id="45" dur="750"/>
                                        <p:tgtEl>
                                          <p:spTgt spid="115"/>
                                        </p:tgtEl>
                                      </p:cBhvr>
                                    </p:animEffect>
                                    <p:anim calcmode="lin" valueType="num">
                                      <p:cBhvr>
                                        <p:cTn id="46" dur="750" fill="hold"/>
                                        <p:tgtEl>
                                          <p:spTgt spid="115"/>
                                        </p:tgtEl>
                                        <p:attrNameLst>
                                          <p:attrName>ppt_x</p:attrName>
                                        </p:attrNameLst>
                                      </p:cBhvr>
                                      <p:tavLst>
                                        <p:tav tm="0">
                                          <p:val>
                                            <p:strVal val="#ppt_x"/>
                                          </p:val>
                                        </p:tav>
                                        <p:tav tm="100000">
                                          <p:val>
                                            <p:strVal val="#ppt_x"/>
                                          </p:val>
                                        </p:tav>
                                      </p:tavLst>
                                    </p:anim>
                                    <p:anim calcmode="lin" valueType="num">
                                      <p:cBhvr>
                                        <p:cTn id="47" dur="675" decel="100000" fill="hold"/>
                                        <p:tgtEl>
                                          <p:spTgt spid="115"/>
                                        </p:tgtEl>
                                        <p:attrNameLst>
                                          <p:attrName>ppt_y</p:attrName>
                                        </p:attrNameLst>
                                      </p:cBhvr>
                                      <p:tavLst>
                                        <p:tav tm="0">
                                          <p:val>
                                            <p:strVal val="#ppt_y+1"/>
                                          </p:val>
                                        </p:tav>
                                        <p:tav tm="100000">
                                          <p:val>
                                            <p:strVal val="#ppt_y-.03"/>
                                          </p:val>
                                        </p:tav>
                                      </p:tavLst>
                                    </p:anim>
                                    <p:anim calcmode="lin" valueType="num">
                                      <p:cBhvr>
                                        <p:cTn id="48" dur="75" accel="100000" fill="hold">
                                          <p:stCondLst>
                                            <p:cond delay="675"/>
                                          </p:stCondLst>
                                        </p:cTn>
                                        <p:tgtEl>
                                          <p:spTgt spid="115"/>
                                        </p:tgtEl>
                                        <p:attrNameLst>
                                          <p:attrName>ppt_y</p:attrName>
                                        </p:attrNameLst>
                                      </p:cBhvr>
                                      <p:tavLst>
                                        <p:tav tm="0">
                                          <p:val>
                                            <p:strVal val="#ppt_y-.03"/>
                                          </p:val>
                                        </p:tav>
                                        <p:tav tm="100000">
                                          <p:val>
                                            <p:strVal val="#ppt_y"/>
                                          </p:val>
                                        </p:tav>
                                      </p:tavLst>
                                    </p:anim>
                                  </p:childTnLst>
                                </p:cTn>
                              </p:par>
                              <p:par>
                                <p:cTn id="49" presetID="22" presetClass="entr" presetSubtype="8" fill="hold" nodeType="withEffect">
                                  <p:stCondLst>
                                    <p:cond delay="0"/>
                                  </p:stCondLst>
                                  <p:childTnLst>
                                    <p:set>
                                      <p:cBhvr>
                                        <p:cTn id="50" dur="1" fill="hold">
                                          <p:stCondLst>
                                            <p:cond delay="0"/>
                                          </p:stCondLst>
                                        </p:cTn>
                                        <p:tgtEl>
                                          <p:spTgt spid="125"/>
                                        </p:tgtEl>
                                        <p:attrNameLst>
                                          <p:attrName>style.visibility</p:attrName>
                                        </p:attrNameLst>
                                      </p:cBhvr>
                                      <p:to>
                                        <p:strVal val="visible"/>
                                      </p:to>
                                    </p:set>
                                    <p:animEffect transition="in" filter="wipe(left)">
                                      <p:cBhvr>
                                        <p:cTn id="51" dur="500"/>
                                        <p:tgtEl>
                                          <p:spTgt spid="1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293" name="组合 24"/>
          <p:cNvGrpSpPr>
            <a:grpSpLocks/>
          </p:cNvGrpSpPr>
          <p:nvPr/>
        </p:nvGrpSpPr>
        <p:grpSpPr bwMode="auto">
          <a:xfrm>
            <a:off x="2722563" y="841375"/>
            <a:ext cx="2098675" cy="1263650"/>
            <a:chOff x="8757543" y="4909642"/>
            <a:chExt cx="2098352" cy="1263284"/>
          </a:xfrm>
        </p:grpSpPr>
        <p:sp>
          <p:nvSpPr>
            <p:cNvPr id="22" name="圆角矩形 21"/>
            <p:cNvSpPr/>
            <p:nvPr/>
          </p:nvSpPr>
          <p:spPr>
            <a:xfrm>
              <a:off x="8757543" y="4909642"/>
              <a:ext cx="1622175" cy="790346"/>
            </a:xfrm>
            <a:prstGeom prst="roundRect">
              <a:avLst>
                <a:gd name="adj" fmla="val 31117"/>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3" name="弧形 22"/>
            <p:cNvSpPr/>
            <p:nvPr/>
          </p:nvSpPr>
          <p:spPr>
            <a:xfrm>
              <a:off x="9430539" y="4909642"/>
              <a:ext cx="1425356" cy="1263284"/>
            </a:xfrm>
            <a:prstGeom prst="arc">
              <a:avLst/>
            </a:prstGeom>
            <a:solidFill>
              <a:schemeClr val="bg1">
                <a:lumMod val="75000"/>
              </a:schemeClr>
            </a:solidFill>
            <a:ln>
              <a:noFill/>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zh-CN" altLang="en-US"/>
            </a:p>
          </p:txBody>
        </p:sp>
        <p:sp>
          <p:nvSpPr>
            <p:cNvPr id="12322" name="文本框 19"/>
            <p:cNvSpPr txBox="1">
              <a:spLocks noChangeArrowheads="1"/>
            </p:cNvSpPr>
            <p:nvPr/>
          </p:nvSpPr>
          <p:spPr bwMode="auto">
            <a:xfrm>
              <a:off x="8903016" y="4955309"/>
              <a:ext cx="1656381" cy="461665"/>
            </a:xfrm>
            <a:prstGeom prst="rect">
              <a:avLst/>
            </a:prstGeom>
            <a:noFill/>
            <a:ln w="9525">
              <a:noFill/>
              <a:miter lim="800000"/>
              <a:headEnd/>
              <a:tailEnd/>
            </a:ln>
          </p:spPr>
          <p:txBody>
            <a:bodyPr>
              <a:spAutoFit/>
            </a:bodyPr>
            <a:lstStyle/>
            <a:p>
              <a:pPr eaLnBrk="1" hangingPunct="1"/>
              <a:r>
                <a:rPr lang="zh-CN" altLang="en-US" sz="2400" b="1" dirty="0" smtClean="0">
                  <a:solidFill>
                    <a:schemeClr val="bg1"/>
                  </a:solidFill>
                  <a:latin typeface="微软雅黑" pitchFamily="34" charset="-122"/>
                  <a:ea typeface="微软雅黑" pitchFamily="34" charset="-122"/>
                </a:rPr>
                <a:t>后续报道</a:t>
              </a:r>
              <a:endParaRPr lang="zh-CN" altLang="en-US" sz="2400" b="1" dirty="0">
                <a:solidFill>
                  <a:schemeClr val="bg1"/>
                </a:solidFill>
                <a:latin typeface="微软雅黑" pitchFamily="34" charset="-122"/>
                <a:ea typeface="微软雅黑" pitchFamily="34" charset="-122"/>
              </a:endParaRPr>
            </a:p>
          </p:txBody>
        </p:sp>
      </p:grpSp>
      <p:grpSp>
        <p:nvGrpSpPr>
          <p:cNvPr id="12294" name="组合 16"/>
          <p:cNvGrpSpPr>
            <a:grpSpLocks/>
          </p:cNvGrpSpPr>
          <p:nvPr/>
        </p:nvGrpSpPr>
        <p:grpSpPr bwMode="auto">
          <a:xfrm>
            <a:off x="652463" y="831850"/>
            <a:ext cx="2097087" cy="1263650"/>
            <a:chOff x="651786" y="832216"/>
            <a:chExt cx="2098352" cy="1263284"/>
          </a:xfrm>
        </p:grpSpPr>
        <p:sp>
          <p:nvSpPr>
            <p:cNvPr id="9" name="圆角矩形 8"/>
            <p:cNvSpPr/>
            <p:nvPr/>
          </p:nvSpPr>
          <p:spPr>
            <a:xfrm>
              <a:off x="651786" y="832216"/>
              <a:ext cx="1621815" cy="790346"/>
            </a:xfrm>
            <a:prstGeom prst="roundRect">
              <a:avLst>
                <a:gd name="adj" fmla="val 31117"/>
              </a:avLst>
            </a:prstGeom>
            <a:solidFill>
              <a:srgbClr val="DB535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0" name="弧形 9"/>
            <p:cNvSpPr/>
            <p:nvPr/>
          </p:nvSpPr>
          <p:spPr>
            <a:xfrm>
              <a:off x="1323703" y="832216"/>
              <a:ext cx="1426435" cy="1263284"/>
            </a:xfrm>
            <a:prstGeom prst="arc">
              <a:avLst/>
            </a:prstGeom>
            <a:solidFill>
              <a:srgbClr val="DB5355"/>
            </a:solidFill>
            <a:ln>
              <a:noFill/>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zh-CN" altLang="en-US"/>
            </a:p>
          </p:txBody>
        </p:sp>
        <p:sp>
          <p:nvSpPr>
            <p:cNvPr id="12319" name="文本框 11"/>
            <p:cNvSpPr txBox="1">
              <a:spLocks noChangeArrowheads="1"/>
            </p:cNvSpPr>
            <p:nvPr/>
          </p:nvSpPr>
          <p:spPr bwMode="auto">
            <a:xfrm>
              <a:off x="797259" y="877883"/>
              <a:ext cx="1656381" cy="461665"/>
            </a:xfrm>
            <a:prstGeom prst="rect">
              <a:avLst/>
            </a:prstGeom>
            <a:noFill/>
            <a:ln w="9525">
              <a:noFill/>
              <a:miter lim="800000"/>
              <a:headEnd/>
              <a:tailEnd/>
            </a:ln>
          </p:spPr>
          <p:txBody>
            <a:bodyPr>
              <a:spAutoFit/>
            </a:bodyPr>
            <a:lstStyle/>
            <a:p>
              <a:pPr eaLnBrk="1" hangingPunct="1"/>
              <a:r>
                <a:rPr lang="zh-CN" altLang="en-US" sz="2400" b="1" dirty="0" smtClean="0">
                  <a:solidFill>
                    <a:schemeClr val="bg1"/>
                  </a:solidFill>
                  <a:latin typeface="微软雅黑" pitchFamily="34" charset="-122"/>
                  <a:ea typeface="微软雅黑" pitchFamily="34" charset="-122"/>
                </a:rPr>
                <a:t>事件始末</a:t>
              </a:r>
              <a:endParaRPr lang="zh-CN" altLang="en-US" sz="2400" b="1" dirty="0">
                <a:solidFill>
                  <a:schemeClr val="bg1"/>
                </a:solidFill>
                <a:latin typeface="微软雅黑" pitchFamily="34" charset="-122"/>
                <a:ea typeface="微软雅黑" pitchFamily="34" charset="-122"/>
              </a:endParaRPr>
            </a:p>
          </p:txBody>
        </p:sp>
      </p:grpSp>
      <p:sp>
        <p:nvSpPr>
          <p:cNvPr id="6" name="矩形 5"/>
          <p:cNvSpPr/>
          <p:nvPr/>
        </p:nvSpPr>
        <p:spPr>
          <a:xfrm>
            <a:off x="0" y="0"/>
            <a:ext cx="609600" cy="620713"/>
          </a:xfrm>
          <a:prstGeom prst="rect">
            <a:avLst/>
          </a:prstGeom>
          <a:solidFill>
            <a:srgbClr val="DB535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2296" name="文本框 6"/>
          <p:cNvSpPr txBox="1">
            <a:spLocks noChangeArrowheads="1"/>
          </p:cNvSpPr>
          <p:nvPr/>
        </p:nvSpPr>
        <p:spPr bwMode="auto">
          <a:xfrm>
            <a:off x="652463" y="30163"/>
            <a:ext cx="3034166" cy="523220"/>
          </a:xfrm>
          <a:prstGeom prst="rect">
            <a:avLst/>
          </a:prstGeom>
          <a:noFill/>
          <a:ln w="9525">
            <a:noFill/>
            <a:miter lim="800000"/>
            <a:headEnd/>
            <a:tailEnd/>
          </a:ln>
        </p:spPr>
        <p:txBody>
          <a:bodyPr wrap="square">
            <a:spAutoFit/>
          </a:bodyPr>
          <a:lstStyle/>
          <a:p>
            <a:pPr algn="dist" eaLnBrk="1" hangingPunct="1"/>
            <a:r>
              <a:rPr lang="zh-CN" altLang="en-US" sz="2800" b="1" dirty="0" smtClean="0">
                <a:solidFill>
                  <a:srgbClr val="595959"/>
                </a:solidFill>
                <a:latin typeface="幼圆" pitchFamily="49" charset="-122"/>
                <a:ea typeface="幼圆" pitchFamily="49" charset="-122"/>
              </a:rPr>
              <a:t>钓鱼岛事件</a:t>
            </a:r>
            <a:endParaRPr lang="zh-CN" altLang="en-US" sz="2800" b="1" dirty="0">
              <a:solidFill>
                <a:srgbClr val="595959"/>
              </a:solidFill>
              <a:latin typeface="幼圆" pitchFamily="49" charset="-122"/>
              <a:ea typeface="幼圆" pitchFamily="49" charset="-122"/>
            </a:endParaRPr>
          </a:p>
        </p:txBody>
      </p:sp>
      <p:sp>
        <p:nvSpPr>
          <p:cNvPr id="35" name="矩形 34"/>
          <p:cNvSpPr/>
          <p:nvPr/>
        </p:nvSpPr>
        <p:spPr>
          <a:xfrm>
            <a:off x="223838" y="1409700"/>
            <a:ext cx="11579225" cy="7159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8" name="矩形 7"/>
          <p:cNvSpPr/>
          <p:nvPr/>
        </p:nvSpPr>
        <p:spPr bwMode="auto">
          <a:xfrm>
            <a:off x="658813" y="1409700"/>
            <a:ext cx="10709275" cy="5181600"/>
          </a:xfrm>
          <a:prstGeom prst="rect">
            <a:avLst/>
          </a:prstGeom>
          <a:solidFill>
            <a:srgbClr val="DB535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nvGrpSpPr>
          <p:cNvPr id="12303" name="组合 41"/>
          <p:cNvGrpSpPr>
            <a:grpSpLocks/>
          </p:cNvGrpSpPr>
          <p:nvPr/>
        </p:nvGrpSpPr>
        <p:grpSpPr bwMode="auto">
          <a:xfrm>
            <a:off x="600075" y="5857875"/>
            <a:ext cx="2027238" cy="722804"/>
            <a:chOff x="4727448" y="2952097"/>
            <a:chExt cx="2026920" cy="723582"/>
          </a:xfrm>
        </p:grpSpPr>
        <p:sp>
          <p:nvSpPr>
            <p:cNvPr id="12304" name="文本框 43"/>
            <p:cNvSpPr txBox="1">
              <a:spLocks noChangeArrowheads="1"/>
            </p:cNvSpPr>
            <p:nvPr/>
          </p:nvSpPr>
          <p:spPr bwMode="auto">
            <a:xfrm>
              <a:off x="4727448" y="3029348"/>
              <a:ext cx="941832" cy="646331"/>
            </a:xfrm>
            <a:prstGeom prst="rect">
              <a:avLst/>
            </a:prstGeom>
            <a:noFill/>
            <a:ln w="9525">
              <a:noFill/>
              <a:miter lim="800000"/>
              <a:headEnd/>
              <a:tailEnd/>
            </a:ln>
          </p:spPr>
          <p:txBody>
            <a:bodyPr>
              <a:spAutoFit/>
            </a:bodyPr>
            <a:lstStyle/>
            <a:p>
              <a:r>
                <a:rPr lang="en-US" altLang="zh-CN" sz="3600" dirty="0">
                  <a:solidFill>
                    <a:schemeClr val="bg1"/>
                  </a:solidFill>
                  <a:latin typeface="Aharoni" pitchFamily="2" charset="-79"/>
                  <a:ea typeface="Segoe UI Black" pitchFamily="34" charset="0"/>
                  <a:cs typeface="Aharoni" pitchFamily="2" charset="-79"/>
                </a:rPr>
                <a:t>UR</a:t>
              </a:r>
              <a:endParaRPr lang="zh-CN" altLang="en-US" sz="3600" dirty="0">
                <a:solidFill>
                  <a:schemeClr val="bg1"/>
                </a:solidFill>
                <a:latin typeface="Aharoni" pitchFamily="2" charset="-79"/>
                <a:ea typeface="Segoe UI Black" pitchFamily="34" charset="0"/>
                <a:cs typeface="Aharoni" pitchFamily="2" charset="-79"/>
              </a:endParaRPr>
            </a:p>
          </p:txBody>
        </p:sp>
        <p:sp>
          <p:nvSpPr>
            <p:cNvPr id="12305" name="文本框 44"/>
            <p:cNvSpPr txBox="1">
              <a:spLocks noChangeArrowheads="1"/>
            </p:cNvSpPr>
            <p:nvPr/>
          </p:nvSpPr>
          <p:spPr bwMode="auto">
            <a:xfrm>
              <a:off x="5364988" y="2952097"/>
              <a:ext cx="1389380" cy="647027"/>
            </a:xfrm>
            <a:prstGeom prst="rect">
              <a:avLst/>
            </a:prstGeom>
            <a:noFill/>
            <a:ln w="9525">
              <a:noFill/>
              <a:miter lim="800000"/>
              <a:headEnd/>
              <a:tailEnd/>
            </a:ln>
          </p:spPr>
          <p:txBody>
            <a:bodyPr>
              <a:spAutoFit/>
            </a:bodyPr>
            <a:lstStyle/>
            <a:p>
              <a:r>
                <a:rPr lang="zh-CN" altLang="en-US" dirty="0" smtClean="0">
                  <a:solidFill>
                    <a:schemeClr val="bg1"/>
                  </a:solidFill>
                  <a:latin typeface="Aharoni" pitchFamily="2" charset="-79"/>
                  <a:ea typeface="Segoe UI Black" pitchFamily="34" charset="0"/>
                  <a:cs typeface="Aharoni" pitchFamily="2" charset="-79"/>
                </a:rPr>
                <a:t>国土</a:t>
              </a:r>
              <a:endParaRPr lang="en-US" altLang="zh-CN" dirty="0" smtClean="0">
                <a:solidFill>
                  <a:schemeClr val="bg1"/>
                </a:solidFill>
                <a:latin typeface="Aharoni" pitchFamily="2" charset="-79"/>
                <a:ea typeface="Segoe UI Black" pitchFamily="34" charset="0"/>
                <a:cs typeface="Aharoni" pitchFamily="2" charset="-79"/>
              </a:endParaRPr>
            </a:p>
            <a:p>
              <a:r>
                <a:rPr lang="zh-CN" altLang="en-US" dirty="0" smtClean="0">
                  <a:solidFill>
                    <a:schemeClr val="bg1"/>
                  </a:solidFill>
                  <a:latin typeface="Aharoni" pitchFamily="2" charset="-79"/>
                  <a:ea typeface="Segoe UI Black" pitchFamily="34" charset="0"/>
                  <a:cs typeface="Aharoni" pitchFamily="2" charset="-79"/>
                </a:rPr>
                <a:t>安全</a:t>
              </a:r>
              <a:endParaRPr lang="zh-CN" altLang="en-US" dirty="0">
                <a:solidFill>
                  <a:schemeClr val="bg1"/>
                </a:solidFill>
                <a:latin typeface="Aharoni" pitchFamily="2" charset="-79"/>
                <a:ea typeface="Segoe UI Black" pitchFamily="34" charset="0"/>
                <a:cs typeface="Aharoni" pitchFamily="2" charset="-79"/>
              </a:endParaRPr>
            </a:p>
          </p:txBody>
        </p:sp>
        <p:cxnSp>
          <p:nvCxnSpPr>
            <p:cNvPr id="47" name="直接连接符 46"/>
            <p:cNvCxnSpPr/>
            <p:nvPr/>
          </p:nvCxnSpPr>
          <p:spPr>
            <a:xfrm>
              <a:off x="4846492" y="3575064"/>
              <a:ext cx="592044"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44" name="pp9RBOmpaATTaY2sIUAOtuJhA.avi">
            <a:hlinkClick r:id="" action="ppaction://media"/>
          </p:cNvPr>
          <p:cNvPicPr>
            <a:picLocks noRot="1" noChangeAspect="1"/>
          </p:cNvPicPr>
          <p:nvPr>
            <a:videoFile r:link="rId1"/>
          </p:nvPr>
        </p:nvPicPr>
        <p:blipFill>
          <a:blip r:embed="rId4" cstate="print"/>
          <a:stretch>
            <a:fillRect/>
          </a:stretch>
        </p:blipFill>
        <p:spPr>
          <a:xfrm>
            <a:off x="3013023" y="1655476"/>
            <a:ext cx="7180289" cy="4659131"/>
          </a:xfrm>
          <a:prstGeom prst="rect">
            <a:avLst/>
          </a:prstGeom>
        </p:spPr>
      </p:pic>
    </p:spTree>
  </p:cSld>
  <p:clrMapOvr>
    <a:masterClrMapping/>
  </p:clrMapOvr>
  <p:transition spd="slow">
    <p:push dir="u"/>
  </p:transition>
  <p:timing>
    <p:tnLst>
      <p:par>
        <p:cTn id="1" dur="indefinite" restart="never" nodeType="tmRoot">
          <p:childTnLst>
            <p:seq concurrent="1" nextAc="seek">
              <p:cTn id="2" restart="whenNotActive" fill="hold" evtFilter="cancelBubble" nodeType="interactiveSeq">
                <p:stCondLst>
                  <p:cond evt="onClick" delay="0">
                    <p:tgtEl>
                      <p:spTgt spid="4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4"/>
                                        </p:tgtEl>
                                      </p:cBhvr>
                                    </p:cmd>
                                  </p:childTnLst>
                                </p:cTn>
                              </p:par>
                            </p:childTnLst>
                          </p:cTn>
                        </p:par>
                      </p:childTnLst>
                    </p:cTn>
                  </p:par>
                </p:childTnLst>
              </p:cTn>
              <p:nextCondLst>
                <p:cond evt="onClick" delay="0">
                  <p:tgtEl>
                    <p:spTgt spid="44"/>
                  </p:tgtEl>
                </p:cond>
              </p:nextCondLst>
            </p:seq>
            <p:video>
              <p:cMediaNode>
                <p:cTn id="7" fill="hold" display="0">
                  <p:stCondLst>
                    <p:cond delay="indefinite"/>
                  </p:stCondLst>
                  <p:endCondLst>
                    <p:cond evt="onNext" delay="0">
                      <p:tgtEl>
                        <p:sldTgt/>
                      </p:tgtEl>
                    </p:cond>
                    <p:cond evt="onPrev" delay="0">
                      <p:tgtEl>
                        <p:sldTgt/>
                      </p:tgtEl>
                    </p:cond>
                  </p:endCondLst>
                </p:cTn>
                <p:tgtEl>
                  <p:spTgt spid="44"/>
                </p:tgtEl>
              </p:cMediaNode>
            </p:vide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24"/>
          <p:cNvGrpSpPr>
            <a:grpSpLocks/>
          </p:cNvGrpSpPr>
          <p:nvPr/>
        </p:nvGrpSpPr>
        <p:grpSpPr bwMode="auto">
          <a:xfrm>
            <a:off x="2722563" y="841375"/>
            <a:ext cx="2098675" cy="1263650"/>
            <a:chOff x="8757543" y="4909642"/>
            <a:chExt cx="2098352" cy="1263284"/>
          </a:xfrm>
        </p:grpSpPr>
        <p:sp>
          <p:nvSpPr>
            <p:cNvPr id="22" name="圆角矩形 21"/>
            <p:cNvSpPr/>
            <p:nvPr/>
          </p:nvSpPr>
          <p:spPr>
            <a:xfrm>
              <a:off x="8757543" y="4909642"/>
              <a:ext cx="1622175" cy="790346"/>
            </a:xfrm>
            <a:prstGeom prst="roundRect">
              <a:avLst>
                <a:gd name="adj" fmla="val 31117"/>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3" name="弧形 22"/>
            <p:cNvSpPr/>
            <p:nvPr/>
          </p:nvSpPr>
          <p:spPr>
            <a:xfrm>
              <a:off x="9430539" y="4909642"/>
              <a:ext cx="1425356" cy="1263284"/>
            </a:xfrm>
            <a:prstGeom prst="arc">
              <a:avLst/>
            </a:prstGeom>
            <a:solidFill>
              <a:schemeClr val="bg1">
                <a:lumMod val="75000"/>
              </a:schemeClr>
            </a:solidFill>
            <a:ln>
              <a:noFill/>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zh-CN" altLang="en-US"/>
            </a:p>
          </p:txBody>
        </p:sp>
        <p:sp>
          <p:nvSpPr>
            <p:cNvPr id="12322" name="文本框 19"/>
            <p:cNvSpPr txBox="1">
              <a:spLocks noChangeArrowheads="1"/>
            </p:cNvSpPr>
            <p:nvPr/>
          </p:nvSpPr>
          <p:spPr bwMode="auto">
            <a:xfrm>
              <a:off x="8903016" y="4955309"/>
              <a:ext cx="1656381" cy="461665"/>
            </a:xfrm>
            <a:prstGeom prst="rect">
              <a:avLst/>
            </a:prstGeom>
            <a:noFill/>
            <a:ln w="9525">
              <a:noFill/>
              <a:miter lim="800000"/>
              <a:headEnd/>
              <a:tailEnd/>
            </a:ln>
          </p:spPr>
          <p:txBody>
            <a:bodyPr>
              <a:spAutoFit/>
            </a:bodyPr>
            <a:lstStyle/>
            <a:p>
              <a:pPr eaLnBrk="1" hangingPunct="1"/>
              <a:r>
                <a:rPr lang="zh-CN" altLang="en-US" sz="2400" b="1" dirty="0" smtClean="0">
                  <a:solidFill>
                    <a:schemeClr val="bg1"/>
                  </a:solidFill>
                  <a:latin typeface="微软雅黑" pitchFamily="34" charset="-122"/>
                  <a:ea typeface="微软雅黑" pitchFamily="34" charset="-122"/>
                </a:rPr>
                <a:t>态度</a:t>
              </a:r>
              <a:endParaRPr lang="zh-CN" altLang="en-US" sz="2400" b="1" dirty="0">
                <a:solidFill>
                  <a:schemeClr val="bg1"/>
                </a:solidFill>
                <a:latin typeface="微软雅黑" pitchFamily="34" charset="-122"/>
                <a:ea typeface="微软雅黑" pitchFamily="34" charset="-122"/>
              </a:endParaRPr>
            </a:p>
          </p:txBody>
        </p:sp>
      </p:grpSp>
      <p:grpSp>
        <p:nvGrpSpPr>
          <p:cNvPr id="7" name="组合 16"/>
          <p:cNvGrpSpPr>
            <a:grpSpLocks/>
          </p:cNvGrpSpPr>
          <p:nvPr/>
        </p:nvGrpSpPr>
        <p:grpSpPr bwMode="auto">
          <a:xfrm>
            <a:off x="652463" y="831850"/>
            <a:ext cx="2097087" cy="1263650"/>
            <a:chOff x="651786" y="832216"/>
            <a:chExt cx="2098352" cy="1263284"/>
          </a:xfrm>
        </p:grpSpPr>
        <p:sp>
          <p:nvSpPr>
            <p:cNvPr id="9" name="圆角矩形 8"/>
            <p:cNvSpPr/>
            <p:nvPr/>
          </p:nvSpPr>
          <p:spPr>
            <a:xfrm>
              <a:off x="651786" y="832216"/>
              <a:ext cx="1621815" cy="790346"/>
            </a:xfrm>
            <a:prstGeom prst="roundRect">
              <a:avLst>
                <a:gd name="adj" fmla="val 31117"/>
              </a:avLst>
            </a:prstGeom>
            <a:solidFill>
              <a:srgbClr val="DB535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0" name="弧形 9"/>
            <p:cNvSpPr/>
            <p:nvPr/>
          </p:nvSpPr>
          <p:spPr>
            <a:xfrm>
              <a:off x="1323703" y="832216"/>
              <a:ext cx="1426435" cy="1263284"/>
            </a:xfrm>
            <a:prstGeom prst="arc">
              <a:avLst/>
            </a:prstGeom>
            <a:solidFill>
              <a:srgbClr val="DB5355"/>
            </a:solidFill>
            <a:ln>
              <a:noFill/>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zh-CN" altLang="en-US"/>
            </a:p>
          </p:txBody>
        </p:sp>
        <p:sp>
          <p:nvSpPr>
            <p:cNvPr id="12319" name="文本框 11"/>
            <p:cNvSpPr txBox="1">
              <a:spLocks noChangeArrowheads="1"/>
            </p:cNvSpPr>
            <p:nvPr/>
          </p:nvSpPr>
          <p:spPr bwMode="auto">
            <a:xfrm>
              <a:off x="797259" y="877883"/>
              <a:ext cx="1656381" cy="461665"/>
            </a:xfrm>
            <a:prstGeom prst="rect">
              <a:avLst/>
            </a:prstGeom>
            <a:noFill/>
            <a:ln w="9525">
              <a:noFill/>
              <a:miter lim="800000"/>
              <a:headEnd/>
              <a:tailEnd/>
            </a:ln>
          </p:spPr>
          <p:txBody>
            <a:bodyPr>
              <a:spAutoFit/>
            </a:bodyPr>
            <a:lstStyle/>
            <a:p>
              <a:pPr eaLnBrk="1" hangingPunct="1"/>
              <a:r>
                <a:rPr lang="zh-CN" altLang="en-US" sz="2400" b="1" dirty="0" smtClean="0">
                  <a:solidFill>
                    <a:schemeClr val="bg1"/>
                  </a:solidFill>
                  <a:latin typeface="微软雅黑" pitchFamily="34" charset="-122"/>
                  <a:ea typeface="微软雅黑" pitchFamily="34" charset="-122"/>
                </a:rPr>
                <a:t>事件始末</a:t>
              </a:r>
              <a:endParaRPr lang="zh-CN" altLang="en-US" sz="2400" b="1" dirty="0">
                <a:solidFill>
                  <a:schemeClr val="bg1"/>
                </a:solidFill>
                <a:latin typeface="微软雅黑" pitchFamily="34" charset="-122"/>
                <a:ea typeface="微软雅黑" pitchFamily="34" charset="-122"/>
              </a:endParaRPr>
            </a:p>
          </p:txBody>
        </p:sp>
      </p:grpSp>
      <p:sp>
        <p:nvSpPr>
          <p:cNvPr id="6" name="矩形 5"/>
          <p:cNvSpPr/>
          <p:nvPr/>
        </p:nvSpPr>
        <p:spPr>
          <a:xfrm>
            <a:off x="0" y="0"/>
            <a:ext cx="609600" cy="620713"/>
          </a:xfrm>
          <a:prstGeom prst="rect">
            <a:avLst/>
          </a:prstGeom>
          <a:solidFill>
            <a:srgbClr val="DB535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2296" name="文本框 6"/>
          <p:cNvSpPr txBox="1">
            <a:spLocks noChangeArrowheads="1"/>
          </p:cNvSpPr>
          <p:nvPr/>
        </p:nvSpPr>
        <p:spPr bwMode="auto">
          <a:xfrm>
            <a:off x="652463" y="30163"/>
            <a:ext cx="3034166" cy="523220"/>
          </a:xfrm>
          <a:prstGeom prst="rect">
            <a:avLst/>
          </a:prstGeom>
          <a:noFill/>
          <a:ln w="9525">
            <a:noFill/>
            <a:miter lim="800000"/>
            <a:headEnd/>
            <a:tailEnd/>
          </a:ln>
        </p:spPr>
        <p:txBody>
          <a:bodyPr wrap="square">
            <a:spAutoFit/>
          </a:bodyPr>
          <a:lstStyle/>
          <a:p>
            <a:pPr algn="dist" eaLnBrk="1" hangingPunct="1"/>
            <a:r>
              <a:rPr lang="zh-CN" altLang="en-US" sz="2800" b="1" dirty="0" smtClean="0">
                <a:solidFill>
                  <a:srgbClr val="595959"/>
                </a:solidFill>
                <a:latin typeface="幼圆" pitchFamily="49" charset="-122"/>
                <a:ea typeface="幼圆" pitchFamily="49" charset="-122"/>
              </a:rPr>
              <a:t>钓鱼岛事件</a:t>
            </a:r>
            <a:endParaRPr lang="zh-CN" altLang="en-US" sz="2800" b="1" dirty="0">
              <a:solidFill>
                <a:srgbClr val="595959"/>
              </a:solidFill>
              <a:latin typeface="幼圆" pitchFamily="49" charset="-122"/>
              <a:ea typeface="幼圆" pitchFamily="49" charset="-122"/>
            </a:endParaRPr>
          </a:p>
        </p:txBody>
      </p:sp>
      <p:sp>
        <p:nvSpPr>
          <p:cNvPr id="44033" name="Rectangle 1"/>
          <p:cNvSpPr>
            <a:spLocks noChangeArrowheads="1"/>
          </p:cNvSpPr>
          <p:nvPr/>
        </p:nvSpPr>
        <p:spPr bwMode="auto">
          <a:xfrm>
            <a:off x="0" y="0"/>
            <a:ext cx="12192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charset="0"/>
              <a:ea typeface="宋体" charset="-122"/>
              <a:cs typeface="宋体" charset="-122"/>
            </a:endParaRPr>
          </a:p>
        </p:txBody>
      </p:sp>
      <p:sp>
        <p:nvSpPr>
          <p:cNvPr id="10242" name="Rectangle 2"/>
          <p:cNvSpPr>
            <a:spLocks noChangeArrowheads="1"/>
          </p:cNvSpPr>
          <p:nvPr/>
        </p:nvSpPr>
        <p:spPr bwMode="auto">
          <a:xfrm>
            <a:off x="0" y="0"/>
            <a:ext cx="12192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charset="0"/>
              <a:ea typeface="宋体" charset="-122"/>
              <a:cs typeface="宋体" charset="-122"/>
            </a:endParaRPr>
          </a:p>
        </p:txBody>
      </p:sp>
      <p:sp>
        <p:nvSpPr>
          <p:cNvPr id="10243" name="Rectangle 3"/>
          <p:cNvSpPr>
            <a:spLocks noChangeArrowheads="1"/>
          </p:cNvSpPr>
          <p:nvPr/>
        </p:nvSpPr>
        <p:spPr bwMode="auto">
          <a:xfrm>
            <a:off x="0" y="0"/>
            <a:ext cx="12192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charset="0"/>
              <a:ea typeface="宋体" charset="-122"/>
              <a:cs typeface="宋体" charset="-122"/>
            </a:endParaRPr>
          </a:p>
        </p:txBody>
      </p:sp>
      <p:grpSp>
        <p:nvGrpSpPr>
          <p:cNvPr id="40" name="组合 39"/>
          <p:cNvGrpSpPr/>
          <p:nvPr/>
        </p:nvGrpSpPr>
        <p:grpSpPr>
          <a:xfrm>
            <a:off x="223838" y="1409700"/>
            <a:ext cx="11579225" cy="5193467"/>
            <a:chOff x="223838" y="1409700"/>
            <a:chExt cx="11579225" cy="5193467"/>
          </a:xfrm>
        </p:grpSpPr>
        <p:sp>
          <p:nvSpPr>
            <p:cNvPr id="35" name="矩形 34"/>
            <p:cNvSpPr/>
            <p:nvPr/>
          </p:nvSpPr>
          <p:spPr>
            <a:xfrm>
              <a:off x="223838" y="1409700"/>
              <a:ext cx="11579225" cy="7159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1" name="矩形 20"/>
            <p:cNvSpPr/>
            <p:nvPr/>
          </p:nvSpPr>
          <p:spPr bwMode="auto">
            <a:xfrm>
              <a:off x="682443" y="1421567"/>
              <a:ext cx="10707687" cy="51816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nvGrpSpPr>
            <p:cNvPr id="14" name="组合 41"/>
            <p:cNvGrpSpPr>
              <a:grpSpLocks/>
            </p:cNvGrpSpPr>
            <p:nvPr/>
          </p:nvGrpSpPr>
          <p:grpSpPr bwMode="auto">
            <a:xfrm>
              <a:off x="600075" y="5857875"/>
              <a:ext cx="2027238" cy="722804"/>
              <a:chOff x="4727448" y="2952097"/>
              <a:chExt cx="2026920" cy="723582"/>
            </a:xfrm>
          </p:grpSpPr>
          <p:sp>
            <p:nvSpPr>
              <p:cNvPr id="12304" name="文本框 43"/>
              <p:cNvSpPr txBox="1">
                <a:spLocks noChangeArrowheads="1"/>
              </p:cNvSpPr>
              <p:nvPr/>
            </p:nvSpPr>
            <p:spPr bwMode="auto">
              <a:xfrm>
                <a:off x="4727448" y="3029348"/>
                <a:ext cx="941832" cy="646331"/>
              </a:xfrm>
              <a:prstGeom prst="rect">
                <a:avLst/>
              </a:prstGeom>
              <a:noFill/>
              <a:ln w="9525">
                <a:noFill/>
                <a:miter lim="800000"/>
                <a:headEnd/>
                <a:tailEnd/>
              </a:ln>
            </p:spPr>
            <p:txBody>
              <a:bodyPr>
                <a:spAutoFit/>
              </a:bodyPr>
              <a:lstStyle/>
              <a:p>
                <a:r>
                  <a:rPr lang="en-US" altLang="zh-CN" sz="3600" dirty="0">
                    <a:solidFill>
                      <a:schemeClr val="bg1"/>
                    </a:solidFill>
                    <a:latin typeface="Aharoni" pitchFamily="2" charset="-79"/>
                    <a:ea typeface="Segoe UI Black" pitchFamily="34" charset="0"/>
                    <a:cs typeface="Aharoni" pitchFamily="2" charset="-79"/>
                  </a:rPr>
                  <a:t>UR</a:t>
                </a:r>
                <a:endParaRPr lang="zh-CN" altLang="en-US" sz="3600" dirty="0">
                  <a:solidFill>
                    <a:schemeClr val="bg1"/>
                  </a:solidFill>
                  <a:latin typeface="Aharoni" pitchFamily="2" charset="-79"/>
                  <a:ea typeface="Segoe UI Black" pitchFamily="34" charset="0"/>
                  <a:cs typeface="Aharoni" pitchFamily="2" charset="-79"/>
                </a:endParaRPr>
              </a:p>
            </p:txBody>
          </p:sp>
          <p:sp>
            <p:nvSpPr>
              <p:cNvPr id="12305" name="文本框 44"/>
              <p:cNvSpPr txBox="1">
                <a:spLocks noChangeArrowheads="1"/>
              </p:cNvSpPr>
              <p:nvPr/>
            </p:nvSpPr>
            <p:spPr bwMode="auto">
              <a:xfrm>
                <a:off x="5364988" y="2952097"/>
                <a:ext cx="1389380" cy="647027"/>
              </a:xfrm>
              <a:prstGeom prst="rect">
                <a:avLst/>
              </a:prstGeom>
              <a:noFill/>
              <a:ln w="9525">
                <a:noFill/>
                <a:miter lim="800000"/>
                <a:headEnd/>
                <a:tailEnd/>
              </a:ln>
            </p:spPr>
            <p:txBody>
              <a:bodyPr>
                <a:spAutoFit/>
              </a:bodyPr>
              <a:lstStyle/>
              <a:p>
                <a:r>
                  <a:rPr lang="zh-CN" altLang="en-US" dirty="0" smtClean="0">
                    <a:solidFill>
                      <a:schemeClr val="bg1"/>
                    </a:solidFill>
                    <a:latin typeface="Aharoni" pitchFamily="2" charset="-79"/>
                    <a:ea typeface="Segoe UI Black" pitchFamily="34" charset="0"/>
                    <a:cs typeface="Aharoni" pitchFamily="2" charset="-79"/>
                  </a:rPr>
                  <a:t>国土</a:t>
                </a:r>
                <a:endParaRPr lang="en-US" altLang="zh-CN" dirty="0" smtClean="0">
                  <a:solidFill>
                    <a:schemeClr val="bg1"/>
                  </a:solidFill>
                  <a:latin typeface="Aharoni" pitchFamily="2" charset="-79"/>
                  <a:ea typeface="Segoe UI Black" pitchFamily="34" charset="0"/>
                  <a:cs typeface="Aharoni" pitchFamily="2" charset="-79"/>
                </a:endParaRPr>
              </a:p>
              <a:p>
                <a:r>
                  <a:rPr lang="zh-CN" altLang="en-US" dirty="0" smtClean="0">
                    <a:solidFill>
                      <a:schemeClr val="bg1"/>
                    </a:solidFill>
                    <a:latin typeface="Aharoni" pitchFamily="2" charset="-79"/>
                    <a:ea typeface="Segoe UI Black" pitchFamily="34" charset="0"/>
                    <a:cs typeface="Aharoni" pitchFamily="2" charset="-79"/>
                  </a:rPr>
                  <a:t>安全</a:t>
                </a:r>
                <a:endParaRPr lang="zh-CN" altLang="en-US" dirty="0">
                  <a:solidFill>
                    <a:schemeClr val="bg1"/>
                  </a:solidFill>
                  <a:latin typeface="Aharoni" pitchFamily="2" charset="-79"/>
                  <a:ea typeface="Segoe UI Black" pitchFamily="34" charset="0"/>
                  <a:cs typeface="Aharoni" pitchFamily="2" charset="-79"/>
                </a:endParaRPr>
              </a:p>
            </p:txBody>
          </p:sp>
          <p:cxnSp>
            <p:nvCxnSpPr>
              <p:cNvPr id="47" name="直接连接符 46"/>
              <p:cNvCxnSpPr/>
              <p:nvPr/>
            </p:nvCxnSpPr>
            <p:spPr>
              <a:xfrm>
                <a:off x="4846492" y="3575064"/>
                <a:ext cx="592044"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42" name="TextBox 41"/>
            <p:cNvSpPr txBox="1"/>
            <p:nvPr/>
          </p:nvSpPr>
          <p:spPr>
            <a:xfrm>
              <a:off x="1019331" y="1693889"/>
              <a:ext cx="5231567" cy="369332"/>
            </a:xfrm>
            <a:prstGeom prst="rect">
              <a:avLst/>
            </a:prstGeom>
            <a:noFill/>
          </p:spPr>
          <p:txBody>
            <a:bodyPr wrap="square" rtlCol="0">
              <a:spAutoFit/>
            </a:bodyPr>
            <a:lstStyle/>
            <a:p>
              <a:endParaRPr lang="zh-CN" altLang="en-US" dirty="0"/>
            </a:p>
          </p:txBody>
        </p:sp>
        <p:sp>
          <p:nvSpPr>
            <p:cNvPr id="38" name="TextBox 37"/>
            <p:cNvSpPr txBox="1"/>
            <p:nvPr/>
          </p:nvSpPr>
          <p:spPr>
            <a:xfrm>
              <a:off x="1034321" y="1708879"/>
              <a:ext cx="5546361" cy="3139321"/>
            </a:xfrm>
            <a:prstGeom prst="rect">
              <a:avLst/>
            </a:prstGeom>
            <a:noFill/>
          </p:spPr>
          <p:txBody>
            <a:bodyPr wrap="square" rtlCol="0">
              <a:spAutoFit/>
            </a:bodyPr>
            <a:lstStyle/>
            <a:p>
              <a:r>
                <a:rPr lang="en-US" dirty="0" smtClean="0"/>
                <a:t>“</a:t>
              </a:r>
              <a:r>
                <a:rPr lang="zh-CN" altLang="en-US" dirty="0" smtClean="0"/>
                <a:t>长期以来</a:t>
              </a:r>
              <a:r>
                <a:rPr lang="en-US" dirty="0" smtClean="0"/>
                <a:t>,</a:t>
              </a:r>
              <a:r>
                <a:rPr lang="zh-CN" altLang="en-US" dirty="0" smtClean="0"/>
                <a:t>中国被描绘为一个大陆国家</a:t>
              </a:r>
              <a:r>
                <a:rPr lang="en-US" dirty="0" smtClean="0"/>
                <a:t>,</a:t>
              </a:r>
              <a:r>
                <a:rPr lang="zh-CN" altLang="en-US" dirty="0" smtClean="0"/>
                <a:t>国土面积被不自觉地缩小为</a:t>
              </a:r>
              <a:r>
                <a:rPr lang="en-US" dirty="0" smtClean="0"/>
                <a:t>960</a:t>
              </a:r>
              <a:r>
                <a:rPr lang="zh-CN" altLang="en-US" dirty="0" smtClean="0"/>
                <a:t>万平方公里</a:t>
              </a:r>
              <a:r>
                <a:rPr lang="en-US" dirty="0" smtClean="0"/>
                <a:t>,</a:t>
              </a:r>
              <a:r>
                <a:rPr lang="zh-CN" altLang="en-US" dirty="0" smtClean="0"/>
                <a:t>多达</a:t>
              </a:r>
              <a:r>
                <a:rPr lang="en-US" dirty="0" smtClean="0"/>
                <a:t>300</a:t>
              </a:r>
              <a:r>
                <a:rPr lang="zh-CN" altLang="en-US" dirty="0" smtClean="0"/>
                <a:t>多万平方公里海洋领土被忽视。然而事实上</a:t>
              </a:r>
              <a:r>
                <a:rPr lang="en-US" dirty="0" smtClean="0"/>
                <a:t>,</a:t>
              </a:r>
              <a:r>
                <a:rPr lang="zh-CN" altLang="en-US" dirty="0" smtClean="0"/>
                <a:t>中国不仅是一个大陆国家</a:t>
              </a:r>
              <a:r>
                <a:rPr lang="en-US" dirty="0" smtClean="0"/>
                <a:t>,</a:t>
              </a:r>
              <a:r>
                <a:rPr lang="zh-CN" altLang="en-US" dirty="0" smtClean="0"/>
                <a:t>同时也是一个海洋国家。</a:t>
              </a:r>
              <a:r>
                <a:rPr lang="en-US" dirty="0" smtClean="0"/>
                <a:t>”</a:t>
              </a:r>
              <a:r>
                <a:rPr lang="zh-CN" altLang="en-US" dirty="0" smtClean="0"/>
                <a:t>刘跃进说</a:t>
              </a:r>
              <a:r>
                <a:rPr lang="en-US" dirty="0" smtClean="0"/>
                <a:t>,</a:t>
              </a:r>
              <a:r>
                <a:rPr lang="zh-CN" altLang="en-US" dirty="0" smtClean="0"/>
                <a:t>维护国家海洋国土的安全</a:t>
              </a:r>
              <a:r>
                <a:rPr lang="en-US" dirty="0" smtClean="0"/>
                <a:t>,</a:t>
              </a:r>
              <a:r>
                <a:rPr lang="zh-CN" altLang="en-US" dirty="0" smtClean="0"/>
                <a:t>已经成为维护我国国土安全的首要任务。为此</a:t>
              </a:r>
              <a:r>
                <a:rPr lang="en-US" dirty="0" smtClean="0"/>
                <a:t>,</a:t>
              </a:r>
              <a:r>
                <a:rPr lang="zh-CN" altLang="en-US" dirty="0" smtClean="0"/>
                <a:t>中国需要有与自己的海岸线、海洋领土、海洋利益相匹配的海空军事力量。中国首艘航母</a:t>
              </a:r>
              <a:r>
                <a:rPr lang="en-US" dirty="0" smtClean="0"/>
                <a:t>“</a:t>
              </a:r>
              <a:r>
                <a:rPr lang="zh-CN" altLang="en-US" dirty="0" smtClean="0"/>
                <a:t>辽宁号</a:t>
              </a:r>
              <a:r>
                <a:rPr lang="en-US" dirty="0" smtClean="0"/>
                <a:t>”</a:t>
              </a:r>
              <a:r>
                <a:rPr lang="zh-CN" altLang="en-US" dirty="0" smtClean="0"/>
                <a:t>的服役与远航</a:t>
              </a:r>
              <a:r>
                <a:rPr lang="en-US" dirty="0" smtClean="0"/>
                <a:t>,</a:t>
              </a:r>
              <a:r>
                <a:rPr lang="zh-CN" altLang="en-US" dirty="0" smtClean="0"/>
                <a:t>无疑是中国海空实力提升的重要标志</a:t>
              </a:r>
              <a:r>
                <a:rPr lang="en-US" dirty="0" smtClean="0"/>
                <a:t>,</a:t>
              </a:r>
              <a:r>
                <a:rPr lang="zh-CN" altLang="en-US" dirty="0" smtClean="0"/>
                <a:t>但这只不过是中国海空实力建设中的一小步</a:t>
              </a:r>
              <a:r>
                <a:rPr lang="en-US" dirty="0" smtClean="0"/>
                <a:t>,</a:t>
              </a:r>
              <a:r>
                <a:rPr lang="zh-CN" altLang="en-US" dirty="0" smtClean="0"/>
                <a:t>今后还应迈出更大的步伐</a:t>
              </a:r>
              <a:r>
                <a:rPr lang="en-US" dirty="0" smtClean="0"/>
                <a:t>,</a:t>
              </a:r>
              <a:r>
                <a:rPr lang="zh-CN" altLang="en-US" dirty="0" smtClean="0"/>
                <a:t>以保证具有维护国家领海领空安全的实力。</a:t>
              </a:r>
              <a:endParaRPr lang="zh-CN" altLang="en-US" dirty="0"/>
            </a:p>
          </p:txBody>
        </p:sp>
        <p:sp>
          <p:nvSpPr>
            <p:cNvPr id="39" name="TextBox 38"/>
            <p:cNvSpPr txBox="1"/>
            <p:nvPr/>
          </p:nvSpPr>
          <p:spPr>
            <a:xfrm>
              <a:off x="6610662" y="2743200"/>
              <a:ext cx="4601981" cy="2862322"/>
            </a:xfrm>
            <a:prstGeom prst="rect">
              <a:avLst/>
            </a:prstGeom>
            <a:noFill/>
          </p:spPr>
          <p:txBody>
            <a:bodyPr wrap="square" rtlCol="0">
              <a:spAutoFit/>
            </a:bodyPr>
            <a:lstStyle/>
            <a:p>
              <a:r>
                <a:rPr lang="zh-CN" altLang="en-US" dirty="0" smtClean="0"/>
                <a:t>在发展军事实力</a:t>
              </a:r>
              <a:r>
                <a:rPr lang="en-US" dirty="0" smtClean="0"/>
                <a:t>,</a:t>
              </a:r>
              <a:r>
                <a:rPr lang="zh-CN" altLang="en-US" dirty="0" smtClean="0"/>
                <a:t>不放弃军事斗争准备的同时</a:t>
              </a:r>
              <a:r>
                <a:rPr lang="en-US" dirty="0" smtClean="0"/>
                <a:t>,</a:t>
              </a:r>
              <a:r>
                <a:rPr lang="zh-CN" altLang="en-US" dirty="0" smtClean="0"/>
                <a:t>中国更需要继续通过各种非军事手段来应对日益复杂的海洋安全形势</a:t>
              </a:r>
              <a:r>
                <a:rPr lang="en-US" dirty="0" smtClean="0"/>
                <a:t>,</a:t>
              </a:r>
              <a:r>
                <a:rPr lang="zh-CN" altLang="en-US" dirty="0" smtClean="0"/>
                <a:t>有效维护自己的海洋国土和海洋利益。在三沙设立地级市、中国海监船接连出洋巡航、划设东海防空识别区、组建新的国家海洋局等</a:t>
              </a:r>
              <a:r>
                <a:rPr lang="en-US" dirty="0" smtClean="0"/>
                <a:t>,</a:t>
              </a:r>
              <a:r>
                <a:rPr lang="zh-CN" altLang="en-US" dirty="0" smtClean="0"/>
                <a:t>都是重要的非军事措施。当然</a:t>
              </a:r>
              <a:r>
                <a:rPr lang="en-US" dirty="0" smtClean="0"/>
                <a:t>,</a:t>
              </a:r>
              <a:r>
                <a:rPr lang="zh-CN" altLang="en-US" dirty="0" smtClean="0"/>
                <a:t>由于形势的复杂与严峻</a:t>
              </a:r>
              <a:r>
                <a:rPr lang="en-US" dirty="0" smtClean="0"/>
                <a:t>,</a:t>
              </a:r>
              <a:r>
                <a:rPr lang="zh-CN" altLang="en-US" dirty="0" smtClean="0"/>
                <a:t>我们还需要从国家安全战略高度对海洋国土安全问题作统一筹划和安排</a:t>
              </a:r>
              <a:r>
                <a:rPr lang="en-US" dirty="0" smtClean="0"/>
                <a:t>,</a:t>
              </a:r>
              <a:r>
                <a:rPr lang="zh-CN" altLang="en-US" dirty="0" smtClean="0"/>
                <a:t>研讨和推出更有效的治理方案和办法。</a:t>
              </a:r>
              <a:endParaRPr lang="zh-CN" altLang="en-US" dirty="0"/>
            </a:p>
          </p:txBody>
        </p:sp>
      </p:grpSp>
    </p:spTree>
  </p:cSld>
  <p:clrMapOvr>
    <a:masterClrMapping/>
  </p:clrMapOvr>
  <p:transition spd="slow">
    <p:push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7"/>
          <p:cNvGrpSpPr>
            <a:grpSpLocks/>
          </p:cNvGrpSpPr>
          <p:nvPr/>
        </p:nvGrpSpPr>
        <p:grpSpPr bwMode="auto">
          <a:xfrm>
            <a:off x="3214688" y="331788"/>
            <a:ext cx="5392737" cy="731837"/>
            <a:chOff x="3214400" y="331815"/>
            <a:chExt cx="5393130" cy="732039"/>
          </a:xfrm>
        </p:grpSpPr>
        <p:sp>
          <p:nvSpPr>
            <p:cNvPr id="3" name="矩形 2"/>
            <p:cNvSpPr/>
            <p:nvPr/>
          </p:nvSpPr>
          <p:spPr bwMode="auto">
            <a:xfrm>
              <a:off x="4159031" y="331815"/>
              <a:ext cx="3376859" cy="732039"/>
            </a:xfrm>
            <a:prstGeom prst="rect">
              <a:avLst/>
            </a:prstGeom>
            <a:solidFill>
              <a:srgbClr val="DB5355"/>
            </a:solidFill>
            <a:ln>
              <a:noFill/>
            </a:ln>
            <a:effectLst>
              <a:outerShdw dist="1651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3600" b="1" dirty="0" smtClean="0">
                  <a:solidFill>
                    <a:schemeClr val="bg1"/>
                  </a:solidFill>
                  <a:latin typeface="微软雅黑" pitchFamily="34" charset="-122"/>
                  <a:ea typeface="微软雅黑" pitchFamily="34" charset="-122"/>
                </a:rPr>
                <a:t>我国海洋领土</a:t>
              </a:r>
              <a:endParaRPr lang="zh-CN" altLang="en-US" sz="3600" b="1" dirty="0">
                <a:solidFill>
                  <a:schemeClr val="bg1"/>
                </a:solidFill>
                <a:latin typeface="微软雅黑" pitchFamily="34" charset="-122"/>
                <a:ea typeface="微软雅黑" pitchFamily="34" charset="-122"/>
              </a:endParaRPr>
            </a:p>
          </p:txBody>
        </p:sp>
        <p:cxnSp>
          <p:nvCxnSpPr>
            <p:cNvPr id="5" name="直接连接符 4"/>
            <p:cNvCxnSpPr/>
            <p:nvPr/>
          </p:nvCxnSpPr>
          <p:spPr>
            <a:xfrm>
              <a:off x="3214400" y="805021"/>
              <a:ext cx="792220" cy="0"/>
            </a:xfrm>
            <a:prstGeom prst="line">
              <a:avLst/>
            </a:prstGeom>
            <a:ln w="28575">
              <a:solidFill>
                <a:srgbClr val="DB5355"/>
              </a:solidFill>
              <a:prstDash val="sysDot"/>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7815310" y="805021"/>
              <a:ext cx="792220" cy="0"/>
            </a:xfrm>
            <a:prstGeom prst="line">
              <a:avLst/>
            </a:prstGeom>
            <a:ln w="28575">
              <a:solidFill>
                <a:srgbClr val="DB5355"/>
              </a:solidFill>
              <a:prstDash val="sysDot"/>
            </a:ln>
          </p:spPr>
          <p:style>
            <a:lnRef idx="1">
              <a:schemeClr val="accent1"/>
            </a:lnRef>
            <a:fillRef idx="0">
              <a:schemeClr val="accent1"/>
            </a:fillRef>
            <a:effectRef idx="0">
              <a:schemeClr val="accent1"/>
            </a:effectRef>
            <a:fontRef idx="minor">
              <a:schemeClr val="tx1"/>
            </a:fontRef>
          </p:style>
        </p:cxnSp>
      </p:grpSp>
      <p:cxnSp>
        <p:nvCxnSpPr>
          <p:cNvPr id="7" name="直接连接符 6"/>
          <p:cNvCxnSpPr/>
          <p:nvPr/>
        </p:nvCxnSpPr>
        <p:spPr>
          <a:xfrm>
            <a:off x="0" y="1292225"/>
            <a:ext cx="12365038" cy="0"/>
          </a:xfrm>
          <a:prstGeom prst="line">
            <a:avLst/>
          </a:prstGeom>
          <a:ln w="28575">
            <a:solidFill>
              <a:srgbClr val="DB5355"/>
            </a:solidFill>
            <a:prstDash val="sysDot"/>
          </a:ln>
        </p:spPr>
        <p:style>
          <a:lnRef idx="1">
            <a:schemeClr val="accent1"/>
          </a:lnRef>
          <a:fillRef idx="0">
            <a:schemeClr val="accent1"/>
          </a:fillRef>
          <a:effectRef idx="0">
            <a:schemeClr val="accent1"/>
          </a:effectRef>
          <a:fontRef idx="minor">
            <a:schemeClr val="tx1"/>
          </a:fontRef>
        </p:style>
      </p:cxnSp>
      <p:grpSp>
        <p:nvGrpSpPr>
          <p:cNvPr id="10" name="组合 9"/>
          <p:cNvGrpSpPr/>
          <p:nvPr/>
        </p:nvGrpSpPr>
        <p:grpSpPr>
          <a:xfrm>
            <a:off x="0" y="6211669"/>
            <a:ext cx="2099811" cy="646331"/>
            <a:chOff x="-1" y="6211669"/>
            <a:chExt cx="2099811" cy="646331"/>
          </a:xfrm>
        </p:grpSpPr>
        <p:sp>
          <p:nvSpPr>
            <p:cNvPr id="11" name="文本框 11"/>
            <p:cNvSpPr txBox="1">
              <a:spLocks noChangeArrowheads="1"/>
            </p:cNvSpPr>
            <p:nvPr/>
          </p:nvSpPr>
          <p:spPr bwMode="auto">
            <a:xfrm>
              <a:off x="710212" y="6211669"/>
              <a:ext cx="1389598" cy="646331"/>
            </a:xfrm>
            <a:prstGeom prst="rect">
              <a:avLst/>
            </a:prstGeom>
            <a:noFill/>
            <a:ln w="9525">
              <a:noFill/>
              <a:miter lim="800000"/>
              <a:headEnd/>
              <a:tailEnd/>
            </a:ln>
          </p:spPr>
          <p:txBody>
            <a:bodyPr>
              <a:spAutoFit/>
            </a:bodyPr>
            <a:lstStyle/>
            <a:p>
              <a:r>
                <a:rPr lang="zh-CN" altLang="en-US" b="1" dirty="0" smtClean="0">
                  <a:latin typeface="Aharoni" pitchFamily="2" charset="-79"/>
                  <a:ea typeface="Segoe UI Black" pitchFamily="34" charset="0"/>
                  <a:cs typeface="Aharoni" pitchFamily="2" charset="-79"/>
                </a:rPr>
                <a:t>国土</a:t>
              </a:r>
              <a:endParaRPr lang="en-US" altLang="zh-CN" b="1" dirty="0" smtClean="0">
                <a:latin typeface="Aharoni" pitchFamily="2" charset="-79"/>
                <a:ea typeface="Segoe UI Black" pitchFamily="34" charset="0"/>
                <a:cs typeface="Aharoni" pitchFamily="2" charset="-79"/>
              </a:endParaRPr>
            </a:p>
            <a:p>
              <a:r>
                <a:rPr lang="zh-CN" altLang="en-US" b="1" dirty="0" smtClean="0">
                  <a:latin typeface="Aharoni" pitchFamily="2" charset="-79"/>
                  <a:ea typeface="Segoe UI Black" pitchFamily="34" charset="0"/>
                  <a:cs typeface="Aharoni" pitchFamily="2" charset="-79"/>
                </a:rPr>
                <a:t>安全</a:t>
              </a:r>
              <a:endParaRPr lang="zh-CN" altLang="en-US" b="1" dirty="0">
                <a:latin typeface="Aharoni" pitchFamily="2" charset="-79"/>
                <a:ea typeface="Segoe UI Black" pitchFamily="34" charset="0"/>
                <a:cs typeface="Aharoni" pitchFamily="2" charset="-79"/>
              </a:endParaRPr>
            </a:p>
          </p:txBody>
        </p:sp>
        <p:grpSp>
          <p:nvGrpSpPr>
            <p:cNvPr id="12" name="组合 9"/>
            <p:cNvGrpSpPr>
              <a:grpSpLocks/>
            </p:cNvGrpSpPr>
            <p:nvPr/>
          </p:nvGrpSpPr>
          <p:grpSpPr bwMode="auto">
            <a:xfrm>
              <a:off x="-1" y="6211669"/>
              <a:ext cx="2099810" cy="646331"/>
              <a:chOff x="4727448" y="3013751"/>
              <a:chExt cx="2099481" cy="645915"/>
            </a:xfrm>
          </p:grpSpPr>
          <p:sp>
            <p:nvSpPr>
              <p:cNvPr id="14" name="文本框 10"/>
              <p:cNvSpPr txBox="1">
                <a:spLocks noChangeArrowheads="1"/>
              </p:cNvSpPr>
              <p:nvPr/>
            </p:nvSpPr>
            <p:spPr bwMode="auto">
              <a:xfrm>
                <a:off x="4727448" y="3029349"/>
                <a:ext cx="1117425" cy="522883"/>
              </a:xfrm>
              <a:prstGeom prst="rect">
                <a:avLst/>
              </a:prstGeom>
              <a:noFill/>
              <a:ln w="9525">
                <a:noFill/>
                <a:miter lim="800000"/>
                <a:headEnd/>
                <a:tailEnd/>
              </a:ln>
            </p:spPr>
            <p:txBody>
              <a:bodyPr wrap="square">
                <a:spAutoFit/>
              </a:bodyPr>
              <a:lstStyle/>
              <a:p>
                <a:r>
                  <a:rPr lang="en-US" altLang="zh-CN" sz="2800" dirty="0" smtClean="0">
                    <a:latin typeface="Aharoni" pitchFamily="2" charset="-79"/>
                    <a:ea typeface="Segoe UI Black" pitchFamily="34" charset="0"/>
                    <a:cs typeface="Aharoni" pitchFamily="2" charset="-79"/>
                  </a:rPr>
                  <a:t>POL</a:t>
                </a:r>
                <a:endParaRPr lang="zh-CN" altLang="en-US" sz="2800" dirty="0">
                  <a:latin typeface="Aharoni" pitchFamily="2" charset="-79"/>
                  <a:ea typeface="Segoe UI Black" pitchFamily="34" charset="0"/>
                  <a:cs typeface="Aharoni" pitchFamily="2" charset="-79"/>
                </a:endParaRPr>
              </a:p>
            </p:txBody>
          </p:sp>
          <p:sp>
            <p:nvSpPr>
              <p:cNvPr id="15" name="文本框 11"/>
              <p:cNvSpPr txBox="1">
                <a:spLocks noChangeArrowheads="1"/>
              </p:cNvSpPr>
              <p:nvPr/>
            </p:nvSpPr>
            <p:spPr bwMode="auto">
              <a:xfrm>
                <a:off x="5437549" y="3013751"/>
                <a:ext cx="1389380" cy="645915"/>
              </a:xfrm>
              <a:prstGeom prst="rect">
                <a:avLst/>
              </a:prstGeom>
              <a:noFill/>
              <a:ln w="9525">
                <a:noFill/>
                <a:miter lim="800000"/>
                <a:headEnd/>
                <a:tailEnd/>
              </a:ln>
            </p:spPr>
            <p:txBody>
              <a:bodyPr>
                <a:spAutoFit/>
              </a:bodyPr>
              <a:lstStyle/>
              <a:p>
                <a:r>
                  <a:rPr lang="zh-CN" altLang="en-US" b="1" dirty="0" smtClean="0">
                    <a:latin typeface="Aharoni" pitchFamily="2" charset="-79"/>
                    <a:ea typeface="Segoe UI Black" pitchFamily="34" charset="0"/>
                    <a:cs typeface="Aharoni" pitchFamily="2" charset="-79"/>
                  </a:rPr>
                  <a:t>国土</a:t>
                </a:r>
                <a:endParaRPr lang="en-US" altLang="zh-CN" b="1" dirty="0" smtClean="0">
                  <a:latin typeface="Aharoni" pitchFamily="2" charset="-79"/>
                  <a:ea typeface="Segoe UI Black" pitchFamily="34" charset="0"/>
                  <a:cs typeface="Aharoni" pitchFamily="2" charset="-79"/>
                </a:endParaRPr>
              </a:p>
              <a:p>
                <a:r>
                  <a:rPr lang="zh-CN" altLang="en-US" b="1" dirty="0" smtClean="0">
                    <a:latin typeface="Aharoni" pitchFamily="2" charset="-79"/>
                    <a:ea typeface="Segoe UI Black" pitchFamily="34" charset="0"/>
                    <a:cs typeface="Aharoni" pitchFamily="2" charset="-79"/>
                  </a:rPr>
                  <a:t>安全</a:t>
                </a:r>
                <a:endParaRPr lang="zh-CN" altLang="en-US" b="1" dirty="0">
                  <a:latin typeface="Aharoni" pitchFamily="2" charset="-79"/>
                  <a:ea typeface="Segoe UI Black" pitchFamily="34" charset="0"/>
                  <a:cs typeface="Aharoni" pitchFamily="2" charset="-79"/>
                </a:endParaRPr>
              </a:p>
            </p:txBody>
          </p:sp>
          <p:cxnSp>
            <p:nvCxnSpPr>
              <p:cNvPr id="16" name="直接连接符 15"/>
              <p:cNvCxnSpPr/>
              <p:nvPr/>
            </p:nvCxnSpPr>
            <p:spPr>
              <a:xfrm>
                <a:off x="4846492" y="3575581"/>
                <a:ext cx="592044"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grpSp>
      </p:grpSp>
      <p:sp>
        <p:nvSpPr>
          <p:cNvPr id="13" name="TextBox 12"/>
          <p:cNvSpPr txBox="1"/>
          <p:nvPr/>
        </p:nvSpPr>
        <p:spPr>
          <a:xfrm>
            <a:off x="5066675" y="2233534"/>
            <a:ext cx="5906125" cy="2308324"/>
          </a:xfrm>
          <a:prstGeom prst="rect">
            <a:avLst/>
          </a:prstGeom>
          <a:noFill/>
        </p:spPr>
        <p:txBody>
          <a:bodyPr wrap="square" rtlCol="0">
            <a:spAutoFit/>
          </a:bodyPr>
          <a:lstStyle/>
          <a:p>
            <a:r>
              <a:rPr lang="zh-CN" altLang="en-US" dirty="0" smtClean="0"/>
              <a:t>中国地处亚欧大陆东部，太平洋西岸，海岸线总长</a:t>
            </a:r>
            <a:r>
              <a:rPr lang="en-US" altLang="zh-CN" dirty="0" smtClean="0"/>
              <a:t>1.8</a:t>
            </a:r>
          </a:p>
          <a:p>
            <a:r>
              <a:rPr lang="zh-CN" altLang="en-US" dirty="0" smtClean="0"/>
              <a:t>万千米，与</a:t>
            </a:r>
            <a:r>
              <a:rPr lang="en-US" altLang="zh-CN" dirty="0" smtClean="0"/>
              <a:t>8</a:t>
            </a:r>
            <a:r>
              <a:rPr lang="zh-CN" altLang="en-US" dirty="0" smtClean="0"/>
              <a:t>个国家的大陆架或</a:t>
            </a:r>
            <a:r>
              <a:rPr lang="en-US" altLang="zh-CN" dirty="0" smtClean="0"/>
              <a:t>200</a:t>
            </a:r>
            <a:r>
              <a:rPr lang="zh-CN" altLang="en-US" dirty="0" smtClean="0"/>
              <a:t>海里专属经济区相连，还与许多国家隔海（洋）相望。我国濒临黄海、东海，南海，不仅拥有内海渤海，而且拥有漫长的海岸和</a:t>
            </a:r>
            <a:r>
              <a:rPr lang="en-US" altLang="zh-CN" dirty="0" smtClean="0"/>
              <a:t>6500</a:t>
            </a:r>
            <a:r>
              <a:rPr lang="zh-CN" altLang="en-US" dirty="0" smtClean="0"/>
              <a:t>多个岛屿。根据联合国</a:t>
            </a:r>
            <a:r>
              <a:rPr lang="en-US" altLang="zh-CN" dirty="0" smtClean="0"/>
              <a:t>《</a:t>
            </a:r>
            <a:r>
              <a:rPr lang="zh-CN" altLang="en-US" dirty="0" smtClean="0"/>
              <a:t>海洋法公约</a:t>
            </a:r>
            <a:r>
              <a:rPr lang="en-US" altLang="zh-CN" dirty="0" smtClean="0"/>
              <a:t>》</a:t>
            </a:r>
            <a:r>
              <a:rPr lang="zh-CN" altLang="en-US" dirty="0" smtClean="0"/>
              <a:t>，应划归我国管辖的洋国土，除内海，领海，毗连区外，还包括大陆架和专属经济区，共计</a:t>
            </a:r>
            <a:r>
              <a:rPr lang="en-US" altLang="zh-CN" dirty="0" smtClean="0"/>
              <a:t>300</a:t>
            </a:r>
            <a:r>
              <a:rPr lang="zh-CN" altLang="en-US" dirty="0" smtClean="0"/>
              <a:t>余万平方千米。辽阔的海洋国土蕴藏着丰富的渔业资源、油气矿产资源和海洋能源</a:t>
            </a:r>
            <a:endParaRPr lang="zh-CN" altLang="en-US" dirty="0"/>
          </a:p>
        </p:txBody>
      </p:sp>
      <p:pic>
        <p:nvPicPr>
          <p:cNvPr id="18" name="图片 17" descr="cc11728b4710b91264d9df5ac3fdfc039245227d.jpg"/>
          <p:cNvPicPr>
            <a:picLocks noChangeAspect="1"/>
          </p:cNvPicPr>
          <p:nvPr/>
        </p:nvPicPr>
        <p:blipFill>
          <a:blip r:embed="rId2" cstate="print"/>
          <a:stretch>
            <a:fillRect/>
          </a:stretch>
        </p:blipFill>
        <p:spPr>
          <a:xfrm>
            <a:off x="381659" y="1484025"/>
            <a:ext cx="4073453" cy="452702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par>
                                <p:cTn id="10" presetID="22" presetClass="entr" presetSubtype="8" fill="hold"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7"/>
          <p:cNvGrpSpPr>
            <a:grpSpLocks/>
          </p:cNvGrpSpPr>
          <p:nvPr/>
        </p:nvGrpSpPr>
        <p:grpSpPr bwMode="auto">
          <a:xfrm>
            <a:off x="3214688" y="331788"/>
            <a:ext cx="5392737" cy="731837"/>
            <a:chOff x="3214400" y="331815"/>
            <a:chExt cx="5393130" cy="732039"/>
          </a:xfrm>
        </p:grpSpPr>
        <p:sp>
          <p:nvSpPr>
            <p:cNvPr id="3" name="矩形 2"/>
            <p:cNvSpPr/>
            <p:nvPr/>
          </p:nvSpPr>
          <p:spPr bwMode="auto">
            <a:xfrm>
              <a:off x="4159031" y="331815"/>
              <a:ext cx="3376859" cy="732039"/>
            </a:xfrm>
            <a:prstGeom prst="rect">
              <a:avLst/>
            </a:prstGeom>
            <a:solidFill>
              <a:srgbClr val="DB5355"/>
            </a:solidFill>
            <a:ln>
              <a:noFill/>
            </a:ln>
            <a:effectLst>
              <a:outerShdw dist="1651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3600" b="1" dirty="0" smtClean="0">
                  <a:solidFill>
                    <a:schemeClr val="bg1"/>
                  </a:solidFill>
                  <a:latin typeface="微软雅黑" pitchFamily="34" charset="-122"/>
                  <a:ea typeface="微软雅黑" pitchFamily="34" charset="-122"/>
                </a:rPr>
                <a:t>我国海洋领土</a:t>
              </a:r>
              <a:endParaRPr lang="zh-CN" altLang="en-US" sz="3600" b="1" dirty="0">
                <a:solidFill>
                  <a:schemeClr val="bg1"/>
                </a:solidFill>
                <a:latin typeface="微软雅黑" pitchFamily="34" charset="-122"/>
                <a:ea typeface="微软雅黑" pitchFamily="34" charset="-122"/>
              </a:endParaRPr>
            </a:p>
          </p:txBody>
        </p:sp>
        <p:cxnSp>
          <p:nvCxnSpPr>
            <p:cNvPr id="5" name="直接连接符 4"/>
            <p:cNvCxnSpPr/>
            <p:nvPr/>
          </p:nvCxnSpPr>
          <p:spPr>
            <a:xfrm>
              <a:off x="3214400" y="805021"/>
              <a:ext cx="792220" cy="0"/>
            </a:xfrm>
            <a:prstGeom prst="line">
              <a:avLst/>
            </a:prstGeom>
            <a:ln w="28575">
              <a:solidFill>
                <a:srgbClr val="DB5355"/>
              </a:solidFill>
              <a:prstDash val="sysDot"/>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7815310" y="805021"/>
              <a:ext cx="792220" cy="0"/>
            </a:xfrm>
            <a:prstGeom prst="line">
              <a:avLst/>
            </a:prstGeom>
            <a:ln w="28575">
              <a:solidFill>
                <a:srgbClr val="DB5355"/>
              </a:solidFill>
              <a:prstDash val="sysDot"/>
            </a:ln>
          </p:spPr>
          <p:style>
            <a:lnRef idx="1">
              <a:schemeClr val="accent1"/>
            </a:lnRef>
            <a:fillRef idx="0">
              <a:schemeClr val="accent1"/>
            </a:fillRef>
            <a:effectRef idx="0">
              <a:schemeClr val="accent1"/>
            </a:effectRef>
            <a:fontRef idx="minor">
              <a:schemeClr val="tx1"/>
            </a:fontRef>
          </p:style>
        </p:cxnSp>
      </p:grpSp>
      <p:cxnSp>
        <p:nvCxnSpPr>
          <p:cNvPr id="7" name="直接连接符 6"/>
          <p:cNvCxnSpPr/>
          <p:nvPr/>
        </p:nvCxnSpPr>
        <p:spPr>
          <a:xfrm>
            <a:off x="0" y="1292225"/>
            <a:ext cx="12365038" cy="0"/>
          </a:xfrm>
          <a:prstGeom prst="line">
            <a:avLst/>
          </a:prstGeom>
          <a:ln w="28575">
            <a:solidFill>
              <a:srgbClr val="DB5355"/>
            </a:solidFill>
            <a:prstDash val="sysDot"/>
          </a:ln>
        </p:spPr>
        <p:style>
          <a:lnRef idx="1">
            <a:schemeClr val="accent1"/>
          </a:lnRef>
          <a:fillRef idx="0">
            <a:schemeClr val="accent1"/>
          </a:fillRef>
          <a:effectRef idx="0">
            <a:schemeClr val="accent1"/>
          </a:effectRef>
          <a:fontRef idx="minor">
            <a:schemeClr val="tx1"/>
          </a:fontRef>
        </p:style>
      </p:cxnSp>
      <p:grpSp>
        <p:nvGrpSpPr>
          <p:cNvPr id="4" name="组合 9"/>
          <p:cNvGrpSpPr/>
          <p:nvPr/>
        </p:nvGrpSpPr>
        <p:grpSpPr>
          <a:xfrm>
            <a:off x="0" y="6211669"/>
            <a:ext cx="2099811" cy="646331"/>
            <a:chOff x="-1" y="6211669"/>
            <a:chExt cx="2099811" cy="646331"/>
          </a:xfrm>
        </p:grpSpPr>
        <p:sp>
          <p:nvSpPr>
            <p:cNvPr id="11" name="文本框 11"/>
            <p:cNvSpPr txBox="1">
              <a:spLocks noChangeArrowheads="1"/>
            </p:cNvSpPr>
            <p:nvPr/>
          </p:nvSpPr>
          <p:spPr bwMode="auto">
            <a:xfrm>
              <a:off x="710212" y="6211669"/>
              <a:ext cx="1389598" cy="646331"/>
            </a:xfrm>
            <a:prstGeom prst="rect">
              <a:avLst/>
            </a:prstGeom>
            <a:noFill/>
            <a:ln w="9525">
              <a:noFill/>
              <a:miter lim="800000"/>
              <a:headEnd/>
              <a:tailEnd/>
            </a:ln>
          </p:spPr>
          <p:txBody>
            <a:bodyPr>
              <a:spAutoFit/>
            </a:bodyPr>
            <a:lstStyle/>
            <a:p>
              <a:r>
                <a:rPr lang="zh-CN" altLang="en-US" b="1" dirty="0" smtClean="0">
                  <a:latin typeface="Aharoni" pitchFamily="2" charset="-79"/>
                  <a:ea typeface="Segoe UI Black" pitchFamily="34" charset="0"/>
                  <a:cs typeface="Aharoni" pitchFamily="2" charset="-79"/>
                </a:rPr>
                <a:t>国土</a:t>
              </a:r>
              <a:endParaRPr lang="en-US" altLang="zh-CN" b="1" dirty="0" smtClean="0">
                <a:latin typeface="Aharoni" pitchFamily="2" charset="-79"/>
                <a:ea typeface="Segoe UI Black" pitchFamily="34" charset="0"/>
                <a:cs typeface="Aharoni" pitchFamily="2" charset="-79"/>
              </a:endParaRPr>
            </a:p>
            <a:p>
              <a:r>
                <a:rPr lang="zh-CN" altLang="en-US" b="1" dirty="0" smtClean="0">
                  <a:latin typeface="Aharoni" pitchFamily="2" charset="-79"/>
                  <a:ea typeface="Segoe UI Black" pitchFamily="34" charset="0"/>
                  <a:cs typeface="Aharoni" pitchFamily="2" charset="-79"/>
                </a:rPr>
                <a:t>安全</a:t>
              </a:r>
              <a:endParaRPr lang="zh-CN" altLang="en-US" b="1" dirty="0">
                <a:latin typeface="Aharoni" pitchFamily="2" charset="-79"/>
                <a:ea typeface="Segoe UI Black" pitchFamily="34" charset="0"/>
                <a:cs typeface="Aharoni" pitchFamily="2" charset="-79"/>
              </a:endParaRPr>
            </a:p>
          </p:txBody>
        </p:sp>
        <p:grpSp>
          <p:nvGrpSpPr>
            <p:cNvPr id="8" name="组合 9"/>
            <p:cNvGrpSpPr>
              <a:grpSpLocks/>
            </p:cNvGrpSpPr>
            <p:nvPr/>
          </p:nvGrpSpPr>
          <p:grpSpPr bwMode="auto">
            <a:xfrm>
              <a:off x="-1" y="6211669"/>
              <a:ext cx="2099810" cy="646331"/>
              <a:chOff x="4727448" y="3013751"/>
              <a:chExt cx="2099481" cy="645915"/>
            </a:xfrm>
          </p:grpSpPr>
          <p:sp>
            <p:nvSpPr>
              <p:cNvPr id="14" name="文本框 10"/>
              <p:cNvSpPr txBox="1">
                <a:spLocks noChangeArrowheads="1"/>
              </p:cNvSpPr>
              <p:nvPr/>
            </p:nvSpPr>
            <p:spPr bwMode="auto">
              <a:xfrm>
                <a:off x="4727448" y="3029349"/>
                <a:ext cx="1117425" cy="522883"/>
              </a:xfrm>
              <a:prstGeom prst="rect">
                <a:avLst/>
              </a:prstGeom>
              <a:noFill/>
              <a:ln w="9525">
                <a:noFill/>
                <a:miter lim="800000"/>
                <a:headEnd/>
                <a:tailEnd/>
              </a:ln>
            </p:spPr>
            <p:txBody>
              <a:bodyPr wrap="square">
                <a:spAutoFit/>
              </a:bodyPr>
              <a:lstStyle/>
              <a:p>
                <a:r>
                  <a:rPr lang="en-US" altLang="zh-CN" sz="2800" dirty="0" smtClean="0">
                    <a:latin typeface="Aharoni" pitchFamily="2" charset="-79"/>
                    <a:ea typeface="Segoe UI Black" pitchFamily="34" charset="0"/>
                    <a:cs typeface="Aharoni" pitchFamily="2" charset="-79"/>
                  </a:rPr>
                  <a:t>POL</a:t>
                </a:r>
                <a:endParaRPr lang="zh-CN" altLang="en-US" sz="2800" dirty="0">
                  <a:latin typeface="Aharoni" pitchFamily="2" charset="-79"/>
                  <a:ea typeface="Segoe UI Black" pitchFamily="34" charset="0"/>
                  <a:cs typeface="Aharoni" pitchFamily="2" charset="-79"/>
                </a:endParaRPr>
              </a:p>
            </p:txBody>
          </p:sp>
          <p:sp>
            <p:nvSpPr>
              <p:cNvPr id="15" name="文本框 11"/>
              <p:cNvSpPr txBox="1">
                <a:spLocks noChangeArrowheads="1"/>
              </p:cNvSpPr>
              <p:nvPr/>
            </p:nvSpPr>
            <p:spPr bwMode="auto">
              <a:xfrm>
                <a:off x="5437549" y="3013751"/>
                <a:ext cx="1389380" cy="645915"/>
              </a:xfrm>
              <a:prstGeom prst="rect">
                <a:avLst/>
              </a:prstGeom>
              <a:noFill/>
              <a:ln w="9525">
                <a:noFill/>
                <a:miter lim="800000"/>
                <a:headEnd/>
                <a:tailEnd/>
              </a:ln>
            </p:spPr>
            <p:txBody>
              <a:bodyPr>
                <a:spAutoFit/>
              </a:bodyPr>
              <a:lstStyle/>
              <a:p>
                <a:r>
                  <a:rPr lang="zh-CN" altLang="en-US" b="1" dirty="0" smtClean="0">
                    <a:latin typeface="Aharoni" pitchFamily="2" charset="-79"/>
                    <a:ea typeface="Segoe UI Black" pitchFamily="34" charset="0"/>
                    <a:cs typeface="Aharoni" pitchFamily="2" charset="-79"/>
                  </a:rPr>
                  <a:t>国土</a:t>
                </a:r>
                <a:endParaRPr lang="en-US" altLang="zh-CN" b="1" dirty="0" smtClean="0">
                  <a:latin typeface="Aharoni" pitchFamily="2" charset="-79"/>
                  <a:ea typeface="Segoe UI Black" pitchFamily="34" charset="0"/>
                  <a:cs typeface="Aharoni" pitchFamily="2" charset="-79"/>
                </a:endParaRPr>
              </a:p>
              <a:p>
                <a:r>
                  <a:rPr lang="zh-CN" altLang="en-US" b="1" dirty="0" smtClean="0">
                    <a:latin typeface="Aharoni" pitchFamily="2" charset="-79"/>
                    <a:ea typeface="Segoe UI Black" pitchFamily="34" charset="0"/>
                    <a:cs typeface="Aharoni" pitchFamily="2" charset="-79"/>
                  </a:rPr>
                  <a:t>安全</a:t>
                </a:r>
                <a:endParaRPr lang="zh-CN" altLang="en-US" b="1" dirty="0">
                  <a:latin typeface="Aharoni" pitchFamily="2" charset="-79"/>
                  <a:ea typeface="Segoe UI Black" pitchFamily="34" charset="0"/>
                  <a:cs typeface="Aharoni" pitchFamily="2" charset="-79"/>
                </a:endParaRPr>
              </a:p>
            </p:txBody>
          </p:sp>
          <p:cxnSp>
            <p:nvCxnSpPr>
              <p:cNvPr id="16" name="直接连接符 15"/>
              <p:cNvCxnSpPr/>
              <p:nvPr/>
            </p:nvCxnSpPr>
            <p:spPr>
              <a:xfrm>
                <a:off x="4846492" y="3575581"/>
                <a:ext cx="592044"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17" name="组合 29"/>
          <p:cNvGrpSpPr/>
          <p:nvPr/>
        </p:nvGrpSpPr>
        <p:grpSpPr>
          <a:xfrm>
            <a:off x="237323" y="1568326"/>
            <a:ext cx="6283398" cy="875071"/>
            <a:chOff x="1865367" y="1223553"/>
            <a:chExt cx="7455614" cy="1463040"/>
          </a:xfrm>
          <a:solidFill>
            <a:srgbClr val="DB5355"/>
          </a:solidFill>
        </p:grpSpPr>
        <p:sp>
          <p:nvSpPr>
            <p:cNvPr id="19" name="矩形 18"/>
            <p:cNvSpPr/>
            <p:nvPr/>
          </p:nvSpPr>
          <p:spPr>
            <a:xfrm>
              <a:off x="1995994" y="1223553"/>
              <a:ext cx="7324987" cy="14630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20" name="组合 31"/>
            <p:cNvGrpSpPr/>
            <p:nvPr/>
          </p:nvGrpSpPr>
          <p:grpSpPr>
            <a:xfrm>
              <a:off x="1865367" y="2007324"/>
              <a:ext cx="2403566" cy="527725"/>
              <a:chOff x="1497875" y="2001592"/>
              <a:chExt cx="2403566" cy="381059"/>
            </a:xfrm>
            <a:grpFill/>
          </p:grpSpPr>
          <p:grpSp>
            <p:nvGrpSpPr>
              <p:cNvPr id="24" name="组合 36"/>
              <p:cNvGrpSpPr/>
              <p:nvPr/>
            </p:nvGrpSpPr>
            <p:grpSpPr>
              <a:xfrm>
                <a:off x="1497875" y="2067429"/>
                <a:ext cx="2403566" cy="315222"/>
                <a:chOff x="0" y="296091"/>
                <a:chExt cx="3187337" cy="418012"/>
              </a:xfrm>
              <a:grpFill/>
            </p:grpSpPr>
            <p:sp>
              <p:nvSpPr>
                <p:cNvPr id="26" name="矩形 25"/>
                <p:cNvSpPr/>
                <p:nvPr/>
              </p:nvSpPr>
              <p:spPr>
                <a:xfrm>
                  <a:off x="0" y="296091"/>
                  <a:ext cx="2979937" cy="418012"/>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7" name="直角三角形 26"/>
                <p:cNvSpPr/>
                <p:nvPr/>
              </p:nvSpPr>
              <p:spPr>
                <a:xfrm>
                  <a:off x="2979937" y="296091"/>
                  <a:ext cx="207400" cy="418012"/>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
            <p:nvSpPr>
              <p:cNvPr id="25" name="直角三角形 24"/>
              <p:cNvSpPr/>
              <p:nvPr/>
            </p:nvSpPr>
            <p:spPr>
              <a:xfrm flipH="1">
                <a:off x="1500409" y="2001592"/>
                <a:ext cx="130627" cy="65837"/>
              </a:xfrm>
              <a:prstGeom prst="rtTriangl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cxnSp>
          <p:nvCxnSpPr>
            <p:cNvPr id="21" name="直接连接符 20"/>
            <p:cNvCxnSpPr/>
            <p:nvPr/>
          </p:nvCxnSpPr>
          <p:spPr>
            <a:xfrm>
              <a:off x="8688531" y="1223553"/>
              <a:ext cx="0" cy="1463039"/>
            </a:xfrm>
            <a:prstGeom prst="line">
              <a:avLst/>
            </a:prstGeom>
            <a:grpFill/>
            <a:ln w="12700">
              <a:solidFill>
                <a:srgbClr val="FCF8ED"/>
              </a:solidFill>
              <a:prstDash val="dash"/>
            </a:ln>
          </p:spPr>
          <p:style>
            <a:lnRef idx="1">
              <a:schemeClr val="accent1"/>
            </a:lnRef>
            <a:fillRef idx="0">
              <a:schemeClr val="accent1"/>
            </a:fillRef>
            <a:effectRef idx="0">
              <a:schemeClr val="accent1"/>
            </a:effectRef>
            <a:fontRef idx="minor">
              <a:schemeClr val="tx1"/>
            </a:fontRef>
          </p:style>
        </p:cxnSp>
        <p:sp>
          <p:nvSpPr>
            <p:cNvPr id="22" name="文本框 33"/>
            <p:cNvSpPr txBox="1"/>
            <p:nvPr/>
          </p:nvSpPr>
          <p:spPr>
            <a:xfrm>
              <a:off x="2328203" y="2123665"/>
              <a:ext cx="1756539" cy="400110"/>
            </a:xfrm>
            <a:prstGeom prst="rect">
              <a:avLst/>
            </a:prstGeom>
            <a:noFill/>
          </p:spPr>
          <p:txBody>
            <a:bodyPr>
              <a:spAutoFit/>
            </a:bodyPr>
            <a:lstStyle/>
            <a:p>
              <a:pPr>
                <a:defRPr/>
              </a:pPr>
              <a:r>
                <a:rPr lang="zh-CN" altLang="en-US" sz="2000" dirty="0">
                  <a:solidFill>
                    <a:schemeClr val="bg1"/>
                  </a:solidFill>
                  <a:latin typeface="微软雅黑" panose="020B0503020204020204" pitchFamily="34" charset="-122"/>
                  <a:ea typeface="微软雅黑" panose="020B0503020204020204" pitchFamily="34" charset="-122"/>
                </a:rPr>
                <a:t>思考</a:t>
              </a:r>
              <a:r>
                <a:rPr lang="en-US" altLang="zh-CN" sz="2000" dirty="0">
                  <a:solidFill>
                    <a:schemeClr val="bg1"/>
                  </a:solidFill>
                  <a:latin typeface="微软雅黑" panose="020B0503020204020204" pitchFamily="34" charset="-122"/>
                  <a:ea typeface="微软雅黑" panose="020B0503020204020204" pitchFamily="34" charset="-122"/>
                </a:rPr>
                <a:t>1</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3" name="文本框 35"/>
            <p:cNvSpPr txBox="1"/>
            <p:nvPr/>
          </p:nvSpPr>
          <p:spPr>
            <a:xfrm>
              <a:off x="4084742" y="1671777"/>
              <a:ext cx="4538476" cy="584775"/>
            </a:xfrm>
            <a:prstGeom prst="rect">
              <a:avLst/>
            </a:prstGeom>
            <a:grpFill/>
          </p:spPr>
          <p:txBody>
            <a:bodyPr>
              <a:spAutoFit/>
            </a:bodyPr>
            <a:lstStyle/>
            <a:p>
              <a:pPr lvl="0"/>
              <a:r>
                <a:rPr lang="zh-CN" altLang="en-US" sz="3200" dirty="0" smtClean="0"/>
                <a:t>中韩黄海划界问题</a:t>
              </a:r>
              <a:endParaRPr lang="zh-CN" altLang="en-US" sz="3200" dirty="0"/>
            </a:p>
          </p:txBody>
        </p:sp>
      </p:grpSp>
      <p:sp>
        <p:nvSpPr>
          <p:cNvPr id="40" name="TextBox 39"/>
          <p:cNvSpPr txBox="1"/>
          <p:nvPr/>
        </p:nvSpPr>
        <p:spPr>
          <a:xfrm>
            <a:off x="6535711" y="1588957"/>
            <a:ext cx="5656289" cy="5355312"/>
          </a:xfrm>
          <a:prstGeom prst="rect">
            <a:avLst/>
          </a:prstGeom>
          <a:noFill/>
        </p:spPr>
        <p:txBody>
          <a:bodyPr wrap="square" rtlCol="0">
            <a:spAutoFit/>
          </a:bodyPr>
          <a:lstStyle/>
          <a:p>
            <a:r>
              <a:rPr lang="zh-CN" altLang="en-US" dirty="0" smtClean="0"/>
              <a:t>黄海海域面临着同朝鲜和韩国的划界问题。在这一带海域</a:t>
            </a:r>
            <a:r>
              <a:rPr lang="en-US" dirty="0" smtClean="0"/>
              <a:t>, </a:t>
            </a:r>
            <a:r>
              <a:rPr lang="zh-CN" altLang="en-US" dirty="0" smtClean="0"/>
              <a:t>中朝、中韩之间的海洋距离均小于</a:t>
            </a:r>
            <a:r>
              <a:rPr lang="en-US" dirty="0" smtClean="0"/>
              <a:t>400 </a:t>
            </a:r>
            <a:r>
              <a:rPr lang="zh-CN" altLang="en-US" dirty="0" smtClean="0"/>
              <a:t>海里</a:t>
            </a:r>
            <a:r>
              <a:rPr lang="en-US" dirty="0" smtClean="0"/>
              <a:t>, </a:t>
            </a:r>
            <a:r>
              <a:rPr lang="zh-CN" altLang="en-US" dirty="0" smtClean="0"/>
              <a:t>因此各方都不能单方依照 </a:t>
            </a:r>
            <a:r>
              <a:rPr lang="en-US" altLang="zh-CN" dirty="0" smtClean="0"/>
              <a:t>《</a:t>
            </a:r>
            <a:r>
              <a:rPr lang="zh-CN" altLang="en-US" dirty="0" smtClean="0"/>
              <a:t>公约</a:t>
            </a:r>
            <a:r>
              <a:rPr lang="en-US" altLang="zh-CN" dirty="0" smtClean="0"/>
              <a:t>》</a:t>
            </a:r>
            <a:r>
              <a:rPr lang="zh-CN" altLang="en-US" dirty="0" smtClean="0"/>
              <a:t>划定“ </a:t>
            </a:r>
            <a:r>
              <a:rPr lang="en-US" dirty="0" smtClean="0"/>
              <a:t>200 </a:t>
            </a:r>
            <a:r>
              <a:rPr lang="zh-CN" altLang="en-US" dirty="0" smtClean="0"/>
              <a:t>海里专属经济区”。 而是要依照</a:t>
            </a:r>
            <a:r>
              <a:rPr lang="en-US" altLang="zh-CN" dirty="0" smtClean="0"/>
              <a:t>《</a:t>
            </a:r>
            <a:r>
              <a:rPr lang="zh-CN" altLang="en-US" dirty="0" smtClean="0"/>
              <a:t>公约</a:t>
            </a:r>
            <a:r>
              <a:rPr lang="en-US" altLang="zh-CN" dirty="0" smtClean="0"/>
              <a:t>》</a:t>
            </a:r>
            <a:r>
              <a:rPr lang="zh-CN" altLang="en-US" dirty="0" smtClean="0"/>
              <a:t>的其它规定划界。在这片海域的底部有一条明显的由北向南的海底谷线。这条谷线是中国大陆架与朝鲜半岛</a:t>
            </a:r>
            <a:r>
              <a:rPr lang="en-US" dirty="0" smtClean="0"/>
              <a:t>( </a:t>
            </a:r>
            <a:r>
              <a:rPr lang="zh-CN" altLang="en-US" dirty="0" smtClean="0"/>
              <a:t>包括朝鲜和韩国</a:t>
            </a:r>
            <a:r>
              <a:rPr lang="en-US" dirty="0" smtClean="0"/>
              <a:t>) </a:t>
            </a:r>
            <a:r>
              <a:rPr lang="zh-CN" altLang="en-US" dirty="0" smtClean="0"/>
              <a:t>大陆架自然延伸的外部天然接壤线</a:t>
            </a:r>
            <a:r>
              <a:rPr lang="en-US" dirty="0" smtClean="0"/>
              <a:t>,</a:t>
            </a:r>
            <a:r>
              <a:rPr lang="zh-CN" altLang="en-US" dirty="0" smtClean="0"/>
              <a:t>依照“沿海国对大陆架行使主权权利</a:t>
            </a:r>
            <a:r>
              <a:rPr lang="en-US" dirty="0" smtClean="0"/>
              <a:t>, </a:t>
            </a:r>
            <a:r>
              <a:rPr lang="zh-CN" altLang="en-US" dirty="0" smtClean="0"/>
              <a:t>并不限于二百海里。大陆架的自然延伸扩展到二百海里以外时</a:t>
            </a:r>
            <a:r>
              <a:rPr lang="en-US" dirty="0" smtClean="0"/>
              <a:t>, </a:t>
            </a:r>
            <a:r>
              <a:rPr lang="zh-CN" altLang="en-US" dirty="0" smtClean="0"/>
              <a:t>应当从大陆边的外部界线或大陆基的外部界线为界</a:t>
            </a:r>
            <a:r>
              <a:rPr lang="en-US" dirty="0" smtClean="0"/>
              <a:t>, </a:t>
            </a:r>
            <a:r>
              <a:rPr lang="zh-CN" altLang="en-US" dirty="0" smtClean="0"/>
              <a:t>实际上就是以地形终止的地点</a:t>
            </a:r>
            <a:r>
              <a:rPr lang="en-US" dirty="0" smtClean="0"/>
              <a:t>, </a:t>
            </a:r>
            <a:r>
              <a:rPr lang="zh-CN" altLang="en-US" dirty="0" smtClean="0"/>
              <a:t>到深海开始而言。”的规定</a:t>
            </a:r>
            <a:r>
              <a:rPr lang="en-US" dirty="0" smtClean="0"/>
              <a:t>, </a:t>
            </a:r>
            <a:r>
              <a:rPr lang="zh-CN" altLang="en-US" dirty="0" smtClean="0"/>
              <a:t>这条接壤线以西的海域理所当然地属于中国</a:t>
            </a:r>
            <a:r>
              <a:rPr lang="en-US" dirty="0" smtClean="0"/>
              <a:t>, </a:t>
            </a:r>
            <a:r>
              <a:rPr lang="zh-CN" altLang="en-US" dirty="0" smtClean="0"/>
              <a:t>以东的海域才分属朝鲜和韩国。但是朝鲜和韩国却多次宣称在这片海域内应以中间线为界。这不仅违反</a:t>
            </a:r>
            <a:r>
              <a:rPr lang="en-US" altLang="zh-CN" dirty="0" smtClean="0"/>
              <a:t>《</a:t>
            </a:r>
            <a:r>
              <a:rPr lang="zh-CN" altLang="en-US" dirty="0" smtClean="0"/>
              <a:t>公约</a:t>
            </a:r>
            <a:r>
              <a:rPr lang="en-US" altLang="zh-CN" dirty="0" smtClean="0"/>
              <a:t>》</a:t>
            </a:r>
            <a:r>
              <a:rPr lang="zh-CN" altLang="en-US" dirty="0" smtClean="0"/>
              <a:t>的规定</a:t>
            </a:r>
            <a:r>
              <a:rPr lang="en-US" dirty="0" smtClean="0"/>
              <a:t>, </a:t>
            </a:r>
            <a:r>
              <a:rPr lang="zh-CN" altLang="en-US" dirty="0" smtClean="0"/>
              <a:t>而且侵占了本应属于我国管辖的若干黄海海域。尤其令人不能接受的是韩国与中国之间海域采用所谓的“中间线原则”</a:t>
            </a:r>
            <a:r>
              <a:rPr lang="en-US" dirty="0" smtClean="0"/>
              <a:t>, </a:t>
            </a:r>
            <a:r>
              <a:rPr lang="zh-CN" altLang="en-US" dirty="0" smtClean="0"/>
              <a:t>而在与日本之间海域又承认“大陆架自然延伸原则”。 这是中国政府和中国人民绝不答应的。</a:t>
            </a:r>
          </a:p>
          <a:p>
            <a:endParaRPr lang="zh-CN" altLang="en-US" dirty="0"/>
          </a:p>
        </p:txBody>
      </p:sp>
      <p:pic>
        <p:nvPicPr>
          <p:cNvPr id="41985" name="Picture 1" descr="1746194_33074c1aa70364cb6fefe72abda5894d"/>
          <p:cNvPicPr>
            <a:picLocks noChangeAspect="1" noChangeArrowheads="1"/>
          </p:cNvPicPr>
          <p:nvPr/>
        </p:nvPicPr>
        <p:blipFill>
          <a:blip r:embed="rId2" cstate="print"/>
          <a:srcRect/>
          <a:stretch>
            <a:fillRect/>
          </a:stretch>
        </p:blipFill>
        <p:spPr bwMode="auto">
          <a:xfrm>
            <a:off x="1798820" y="2587199"/>
            <a:ext cx="4482059" cy="394851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par>
                                <p:cTn id="10" presetID="22" presetClass="entr" presetSubtype="8" fill="hold"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par>
                                <p:cTn id="13" presetID="37" presetClass="entr" presetSubtype="0" fill="hold" nodeType="withEffect">
                                  <p:stCondLst>
                                    <p:cond delay="50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750"/>
                                        <p:tgtEl>
                                          <p:spTgt spid="17"/>
                                        </p:tgtEl>
                                      </p:cBhvr>
                                    </p:animEffect>
                                    <p:anim calcmode="lin" valueType="num">
                                      <p:cBhvr>
                                        <p:cTn id="16" dur="750" fill="hold"/>
                                        <p:tgtEl>
                                          <p:spTgt spid="17"/>
                                        </p:tgtEl>
                                        <p:attrNameLst>
                                          <p:attrName>ppt_x</p:attrName>
                                        </p:attrNameLst>
                                      </p:cBhvr>
                                      <p:tavLst>
                                        <p:tav tm="0">
                                          <p:val>
                                            <p:strVal val="#ppt_x"/>
                                          </p:val>
                                        </p:tav>
                                        <p:tav tm="100000">
                                          <p:val>
                                            <p:strVal val="#ppt_x"/>
                                          </p:val>
                                        </p:tav>
                                      </p:tavLst>
                                    </p:anim>
                                    <p:anim calcmode="lin" valueType="num">
                                      <p:cBhvr>
                                        <p:cTn id="17" dur="675" decel="100000" fill="hold"/>
                                        <p:tgtEl>
                                          <p:spTgt spid="17"/>
                                        </p:tgtEl>
                                        <p:attrNameLst>
                                          <p:attrName>ppt_y</p:attrName>
                                        </p:attrNameLst>
                                      </p:cBhvr>
                                      <p:tavLst>
                                        <p:tav tm="0">
                                          <p:val>
                                            <p:strVal val="#ppt_y+1"/>
                                          </p:val>
                                        </p:tav>
                                        <p:tav tm="100000">
                                          <p:val>
                                            <p:strVal val="#ppt_y-.03"/>
                                          </p:val>
                                        </p:tav>
                                      </p:tavLst>
                                    </p:anim>
                                    <p:anim calcmode="lin" valueType="num">
                                      <p:cBhvr>
                                        <p:cTn id="18" dur="75" accel="100000" fill="hold">
                                          <p:stCondLst>
                                            <p:cond delay="675"/>
                                          </p:stCondLst>
                                        </p:cTn>
                                        <p:tgtEl>
                                          <p:spTgt spid="1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7"/>
          <p:cNvGrpSpPr>
            <a:grpSpLocks/>
          </p:cNvGrpSpPr>
          <p:nvPr/>
        </p:nvGrpSpPr>
        <p:grpSpPr bwMode="auto">
          <a:xfrm>
            <a:off x="3214688" y="331788"/>
            <a:ext cx="5392737" cy="731837"/>
            <a:chOff x="3214400" y="331815"/>
            <a:chExt cx="5393130" cy="732039"/>
          </a:xfrm>
        </p:grpSpPr>
        <p:sp>
          <p:nvSpPr>
            <p:cNvPr id="3" name="矩形 2"/>
            <p:cNvSpPr/>
            <p:nvPr/>
          </p:nvSpPr>
          <p:spPr bwMode="auto">
            <a:xfrm>
              <a:off x="4159031" y="331815"/>
              <a:ext cx="3376859" cy="732039"/>
            </a:xfrm>
            <a:prstGeom prst="rect">
              <a:avLst/>
            </a:prstGeom>
            <a:solidFill>
              <a:srgbClr val="DB5355"/>
            </a:solidFill>
            <a:ln>
              <a:noFill/>
            </a:ln>
            <a:effectLst>
              <a:outerShdw dist="1651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3600" b="1" dirty="0" smtClean="0">
                  <a:solidFill>
                    <a:schemeClr val="bg1"/>
                  </a:solidFill>
                  <a:latin typeface="微软雅黑" pitchFamily="34" charset="-122"/>
                  <a:ea typeface="微软雅黑" pitchFamily="34" charset="-122"/>
                </a:rPr>
                <a:t>我国海洋领土</a:t>
              </a:r>
              <a:endParaRPr lang="zh-CN" altLang="en-US" sz="3600" b="1" dirty="0">
                <a:solidFill>
                  <a:schemeClr val="bg1"/>
                </a:solidFill>
                <a:latin typeface="微软雅黑" pitchFamily="34" charset="-122"/>
                <a:ea typeface="微软雅黑" pitchFamily="34" charset="-122"/>
              </a:endParaRPr>
            </a:p>
          </p:txBody>
        </p:sp>
        <p:cxnSp>
          <p:nvCxnSpPr>
            <p:cNvPr id="5" name="直接连接符 4"/>
            <p:cNvCxnSpPr/>
            <p:nvPr/>
          </p:nvCxnSpPr>
          <p:spPr>
            <a:xfrm>
              <a:off x="3214400" y="805021"/>
              <a:ext cx="792220" cy="0"/>
            </a:xfrm>
            <a:prstGeom prst="line">
              <a:avLst/>
            </a:prstGeom>
            <a:ln w="28575">
              <a:solidFill>
                <a:srgbClr val="DB5355"/>
              </a:solidFill>
              <a:prstDash val="sysDot"/>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7815310" y="805021"/>
              <a:ext cx="792220" cy="0"/>
            </a:xfrm>
            <a:prstGeom prst="line">
              <a:avLst/>
            </a:prstGeom>
            <a:ln w="28575">
              <a:solidFill>
                <a:srgbClr val="DB5355"/>
              </a:solidFill>
              <a:prstDash val="sysDot"/>
            </a:ln>
          </p:spPr>
          <p:style>
            <a:lnRef idx="1">
              <a:schemeClr val="accent1"/>
            </a:lnRef>
            <a:fillRef idx="0">
              <a:schemeClr val="accent1"/>
            </a:fillRef>
            <a:effectRef idx="0">
              <a:schemeClr val="accent1"/>
            </a:effectRef>
            <a:fontRef idx="minor">
              <a:schemeClr val="tx1"/>
            </a:fontRef>
          </p:style>
        </p:cxnSp>
      </p:grpSp>
      <p:cxnSp>
        <p:nvCxnSpPr>
          <p:cNvPr id="7" name="直接连接符 6"/>
          <p:cNvCxnSpPr/>
          <p:nvPr/>
        </p:nvCxnSpPr>
        <p:spPr>
          <a:xfrm>
            <a:off x="0" y="1292225"/>
            <a:ext cx="12365038" cy="0"/>
          </a:xfrm>
          <a:prstGeom prst="line">
            <a:avLst/>
          </a:prstGeom>
          <a:ln w="28575">
            <a:solidFill>
              <a:srgbClr val="DB5355"/>
            </a:solidFill>
            <a:prstDash val="sysDot"/>
          </a:ln>
        </p:spPr>
        <p:style>
          <a:lnRef idx="1">
            <a:schemeClr val="accent1"/>
          </a:lnRef>
          <a:fillRef idx="0">
            <a:schemeClr val="accent1"/>
          </a:fillRef>
          <a:effectRef idx="0">
            <a:schemeClr val="accent1"/>
          </a:effectRef>
          <a:fontRef idx="minor">
            <a:schemeClr val="tx1"/>
          </a:fontRef>
        </p:style>
      </p:cxnSp>
      <p:grpSp>
        <p:nvGrpSpPr>
          <p:cNvPr id="42" name="组合 41"/>
          <p:cNvGrpSpPr/>
          <p:nvPr/>
        </p:nvGrpSpPr>
        <p:grpSpPr>
          <a:xfrm>
            <a:off x="0" y="6211669"/>
            <a:ext cx="2099811" cy="646331"/>
            <a:chOff x="-1" y="6211669"/>
            <a:chExt cx="2099811" cy="646331"/>
          </a:xfrm>
        </p:grpSpPr>
        <p:sp>
          <p:nvSpPr>
            <p:cNvPr id="43" name="文本框 11"/>
            <p:cNvSpPr txBox="1">
              <a:spLocks noChangeArrowheads="1"/>
            </p:cNvSpPr>
            <p:nvPr/>
          </p:nvSpPr>
          <p:spPr bwMode="auto">
            <a:xfrm>
              <a:off x="710212" y="6211669"/>
              <a:ext cx="1389598" cy="646331"/>
            </a:xfrm>
            <a:prstGeom prst="rect">
              <a:avLst/>
            </a:prstGeom>
            <a:noFill/>
            <a:ln w="9525">
              <a:noFill/>
              <a:miter lim="800000"/>
              <a:headEnd/>
              <a:tailEnd/>
            </a:ln>
          </p:spPr>
          <p:txBody>
            <a:bodyPr>
              <a:spAutoFit/>
            </a:bodyPr>
            <a:lstStyle/>
            <a:p>
              <a:r>
                <a:rPr lang="zh-CN" altLang="en-US" b="1" dirty="0" smtClean="0">
                  <a:latin typeface="Aharoni" pitchFamily="2" charset="-79"/>
                  <a:ea typeface="Segoe UI Black" pitchFamily="34" charset="0"/>
                  <a:cs typeface="Aharoni" pitchFamily="2" charset="-79"/>
                </a:rPr>
                <a:t>国土</a:t>
              </a:r>
              <a:endParaRPr lang="en-US" altLang="zh-CN" b="1" dirty="0" smtClean="0">
                <a:latin typeface="Aharoni" pitchFamily="2" charset="-79"/>
                <a:ea typeface="Segoe UI Black" pitchFamily="34" charset="0"/>
                <a:cs typeface="Aharoni" pitchFamily="2" charset="-79"/>
              </a:endParaRPr>
            </a:p>
            <a:p>
              <a:r>
                <a:rPr lang="zh-CN" altLang="en-US" b="1" dirty="0" smtClean="0">
                  <a:latin typeface="Aharoni" pitchFamily="2" charset="-79"/>
                  <a:ea typeface="Segoe UI Black" pitchFamily="34" charset="0"/>
                  <a:cs typeface="Aharoni" pitchFamily="2" charset="-79"/>
                </a:rPr>
                <a:t>安全</a:t>
              </a:r>
              <a:endParaRPr lang="zh-CN" altLang="en-US" b="1" dirty="0">
                <a:latin typeface="Aharoni" pitchFamily="2" charset="-79"/>
                <a:ea typeface="Segoe UI Black" pitchFamily="34" charset="0"/>
                <a:cs typeface="Aharoni" pitchFamily="2" charset="-79"/>
              </a:endParaRPr>
            </a:p>
          </p:txBody>
        </p:sp>
        <p:grpSp>
          <p:nvGrpSpPr>
            <p:cNvPr id="44" name="组合 9"/>
            <p:cNvGrpSpPr>
              <a:grpSpLocks/>
            </p:cNvGrpSpPr>
            <p:nvPr/>
          </p:nvGrpSpPr>
          <p:grpSpPr bwMode="auto">
            <a:xfrm>
              <a:off x="-1" y="6211669"/>
              <a:ext cx="2099810" cy="646331"/>
              <a:chOff x="4727448" y="3013751"/>
              <a:chExt cx="2099481" cy="645915"/>
            </a:xfrm>
          </p:grpSpPr>
          <p:sp>
            <p:nvSpPr>
              <p:cNvPr id="45" name="文本框 10"/>
              <p:cNvSpPr txBox="1">
                <a:spLocks noChangeArrowheads="1"/>
              </p:cNvSpPr>
              <p:nvPr/>
            </p:nvSpPr>
            <p:spPr bwMode="auto">
              <a:xfrm>
                <a:off x="4727448" y="3029349"/>
                <a:ext cx="1117425" cy="522883"/>
              </a:xfrm>
              <a:prstGeom prst="rect">
                <a:avLst/>
              </a:prstGeom>
              <a:noFill/>
              <a:ln w="9525">
                <a:noFill/>
                <a:miter lim="800000"/>
                <a:headEnd/>
                <a:tailEnd/>
              </a:ln>
            </p:spPr>
            <p:txBody>
              <a:bodyPr wrap="square">
                <a:spAutoFit/>
              </a:bodyPr>
              <a:lstStyle/>
              <a:p>
                <a:r>
                  <a:rPr lang="en-US" altLang="zh-CN" sz="2800" dirty="0" smtClean="0">
                    <a:latin typeface="Aharoni" pitchFamily="2" charset="-79"/>
                    <a:ea typeface="Segoe UI Black" pitchFamily="34" charset="0"/>
                    <a:cs typeface="Aharoni" pitchFamily="2" charset="-79"/>
                  </a:rPr>
                  <a:t>POL</a:t>
                </a:r>
                <a:endParaRPr lang="zh-CN" altLang="en-US" sz="2800" dirty="0">
                  <a:latin typeface="Aharoni" pitchFamily="2" charset="-79"/>
                  <a:ea typeface="Segoe UI Black" pitchFamily="34" charset="0"/>
                  <a:cs typeface="Aharoni" pitchFamily="2" charset="-79"/>
                </a:endParaRPr>
              </a:p>
            </p:txBody>
          </p:sp>
          <p:sp>
            <p:nvSpPr>
              <p:cNvPr id="46" name="文本框 11"/>
              <p:cNvSpPr txBox="1">
                <a:spLocks noChangeArrowheads="1"/>
              </p:cNvSpPr>
              <p:nvPr/>
            </p:nvSpPr>
            <p:spPr bwMode="auto">
              <a:xfrm>
                <a:off x="5437549" y="3013751"/>
                <a:ext cx="1389380" cy="645915"/>
              </a:xfrm>
              <a:prstGeom prst="rect">
                <a:avLst/>
              </a:prstGeom>
              <a:noFill/>
              <a:ln w="9525">
                <a:noFill/>
                <a:miter lim="800000"/>
                <a:headEnd/>
                <a:tailEnd/>
              </a:ln>
            </p:spPr>
            <p:txBody>
              <a:bodyPr>
                <a:spAutoFit/>
              </a:bodyPr>
              <a:lstStyle/>
              <a:p>
                <a:r>
                  <a:rPr lang="zh-CN" altLang="en-US" b="1" dirty="0" smtClean="0">
                    <a:latin typeface="Aharoni" pitchFamily="2" charset="-79"/>
                    <a:ea typeface="Segoe UI Black" pitchFamily="34" charset="0"/>
                    <a:cs typeface="Aharoni" pitchFamily="2" charset="-79"/>
                  </a:rPr>
                  <a:t>国土</a:t>
                </a:r>
                <a:endParaRPr lang="en-US" altLang="zh-CN" b="1" dirty="0" smtClean="0">
                  <a:latin typeface="Aharoni" pitchFamily="2" charset="-79"/>
                  <a:ea typeface="Segoe UI Black" pitchFamily="34" charset="0"/>
                  <a:cs typeface="Aharoni" pitchFamily="2" charset="-79"/>
                </a:endParaRPr>
              </a:p>
              <a:p>
                <a:r>
                  <a:rPr lang="zh-CN" altLang="en-US" b="1" dirty="0" smtClean="0">
                    <a:latin typeface="Aharoni" pitchFamily="2" charset="-79"/>
                    <a:ea typeface="Segoe UI Black" pitchFamily="34" charset="0"/>
                    <a:cs typeface="Aharoni" pitchFamily="2" charset="-79"/>
                  </a:rPr>
                  <a:t>安全</a:t>
                </a:r>
                <a:endParaRPr lang="zh-CN" altLang="en-US" b="1" dirty="0">
                  <a:latin typeface="Aharoni" pitchFamily="2" charset="-79"/>
                  <a:ea typeface="Segoe UI Black" pitchFamily="34" charset="0"/>
                  <a:cs typeface="Aharoni" pitchFamily="2" charset="-79"/>
                </a:endParaRPr>
              </a:p>
            </p:txBody>
          </p:sp>
          <p:cxnSp>
            <p:nvCxnSpPr>
              <p:cNvPr id="47" name="直接连接符 46"/>
              <p:cNvCxnSpPr/>
              <p:nvPr/>
            </p:nvCxnSpPr>
            <p:spPr>
              <a:xfrm>
                <a:off x="4846492" y="3575581"/>
                <a:ext cx="592044"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16" name="组合 29"/>
          <p:cNvGrpSpPr/>
          <p:nvPr/>
        </p:nvGrpSpPr>
        <p:grpSpPr>
          <a:xfrm>
            <a:off x="237323" y="1568326"/>
            <a:ext cx="6283398" cy="875071"/>
            <a:chOff x="1865367" y="1223553"/>
            <a:chExt cx="7455614" cy="1463040"/>
          </a:xfrm>
          <a:solidFill>
            <a:srgbClr val="DB5355"/>
          </a:solidFill>
        </p:grpSpPr>
        <p:sp>
          <p:nvSpPr>
            <p:cNvPr id="17" name="矩形 16"/>
            <p:cNvSpPr/>
            <p:nvPr/>
          </p:nvSpPr>
          <p:spPr>
            <a:xfrm>
              <a:off x="1995994" y="1223553"/>
              <a:ext cx="7324987" cy="14630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18" name="组合 31"/>
            <p:cNvGrpSpPr/>
            <p:nvPr/>
          </p:nvGrpSpPr>
          <p:grpSpPr>
            <a:xfrm>
              <a:off x="1865367" y="2007324"/>
              <a:ext cx="2403566" cy="527725"/>
              <a:chOff x="1497875" y="2001592"/>
              <a:chExt cx="2403566" cy="381059"/>
            </a:xfrm>
            <a:grpFill/>
          </p:grpSpPr>
          <p:grpSp>
            <p:nvGrpSpPr>
              <p:cNvPr id="22" name="组合 36"/>
              <p:cNvGrpSpPr/>
              <p:nvPr/>
            </p:nvGrpSpPr>
            <p:grpSpPr>
              <a:xfrm>
                <a:off x="1497875" y="2067429"/>
                <a:ext cx="2403566" cy="315222"/>
                <a:chOff x="0" y="296091"/>
                <a:chExt cx="3187337" cy="418012"/>
              </a:xfrm>
              <a:grpFill/>
            </p:grpSpPr>
            <p:sp>
              <p:nvSpPr>
                <p:cNvPr id="24" name="矩形 23"/>
                <p:cNvSpPr/>
                <p:nvPr/>
              </p:nvSpPr>
              <p:spPr>
                <a:xfrm>
                  <a:off x="0" y="296091"/>
                  <a:ext cx="2979937" cy="418012"/>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5" name="直角三角形 24"/>
                <p:cNvSpPr/>
                <p:nvPr/>
              </p:nvSpPr>
              <p:spPr>
                <a:xfrm>
                  <a:off x="2979937" y="296091"/>
                  <a:ext cx="207400" cy="418012"/>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
            <p:nvSpPr>
              <p:cNvPr id="23" name="直角三角形 22"/>
              <p:cNvSpPr/>
              <p:nvPr/>
            </p:nvSpPr>
            <p:spPr>
              <a:xfrm flipH="1">
                <a:off x="1500409" y="2001592"/>
                <a:ext cx="130627" cy="65837"/>
              </a:xfrm>
              <a:prstGeom prst="rtTriangl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cxnSp>
          <p:nvCxnSpPr>
            <p:cNvPr id="19" name="直接连接符 18"/>
            <p:cNvCxnSpPr/>
            <p:nvPr/>
          </p:nvCxnSpPr>
          <p:spPr>
            <a:xfrm>
              <a:off x="8688531" y="1223553"/>
              <a:ext cx="0" cy="1463039"/>
            </a:xfrm>
            <a:prstGeom prst="line">
              <a:avLst/>
            </a:prstGeom>
            <a:grpFill/>
            <a:ln w="12700">
              <a:solidFill>
                <a:srgbClr val="FCF8ED"/>
              </a:solidFill>
              <a:prstDash val="dash"/>
            </a:ln>
          </p:spPr>
          <p:style>
            <a:lnRef idx="1">
              <a:schemeClr val="accent1"/>
            </a:lnRef>
            <a:fillRef idx="0">
              <a:schemeClr val="accent1"/>
            </a:fillRef>
            <a:effectRef idx="0">
              <a:schemeClr val="accent1"/>
            </a:effectRef>
            <a:fontRef idx="minor">
              <a:schemeClr val="tx1"/>
            </a:fontRef>
          </p:style>
        </p:cxnSp>
        <p:sp>
          <p:nvSpPr>
            <p:cNvPr id="20" name="文本框 33"/>
            <p:cNvSpPr txBox="1"/>
            <p:nvPr/>
          </p:nvSpPr>
          <p:spPr>
            <a:xfrm>
              <a:off x="2328203" y="2123665"/>
              <a:ext cx="1756539" cy="400110"/>
            </a:xfrm>
            <a:prstGeom prst="rect">
              <a:avLst/>
            </a:prstGeom>
            <a:noFill/>
          </p:spPr>
          <p:txBody>
            <a:bodyPr>
              <a:spAutoFit/>
            </a:bodyPr>
            <a:lstStyle/>
            <a:p>
              <a:pPr>
                <a:defRPr/>
              </a:pPr>
              <a:r>
                <a:rPr lang="zh-CN" altLang="en-US" sz="2000" dirty="0">
                  <a:solidFill>
                    <a:schemeClr val="bg1"/>
                  </a:solidFill>
                  <a:latin typeface="微软雅黑" panose="020B0503020204020204" pitchFamily="34" charset="-122"/>
                  <a:ea typeface="微软雅黑" panose="020B0503020204020204" pitchFamily="34" charset="-122"/>
                </a:rPr>
                <a:t>思考</a:t>
              </a:r>
              <a:r>
                <a:rPr lang="en-US" altLang="zh-CN" sz="2000" dirty="0">
                  <a:solidFill>
                    <a:schemeClr val="bg1"/>
                  </a:solidFill>
                  <a:latin typeface="微软雅黑" panose="020B0503020204020204" pitchFamily="34" charset="-122"/>
                  <a:ea typeface="微软雅黑" panose="020B0503020204020204" pitchFamily="34" charset="-122"/>
                </a:rPr>
                <a:t>1</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1" name="文本框 35"/>
            <p:cNvSpPr txBox="1"/>
            <p:nvPr/>
          </p:nvSpPr>
          <p:spPr>
            <a:xfrm>
              <a:off x="4084742" y="1671777"/>
              <a:ext cx="4538476" cy="977691"/>
            </a:xfrm>
            <a:prstGeom prst="rect">
              <a:avLst/>
            </a:prstGeom>
            <a:grpFill/>
          </p:spPr>
          <p:txBody>
            <a:bodyPr>
              <a:spAutoFit/>
            </a:bodyPr>
            <a:lstStyle/>
            <a:p>
              <a:pPr lvl="0"/>
              <a:r>
                <a:rPr lang="zh-CN" altLang="en-US" sz="3200" dirty="0" smtClean="0"/>
                <a:t>中日钓鱼岛问题</a:t>
              </a:r>
              <a:endParaRPr lang="zh-CN" altLang="en-US" sz="3200" dirty="0"/>
            </a:p>
          </p:txBody>
        </p:sp>
      </p:grpSp>
      <p:sp>
        <p:nvSpPr>
          <p:cNvPr id="26" name="TextBox 25"/>
          <p:cNvSpPr txBox="1"/>
          <p:nvPr/>
        </p:nvSpPr>
        <p:spPr>
          <a:xfrm>
            <a:off x="1439056" y="2578308"/>
            <a:ext cx="4976734" cy="3416320"/>
          </a:xfrm>
          <a:prstGeom prst="rect">
            <a:avLst/>
          </a:prstGeom>
          <a:noFill/>
        </p:spPr>
        <p:txBody>
          <a:bodyPr wrap="square" rtlCol="0">
            <a:spAutoFit/>
          </a:bodyPr>
          <a:lstStyle/>
          <a:p>
            <a:r>
              <a:rPr lang="zh-CN" altLang="en-US" dirty="0" smtClean="0"/>
              <a:t>东海海域最主要的是与日本有关钓鱼岛主权的争议。由此涉及到东海大片海域和大陆架的归属和划分。钓鱼岛及其周围的列岛自古以来就是中国的领土</a:t>
            </a:r>
            <a:r>
              <a:rPr lang="en-US" dirty="0" smtClean="0"/>
              <a:t>, </a:t>
            </a:r>
            <a:r>
              <a:rPr lang="zh-CN" altLang="en-US" dirty="0" smtClean="0"/>
              <a:t>它位于我国东海大陆架的边缘。其西面是中国大陆架</a:t>
            </a:r>
            <a:r>
              <a:rPr lang="en-US" dirty="0" smtClean="0"/>
              <a:t>, </a:t>
            </a:r>
            <a:r>
              <a:rPr lang="zh-CN" altLang="en-US" dirty="0" smtClean="0"/>
              <a:t>东面是冲绳海槽。我国东海大陆架到此为止</a:t>
            </a:r>
            <a:r>
              <a:rPr lang="en-US" dirty="0" smtClean="0"/>
              <a:t>, </a:t>
            </a:r>
            <a:r>
              <a:rPr lang="zh-CN" altLang="en-US" dirty="0" smtClean="0"/>
              <a:t>而且其海床上沉积物与我国长江黄河下游沉积物具有直接的亲缘关系。因此无论从历史上</a:t>
            </a:r>
            <a:r>
              <a:rPr lang="en-US" dirty="0" smtClean="0"/>
              <a:t>,</a:t>
            </a:r>
            <a:r>
              <a:rPr lang="zh-CN" altLang="en-US" dirty="0" smtClean="0"/>
              <a:t>还是自然上都与海槽东侧的日本硫球毫无关系。但是日本当局无视历史</a:t>
            </a:r>
            <a:r>
              <a:rPr lang="en-US" dirty="0" smtClean="0"/>
              <a:t>, </a:t>
            </a:r>
            <a:r>
              <a:rPr lang="zh-CN" altLang="en-US" dirty="0" smtClean="0"/>
              <a:t>违背</a:t>
            </a:r>
            <a:r>
              <a:rPr lang="en-US" altLang="zh-CN" dirty="0" smtClean="0"/>
              <a:t>《</a:t>
            </a:r>
            <a:r>
              <a:rPr lang="zh-CN" altLang="en-US" dirty="0" smtClean="0"/>
              <a:t>公约</a:t>
            </a:r>
            <a:r>
              <a:rPr lang="en-US" altLang="zh-CN" dirty="0" smtClean="0"/>
              <a:t>》</a:t>
            </a:r>
            <a:r>
              <a:rPr lang="zh-CN" altLang="en-US" dirty="0" smtClean="0"/>
              <a:t>的规定</a:t>
            </a:r>
            <a:r>
              <a:rPr lang="en-US" dirty="0" smtClean="0"/>
              <a:t>, </a:t>
            </a:r>
            <a:r>
              <a:rPr lang="zh-CN" altLang="en-US" dirty="0" smtClean="0"/>
              <a:t>一次次挑起事端。对此我们必须保持高度警惕。</a:t>
            </a:r>
          </a:p>
          <a:p>
            <a:endParaRPr lang="zh-CN" altLang="en-US" dirty="0"/>
          </a:p>
        </p:txBody>
      </p:sp>
      <p:pic>
        <p:nvPicPr>
          <p:cNvPr id="15361" name="Picture 1" descr="124O643aK0-16431"/>
          <p:cNvPicPr>
            <a:picLocks noChangeAspect="1" noChangeArrowheads="1"/>
          </p:cNvPicPr>
          <p:nvPr/>
        </p:nvPicPr>
        <p:blipFill>
          <a:blip r:embed="rId2" cstate="print"/>
          <a:srcRect/>
          <a:stretch>
            <a:fillRect/>
          </a:stretch>
        </p:blipFill>
        <p:spPr bwMode="auto">
          <a:xfrm>
            <a:off x="6739327" y="1454045"/>
            <a:ext cx="6387470" cy="664064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par>
                                <p:cTn id="10" presetID="22" presetClass="entr" presetSubtype="8" fill="hold"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par>
                                <p:cTn id="13" presetID="37" presetClass="entr" presetSubtype="0" fill="hold" nodeType="withEffect">
                                  <p:stCondLst>
                                    <p:cond delay="50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750"/>
                                        <p:tgtEl>
                                          <p:spTgt spid="16"/>
                                        </p:tgtEl>
                                      </p:cBhvr>
                                    </p:animEffect>
                                    <p:anim calcmode="lin" valueType="num">
                                      <p:cBhvr>
                                        <p:cTn id="16" dur="750" fill="hold"/>
                                        <p:tgtEl>
                                          <p:spTgt spid="16"/>
                                        </p:tgtEl>
                                        <p:attrNameLst>
                                          <p:attrName>ppt_x</p:attrName>
                                        </p:attrNameLst>
                                      </p:cBhvr>
                                      <p:tavLst>
                                        <p:tav tm="0">
                                          <p:val>
                                            <p:strVal val="#ppt_x"/>
                                          </p:val>
                                        </p:tav>
                                        <p:tav tm="100000">
                                          <p:val>
                                            <p:strVal val="#ppt_x"/>
                                          </p:val>
                                        </p:tav>
                                      </p:tavLst>
                                    </p:anim>
                                    <p:anim calcmode="lin" valueType="num">
                                      <p:cBhvr>
                                        <p:cTn id="17" dur="675" decel="100000" fill="hold"/>
                                        <p:tgtEl>
                                          <p:spTgt spid="16"/>
                                        </p:tgtEl>
                                        <p:attrNameLst>
                                          <p:attrName>ppt_y</p:attrName>
                                        </p:attrNameLst>
                                      </p:cBhvr>
                                      <p:tavLst>
                                        <p:tav tm="0">
                                          <p:val>
                                            <p:strVal val="#ppt_y+1"/>
                                          </p:val>
                                        </p:tav>
                                        <p:tav tm="100000">
                                          <p:val>
                                            <p:strVal val="#ppt_y-.03"/>
                                          </p:val>
                                        </p:tav>
                                      </p:tavLst>
                                    </p:anim>
                                    <p:anim calcmode="lin" valueType="num">
                                      <p:cBhvr>
                                        <p:cTn id="18" dur="75" accel="100000" fill="hold">
                                          <p:stCondLst>
                                            <p:cond delay="675"/>
                                          </p:stCondLst>
                                        </p:cTn>
                                        <p:tgtEl>
                                          <p:spTgt spid="16"/>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7"/>
          <p:cNvGrpSpPr>
            <a:grpSpLocks/>
          </p:cNvGrpSpPr>
          <p:nvPr/>
        </p:nvGrpSpPr>
        <p:grpSpPr bwMode="auto">
          <a:xfrm>
            <a:off x="3214688" y="331788"/>
            <a:ext cx="5392737" cy="731837"/>
            <a:chOff x="3214400" y="331815"/>
            <a:chExt cx="5393130" cy="732039"/>
          </a:xfrm>
        </p:grpSpPr>
        <p:sp>
          <p:nvSpPr>
            <p:cNvPr id="3" name="矩形 2"/>
            <p:cNvSpPr/>
            <p:nvPr/>
          </p:nvSpPr>
          <p:spPr bwMode="auto">
            <a:xfrm>
              <a:off x="4159031" y="331815"/>
              <a:ext cx="3376859" cy="732039"/>
            </a:xfrm>
            <a:prstGeom prst="rect">
              <a:avLst/>
            </a:prstGeom>
            <a:solidFill>
              <a:srgbClr val="DB5355"/>
            </a:solidFill>
            <a:ln>
              <a:noFill/>
            </a:ln>
            <a:effectLst>
              <a:outerShdw dist="1651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3600" b="1" dirty="0" smtClean="0">
                  <a:solidFill>
                    <a:schemeClr val="bg1"/>
                  </a:solidFill>
                  <a:latin typeface="微软雅黑" pitchFamily="34" charset="-122"/>
                  <a:ea typeface="微软雅黑" pitchFamily="34" charset="-122"/>
                </a:rPr>
                <a:t>我国海洋领土</a:t>
              </a:r>
              <a:endParaRPr lang="zh-CN" altLang="en-US" sz="3600" b="1" dirty="0">
                <a:solidFill>
                  <a:schemeClr val="bg1"/>
                </a:solidFill>
                <a:latin typeface="微软雅黑" pitchFamily="34" charset="-122"/>
                <a:ea typeface="微软雅黑" pitchFamily="34" charset="-122"/>
              </a:endParaRPr>
            </a:p>
          </p:txBody>
        </p:sp>
        <p:cxnSp>
          <p:nvCxnSpPr>
            <p:cNvPr id="5" name="直接连接符 4"/>
            <p:cNvCxnSpPr/>
            <p:nvPr/>
          </p:nvCxnSpPr>
          <p:spPr>
            <a:xfrm>
              <a:off x="3214400" y="805021"/>
              <a:ext cx="792220" cy="0"/>
            </a:xfrm>
            <a:prstGeom prst="line">
              <a:avLst/>
            </a:prstGeom>
            <a:ln w="28575">
              <a:solidFill>
                <a:srgbClr val="DB5355"/>
              </a:solidFill>
              <a:prstDash val="sysDot"/>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7815310" y="805021"/>
              <a:ext cx="792220" cy="0"/>
            </a:xfrm>
            <a:prstGeom prst="line">
              <a:avLst/>
            </a:prstGeom>
            <a:ln w="28575">
              <a:solidFill>
                <a:srgbClr val="DB5355"/>
              </a:solidFill>
              <a:prstDash val="sysDot"/>
            </a:ln>
          </p:spPr>
          <p:style>
            <a:lnRef idx="1">
              <a:schemeClr val="accent1"/>
            </a:lnRef>
            <a:fillRef idx="0">
              <a:schemeClr val="accent1"/>
            </a:fillRef>
            <a:effectRef idx="0">
              <a:schemeClr val="accent1"/>
            </a:effectRef>
            <a:fontRef idx="minor">
              <a:schemeClr val="tx1"/>
            </a:fontRef>
          </p:style>
        </p:cxnSp>
      </p:grpSp>
      <p:cxnSp>
        <p:nvCxnSpPr>
          <p:cNvPr id="7" name="直接连接符 6"/>
          <p:cNvCxnSpPr/>
          <p:nvPr/>
        </p:nvCxnSpPr>
        <p:spPr>
          <a:xfrm>
            <a:off x="0" y="1292225"/>
            <a:ext cx="12365038" cy="0"/>
          </a:xfrm>
          <a:prstGeom prst="line">
            <a:avLst/>
          </a:prstGeom>
          <a:ln w="28575">
            <a:solidFill>
              <a:srgbClr val="DB5355"/>
            </a:solidFill>
            <a:prstDash val="sysDot"/>
          </a:ln>
        </p:spPr>
        <p:style>
          <a:lnRef idx="1">
            <a:schemeClr val="accent1"/>
          </a:lnRef>
          <a:fillRef idx="0">
            <a:schemeClr val="accent1"/>
          </a:fillRef>
          <a:effectRef idx="0">
            <a:schemeClr val="accent1"/>
          </a:effectRef>
          <a:fontRef idx="minor">
            <a:schemeClr val="tx1"/>
          </a:fontRef>
        </p:style>
      </p:cxnSp>
      <p:grpSp>
        <p:nvGrpSpPr>
          <p:cNvPr id="4" name="组合 41"/>
          <p:cNvGrpSpPr/>
          <p:nvPr/>
        </p:nvGrpSpPr>
        <p:grpSpPr>
          <a:xfrm>
            <a:off x="0" y="6211669"/>
            <a:ext cx="2099811" cy="646331"/>
            <a:chOff x="-1" y="6211669"/>
            <a:chExt cx="2099811" cy="646331"/>
          </a:xfrm>
        </p:grpSpPr>
        <p:sp>
          <p:nvSpPr>
            <p:cNvPr id="43" name="文本框 11"/>
            <p:cNvSpPr txBox="1">
              <a:spLocks noChangeArrowheads="1"/>
            </p:cNvSpPr>
            <p:nvPr/>
          </p:nvSpPr>
          <p:spPr bwMode="auto">
            <a:xfrm>
              <a:off x="710212" y="6211669"/>
              <a:ext cx="1389598" cy="646331"/>
            </a:xfrm>
            <a:prstGeom prst="rect">
              <a:avLst/>
            </a:prstGeom>
            <a:noFill/>
            <a:ln w="9525">
              <a:noFill/>
              <a:miter lim="800000"/>
              <a:headEnd/>
              <a:tailEnd/>
            </a:ln>
          </p:spPr>
          <p:txBody>
            <a:bodyPr>
              <a:spAutoFit/>
            </a:bodyPr>
            <a:lstStyle/>
            <a:p>
              <a:r>
                <a:rPr lang="zh-CN" altLang="en-US" b="1" dirty="0" smtClean="0">
                  <a:latin typeface="Aharoni" pitchFamily="2" charset="-79"/>
                  <a:ea typeface="Segoe UI Black" pitchFamily="34" charset="0"/>
                  <a:cs typeface="Aharoni" pitchFamily="2" charset="-79"/>
                </a:rPr>
                <a:t>国土</a:t>
              </a:r>
              <a:endParaRPr lang="en-US" altLang="zh-CN" b="1" dirty="0" smtClean="0">
                <a:latin typeface="Aharoni" pitchFamily="2" charset="-79"/>
                <a:ea typeface="Segoe UI Black" pitchFamily="34" charset="0"/>
                <a:cs typeface="Aharoni" pitchFamily="2" charset="-79"/>
              </a:endParaRPr>
            </a:p>
            <a:p>
              <a:r>
                <a:rPr lang="zh-CN" altLang="en-US" b="1" dirty="0" smtClean="0">
                  <a:latin typeface="Aharoni" pitchFamily="2" charset="-79"/>
                  <a:ea typeface="Segoe UI Black" pitchFamily="34" charset="0"/>
                  <a:cs typeface="Aharoni" pitchFamily="2" charset="-79"/>
                </a:rPr>
                <a:t>安全</a:t>
              </a:r>
              <a:endParaRPr lang="zh-CN" altLang="en-US" b="1" dirty="0">
                <a:latin typeface="Aharoni" pitchFamily="2" charset="-79"/>
                <a:ea typeface="Segoe UI Black" pitchFamily="34" charset="0"/>
                <a:cs typeface="Aharoni" pitchFamily="2" charset="-79"/>
              </a:endParaRPr>
            </a:p>
          </p:txBody>
        </p:sp>
        <p:grpSp>
          <p:nvGrpSpPr>
            <p:cNvPr id="8" name="组合 9"/>
            <p:cNvGrpSpPr>
              <a:grpSpLocks/>
            </p:cNvGrpSpPr>
            <p:nvPr/>
          </p:nvGrpSpPr>
          <p:grpSpPr bwMode="auto">
            <a:xfrm>
              <a:off x="-1" y="6211669"/>
              <a:ext cx="2099810" cy="646331"/>
              <a:chOff x="4727448" y="3013751"/>
              <a:chExt cx="2099481" cy="645915"/>
            </a:xfrm>
          </p:grpSpPr>
          <p:sp>
            <p:nvSpPr>
              <p:cNvPr id="45" name="文本框 10"/>
              <p:cNvSpPr txBox="1">
                <a:spLocks noChangeArrowheads="1"/>
              </p:cNvSpPr>
              <p:nvPr/>
            </p:nvSpPr>
            <p:spPr bwMode="auto">
              <a:xfrm>
                <a:off x="4727448" y="3029349"/>
                <a:ext cx="1117425" cy="522883"/>
              </a:xfrm>
              <a:prstGeom prst="rect">
                <a:avLst/>
              </a:prstGeom>
              <a:noFill/>
              <a:ln w="9525">
                <a:noFill/>
                <a:miter lim="800000"/>
                <a:headEnd/>
                <a:tailEnd/>
              </a:ln>
            </p:spPr>
            <p:txBody>
              <a:bodyPr wrap="square">
                <a:spAutoFit/>
              </a:bodyPr>
              <a:lstStyle/>
              <a:p>
                <a:r>
                  <a:rPr lang="en-US" altLang="zh-CN" sz="2800" dirty="0" smtClean="0">
                    <a:latin typeface="Aharoni" pitchFamily="2" charset="-79"/>
                    <a:ea typeface="Segoe UI Black" pitchFamily="34" charset="0"/>
                    <a:cs typeface="Aharoni" pitchFamily="2" charset="-79"/>
                  </a:rPr>
                  <a:t>POL</a:t>
                </a:r>
                <a:endParaRPr lang="zh-CN" altLang="en-US" sz="2800" dirty="0">
                  <a:latin typeface="Aharoni" pitchFamily="2" charset="-79"/>
                  <a:ea typeface="Segoe UI Black" pitchFamily="34" charset="0"/>
                  <a:cs typeface="Aharoni" pitchFamily="2" charset="-79"/>
                </a:endParaRPr>
              </a:p>
            </p:txBody>
          </p:sp>
          <p:sp>
            <p:nvSpPr>
              <p:cNvPr id="46" name="文本框 11"/>
              <p:cNvSpPr txBox="1">
                <a:spLocks noChangeArrowheads="1"/>
              </p:cNvSpPr>
              <p:nvPr/>
            </p:nvSpPr>
            <p:spPr bwMode="auto">
              <a:xfrm>
                <a:off x="5437549" y="3013751"/>
                <a:ext cx="1389380" cy="645915"/>
              </a:xfrm>
              <a:prstGeom prst="rect">
                <a:avLst/>
              </a:prstGeom>
              <a:noFill/>
              <a:ln w="9525">
                <a:noFill/>
                <a:miter lim="800000"/>
                <a:headEnd/>
                <a:tailEnd/>
              </a:ln>
            </p:spPr>
            <p:txBody>
              <a:bodyPr>
                <a:spAutoFit/>
              </a:bodyPr>
              <a:lstStyle/>
              <a:p>
                <a:r>
                  <a:rPr lang="zh-CN" altLang="en-US" b="1" dirty="0" smtClean="0">
                    <a:latin typeface="Aharoni" pitchFamily="2" charset="-79"/>
                    <a:ea typeface="Segoe UI Black" pitchFamily="34" charset="0"/>
                    <a:cs typeface="Aharoni" pitchFamily="2" charset="-79"/>
                  </a:rPr>
                  <a:t>国土</a:t>
                </a:r>
                <a:endParaRPr lang="en-US" altLang="zh-CN" b="1" dirty="0" smtClean="0">
                  <a:latin typeface="Aharoni" pitchFamily="2" charset="-79"/>
                  <a:ea typeface="Segoe UI Black" pitchFamily="34" charset="0"/>
                  <a:cs typeface="Aharoni" pitchFamily="2" charset="-79"/>
                </a:endParaRPr>
              </a:p>
              <a:p>
                <a:r>
                  <a:rPr lang="zh-CN" altLang="en-US" b="1" dirty="0" smtClean="0">
                    <a:latin typeface="Aharoni" pitchFamily="2" charset="-79"/>
                    <a:ea typeface="Segoe UI Black" pitchFamily="34" charset="0"/>
                    <a:cs typeface="Aharoni" pitchFamily="2" charset="-79"/>
                  </a:rPr>
                  <a:t>安全</a:t>
                </a:r>
                <a:endParaRPr lang="zh-CN" altLang="en-US" b="1" dirty="0">
                  <a:latin typeface="Aharoni" pitchFamily="2" charset="-79"/>
                  <a:ea typeface="Segoe UI Black" pitchFamily="34" charset="0"/>
                  <a:cs typeface="Aharoni" pitchFamily="2" charset="-79"/>
                </a:endParaRPr>
              </a:p>
            </p:txBody>
          </p:sp>
          <p:cxnSp>
            <p:nvCxnSpPr>
              <p:cNvPr id="47" name="直接连接符 46"/>
              <p:cNvCxnSpPr/>
              <p:nvPr/>
            </p:nvCxnSpPr>
            <p:spPr>
              <a:xfrm>
                <a:off x="4846492" y="3575581"/>
                <a:ext cx="592044"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grpSp>
      </p:grpSp>
      <p:sp>
        <p:nvSpPr>
          <p:cNvPr id="13" name="TextBox 12"/>
          <p:cNvSpPr txBox="1"/>
          <p:nvPr/>
        </p:nvSpPr>
        <p:spPr>
          <a:xfrm>
            <a:off x="6730584" y="1573967"/>
            <a:ext cx="5216577" cy="4247317"/>
          </a:xfrm>
          <a:prstGeom prst="rect">
            <a:avLst/>
          </a:prstGeom>
          <a:noFill/>
        </p:spPr>
        <p:txBody>
          <a:bodyPr wrap="square" rtlCol="0">
            <a:spAutoFit/>
          </a:bodyPr>
          <a:lstStyle/>
          <a:p>
            <a:r>
              <a:rPr lang="zh-CN" altLang="en-US" dirty="0" smtClean="0"/>
              <a:t>南海海域面临着越南、菲律宾、马来西亚、印尼和文莱等国的侵占。截止</a:t>
            </a:r>
            <a:r>
              <a:rPr lang="en-US" dirty="0" smtClean="0"/>
              <a:t>1995 </a:t>
            </a:r>
            <a:r>
              <a:rPr lang="zh-CN" altLang="en-US" dirty="0" smtClean="0"/>
              <a:t>年初</a:t>
            </a:r>
            <a:r>
              <a:rPr lang="en-US" dirty="0" smtClean="0"/>
              <a:t>,</a:t>
            </a:r>
            <a:r>
              <a:rPr lang="zh-CN" altLang="en-US" dirty="0" smtClean="0"/>
              <a:t>越南侵占我南沙群岛中的岛洲</a:t>
            </a:r>
            <a:r>
              <a:rPr lang="en-US" dirty="0" smtClean="0"/>
              <a:t>21 </a:t>
            </a:r>
            <a:r>
              <a:rPr lang="zh-CN" altLang="en-US" dirty="0" smtClean="0"/>
              <a:t>座</a:t>
            </a:r>
            <a:r>
              <a:rPr lang="en-US" dirty="0" smtClean="0"/>
              <a:t>, </a:t>
            </a:r>
            <a:r>
              <a:rPr lang="zh-CN" altLang="en-US" dirty="0" smtClean="0"/>
              <a:t>并大部分建有军事设施；菲律宾侵占我岛屿</a:t>
            </a:r>
            <a:r>
              <a:rPr lang="en-US" dirty="0" smtClean="0"/>
              <a:t>8</a:t>
            </a:r>
            <a:r>
              <a:rPr lang="zh-CN" altLang="en-US" dirty="0" smtClean="0"/>
              <a:t>座</a:t>
            </a:r>
            <a:r>
              <a:rPr lang="en-US" dirty="0" smtClean="0"/>
              <a:t>,</a:t>
            </a:r>
            <a:r>
              <a:rPr lang="zh-CN" altLang="en-US" dirty="0" smtClean="0"/>
              <a:t>其中</a:t>
            </a:r>
            <a:r>
              <a:rPr lang="en-US" dirty="0" smtClean="0"/>
              <a:t>7</a:t>
            </a:r>
            <a:r>
              <a:rPr lang="zh-CN" altLang="en-US" dirty="0" smtClean="0"/>
              <a:t>座上面建有军事设施；马来西亚侵占我岛礁</a:t>
            </a:r>
            <a:r>
              <a:rPr lang="en-US" dirty="0" smtClean="0"/>
              <a:t>3 </a:t>
            </a:r>
            <a:r>
              <a:rPr lang="zh-CN" altLang="en-US" dirty="0" smtClean="0"/>
              <a:t>处。 印尼和文莱虽未对我南沙群岛及海域提出具体领土要求</a:t>
            </a:r>
            <a:r>
              <a:rPr lang="en-US" dirty="0" smtClean="0"/>
              <a:t>, </a:t>
            </a:r>
            <a:r>
              <a:rPr lang="zh-CN" altLang="en-US" dirty="0" smtClean="0"/>
              <a:t>但是按照两国政府公布的“</a:t>
            </a:r>
            <a:r>
              <a:rPr lang="en-US" dirty="0" smtClean="0"/>
              <a:t>200 </a:t>
            </a:r>
            <a:r>
              <a:rPr lang="zh-CN" altLang="en-US" dirty="0" smtClean="0"/>
              <a:t>海里专属经济区”和“</a:t>
            </a:r>
            <a:r>
              <a:rPr lang="en-US" dirty="0" smtClean="0"/>
              <a:t>200</a:t>
            </a:r>
            <a:r>
              <a:rPr lang="zh-CN" altLang="en-US" dirty="0" smtClean="0"/>
              <a:t>海里专属渔区”文告中提出的划界主张</a:t>
            </a:r>
            <a:r>
              <a:rPr lang="en-US" dirty="0" smtClean="0"/>
              <a:t>, </a:t>
            </a:r>
            <a:r>
              <a:rPr lang="zh-CN" altLang="en-US" dirty="0" smtClean="0"/>
              <a:t>我国将失去相当数量的本应属于我国管辖的海域面积。上述各国对我南沙群岛、西沙群岛等岛屿的侵占是采取一岛、一洲、一礁逐步蚕食的手段</a:t>
            </a:r>
            <a:r>
              <a:rPr lang="en-US" dirty="0" smtClean="0"/>
              <a:t>,</a:t>
            </a:r>
            <a:r>
              <a:rPr lang="zh-CN" altLang="en-US" dirty="0" smtClean="0"/>
              <a:t>一旦得手</a:t>
            </a:r>
            <a:r>
              <a:rPr lang="en-US" dirty="0" smtClean="0"/>
              <a:t>, </a:t>
            </a:r>
            <a:r>
              <a:rPr lang="zh-CN" altLang="en-US" dirty="0" smtClean="0"/>
              <a:t>就联合美、英、日等国</a:t>
            </a:r>
            <a:r>
              <a:rPr lang="en-US" dirty="0" smtClean="0"/>
              <a:t>, </a:t>
            </a:r>
            <a:r>
              <a:rPr lang="zh-CN" altLang="en-US" dirty="0" smtClean="0"/>
              <a:t>疯狂地开采被侵占岛洲及周围海域的海洋资源。尤其是对石油的掠夺开采。 这是中国人民绝不能容忍的。</a:t>
            </a:r>
          </a:p>
          <a:p>
            <a:r>
              <a:rPr lang="zh-CN" altLang="en-US" dirty="0" smtClean="0"/>
              <a:t>。</a:t>
            </a:r>
            <a:endParaRPr lang="zh-CN" altLang="en-US" dirty="0"/>
          </a:p>
        </p:txBody>
      </p:sp>
      <p:grpSp>
        <p:nvGrpSpPr>
          <p:cNvPr id="15" name="组合 29"/>
          <p:cNvGrpSpPr/>
          <p:nvPr/>
        </p:nvGrpSpPr>
        <p:grpSpPr>
          <a:xfrm>
            <a:off x="237323" y="1568326"/>
            <a:ext cx="6283398" cy="875071"/>
            <a:chOff x="1865367" y="1223553"/>
            <a:chExt cx="7455614" cy="1463040"/>
          </a:xfrm>
          <a:solidFill>
            <a:srgbClr val="DB5355"/>
          </a:solidFill>
        </p:grpSpPr>
        <p:sp>
          <p:nvSpPr>
            <p:cNvPr id="16" name="矩形 15"/>
            <p:cNvSpPr/>
            <p:nvPr/>
          </p:nvSpPr>
          <p:spPr>
            <a:xfrm>
              <a:off x="1995994" y="1223553"/>
              <a:ext cx="7324987" cy="14630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17" name="组合 31"/>
            <p:cNvGrpSpPr/>
            <p:nvPr/>
          </p:nvGrpSpPr>
          <p:grpSpPr>
            <a:xfrm>
              <a:off x="1865367" y="2007324"/>
              <a:ext cx="2403566" cy="527725"/>
              <a:chOff x="1497875" y="2001592"/>
              <a:chExt cx="2403566" cy="381059"/>
            </a:xfrm>
            <a:grpFill/>
          </p:grpSpPr>
          <p:grpSp>
            <p:nvGrpSpPr>
              <p:cNvPr id="21" name="组合 36"/>
              <p:cNvGrpSpPr/>
              <p:nvPr/>
            </p:nvGrpSpPr>
            <p:grpSpPr>
              <a:xfrm>
                <a:off x="1497875" y="2067429"/>
                <a:ext cx="2403566" cy="315222"/>
                <a:chOff x="0" y="296091"/>
                <a:chExt cx="3187337" cy="418012"/>
              </a:xfrm>
              <a:grpFill/>
            </p:grpSpPr>
            <p:sp>
              <p:nvSpPr>
                <p:cNvPr id="23" name="矩形 22"/>
                <p:cNvSpPr/>
                <p:nvPr/>
              </p:nvSpPr>
              <p:spPr>
                <a:xfrm>
                  <a:off x="0" y="296091"/>
                  <a:ext cx="2979937" cy="418012"/>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4" name="直角三角形 23"/>
                <p:cNvSpPr/>
                <p:nvPr/>
              </p:nvSpPr>
              <p:spPr>
                <a:xfrm>
                  <a:off x="2979937" y="296091"/>
                  <a:ext cx="207400" cy="418012"/>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
            <p:nvSpPr>
              <p:cNvPr id="22" name="直角三角形 21"/>
              <p:cNvSpPr/>
              <p:nvPr/>
            </p:nvSpPr>
            <p:spPr>
              <a:xfrm flipH="1">
                <a:off x="1500409" y="2001592"/>
                <a:ext cx="130627" cy="65837"/>
              </a:xfrm>
              <a:prstGeom prst="rtTriangl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cxnSp>
          <p:nvCxnSpPr>
            <p:cNvPr id="18" name="直接连接符 17"/>
            <p:cNvCxnSpPr/>
            <p:nvPr/>
          </p:nvCxnSpPr>
          <p:spPr>
            <a:xfrm>
              <a:off x="8688531" y="1223553"/>
              <a:ext cx="0" cy="1463039"/>
            </a:xfrm>
            <a:prstGeom prst="line">
              <a:avLst/>
            </a:prstGeom>
            <a:grpFill/>
            <a:ln w="12700">
              <a:solidFill>
                <a:srgbClr val="FCF8ED"/>
              </a:solidFill>
              <a:prstDash val="dash"/>
            </a:ln>
          </p:spPr>
          <p:style>
            <a:lnRef idx="1">
              <a:schemeClr val="accent1"/>
            </a:lnRef>
            <a:fillRef idx="0">
              <a:schemeClr val="accent1"/>
            </a:fillRef>
            <a:effectRef idx="0">
              <a:schemeClr val="accent1"/>
            </a:effectRef>
            <a:fontRef idx="minor">
              <a:schemeClr val="tx1"/>
            </a:fontRef>
          </p:style>
        </p:cxnSp>
        <p:sp>
          <p:nvSpPr>
            <p:cNvPr id="19" name="文本框 33"/>
            <p:cNvSpPr txBox="1"/>
            <p:nvPr/>
          </p:nvSpPr>
          <p:spPr>
            <a:xfrm>
              <a:off x="2328203" y="2123665"/>
              <a:ext cx="1756539" cy="400110"/>
            </a:xfrm>
            <a:prstGeom prst="rect">
              <a:avLst/>
            </a:prstGeom>
            <a:noFill/>
          </p:spPr>
          <p:txBody>
            <a:bodyPr>
              <a:spAutoFit/>
            </a:bodyPr>
            <a:lstStyle/>
            <a:p>
              <a:pPr>
                <a:defRPr/>
              </a:pPr>
              <a:r>
                <a:rPr lang="zh-CN" altLang="en-US" sz="2000" dirty="0">
                  <a:solidFill>
                    <a:schemeClr val="bg1"/>
                  </a:solidFill>
                  <a:latin typeface="微软雅黑" panose="020B0503020204020204" pitchFamily="34" charset="-122"/>
                  <a:ea typeface="微软雅黑" panose="020B0503020204020204" pitchFamily="34" charset="-122"/>
                </a:rPr>
                <a:t>思考</a:t>
              </a:r>
              <a:r>
                <a:rPr lang="en-US" altLang="zh-CN" sz="2000" dirty="0">
                  <a:solidFill>
                    <a:schemeClr val="bg1"/>
                  </a:solidFill>
                  <a:latin typeface="微软雅黑" panose="020B0503020204020204" pitchFamily="34" charset="-122"/>
                  <a:ea typeface="微软雅黑" panose="020B0503020204020204" pitchFamily="34" charset="-122"/>
                </a:rPr>
                <a:t>1</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0" name="文本框 35"/>
            <p:cNvSpPr txBox="1"/>
            <p:nvPr/>
          </p:nvSpPr>
          <p:spPr>
            <a:xfrm>
              <a:off x="4084742" y="1671777"/>
              <a:ext cx="4538476" cy="977691"/>
            </a:xfrm>
            <a:prstGeom prst="rect">
              <a:avLst/>
            </a:prstGeom>
            <a:grpFill/>
          </p:spPr>
          <p:txBody>
            <a:bodyPr>
              <a:spAutoFit/>
            </a:bodyPr>
            <a:lstStyle/>
            <a:p>
              <a:pPr lvl="0"/>
              <a:r>
                <a:rPr lang="zh-CN" altLang="en-US" sz="3200" dirty="0" smtClean="0"/>
                <a:t>南沙群岛问题</a:t>
              </a:r>
              <a:endParaRPr lang="zh-CN" altLang="en-US" sz="3200" dirty="0"/>
            </a:p>
          </p:txBody>
        </p:sp>
      </p:grpSp>
      <p:pic>
        <p:nvPicPr>
          <p:cNvPr id="46081" name="Picture 1" descr="59c874198b663b0642a9ade0"/>
          <p:cNvPicPr>
            <a:picLocks noChangeAspect="1" noChangeArrowheads="1"/>
          </p:cNvPicPr>
          <p:nvPr/>
        </p:nvPicPr>
        <p:blipFill>
          <a:blip r:embed="rId2" cstate="print"/>
          <a:srcRect b="5310"/>
          <a:stretch>
            <a:fillRect/>
          </a:stretch>
        </p:blipFill>
        <p:spPr bwMode="auto">
          <a:xfrm>
            <a:off x="269821" y="2668249"/>
            <a:ext cx="6026047" cy="344773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par>
                                <p:cTn id="10" presetID="22" presetClass="entr" presetSubtype="8" fill="hold"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par>
                                <p:cTn id="13" presetID="37" presetClass="entr" presetSubtype="0" fill="hold" nodeType="withEffect">
                                  <p:stCondLst>
                                    <p:cond delay="50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750"/>
                                        <p:tgtEl>
                                          <p:spTgt spid="15"/>
                                        </p:tgtEl>
                                      </p:cBhvr>
                                    </p:animEffect>
                                    <p:anim calcmode="lin" valueType="num">
                                      <p:cBhvr>
                                        <p:cTn id="16" dur="750" fill="hold"/>
                                        <p:tgtEl>
                                          <p:spTgt spid="15"/>
                                        </p:tgtEl>
                                        <p:attrNameLst>
                                          <p:attrName>ppt_x</p:attrName>
                                        </p:attrNameLst>
                                      </p:cBhvr>
                                      <p:tavLst>
                                        <p:tav tm="0">
                                          <p:val>
                                            <p:strVal val="#ppt_x"/>
                                          </p:val>
                                        </p:tav>
                                        <p:tav tm="100000">
                                          <p:val>
                                            <p:strVal val="#ppt_x"/>
                                          </p:val>
                                        </p:tav>
                                      </p:tavLst>
                                    </p:anim>
                                    <p:anim calcmode="lin" valueType="num">
                                      <p:cBhvr>
                                        <p:cTn id="17" dur="675" decel="100000" fill="hold"/>
                                        <p:tgtEl>
                                          <p:spTgt spid="15"/>
                                        </p:tgtEl>
                                        <p:attrNameLst>
                                          <p:attrName>ppt_y</p:attrName>
                                        </p:attrNameLst>
                                      </p:cBhvr>
                                      <p:tavLst>
                                        <p:tav tm="0">
                                          <p:val>
                                            <p:strVal val="#ppt_y+1"/>
                                          </p:val>
                                        </p:tav>
                                        <p:tav tm="100000">
                                          <p:val>
                                            <p:strVal val="#ppt_y-.03"/>
                                          </p:val>
                                        </p:tav>
                                      </p:tavLst>
                                    </p:anim>
                                    <p:anim calcmode="lin" valueType="num">
                                      <p:cBhvr>
                                        <p:cTn id="18" dur="75" accel="100000" fill="hold">
                                          <p:stCondLst>
                                            <p:cond delay="675"/>
                                          </p:stCondLst>
                                        </p:cTn>
                                        <p:tgtEl>
                                          <p:spTgt spid="1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KSO_Shape"/>
          <p:cNvSpPr>
            <a:spLocks/>
          </p:cNvSpPr>
          <p:nvPr/>
        </p:nvSpPr>
        <p:spPr bwMode="auto">
          <a:xfrm>
            <a:off x="-1603947" y="824459"/>
            <a:ext cx="7526624" cy="2085194"/>
          </a:xfrm>
          <a:custGeom>
            <a:avLst/>
            <a:gdLst>
              <a:gd name="T0" fmla="*/ 745435 w 253"/>
              <a:gd name="T1" fmla="*/ 147352 h 50"/>
              <a:gd name="T2" fmla="*/ 786848 w 253"/>
              <a:gd name="T3" fmla="*/ 124683 h 50"/>
              <a:gd name="T4" fmla="*/ 805672 w 253"/>
              <a:gd name="T5" fmla="*/ 128461 h 50"/>
              <a:gd name="T6" fmla="*/ 816966 w 253"/>
              <a:gd name="T7" fmla="*/ 139796 h 50"/>
              <a:gd name="T8" fmla="*/ 824496 w 253"/>
              <a:gd name="T9" fmla="*/ 128461 h 50"/>
              <a:gd name="T10" fmla="*/ 843320 w 253"/>
              <a:gd name="T11" fmla="*/ 132239 h 50"/>
              <a:gd name="T12" fmla="*/ 888498 w 253"/>
              <a:gd name="T13" fmla="*/ 105791 h 50"/>
              <a:gd name="T14" fmla="*/ 952500 w 253"/>
              <a:gd name="T15" fmla="*/ 83122 h 50"/>
              <a:gd name="T16" fmla="*/ 899792 w 253"/>
              <a:gd name="T17" fmla="*/ 75565 h 50"/>
              <a:gd name="T18" fmla="*/ 869674 w 253"/>
              <a:gd name="T19" fmla="*/ 71787 h 50"/>
              <a:gd name="T20" fmla="*/ 832026 w 253"/>
              <a:gd name="T21" fmla="*/ 86900 h 50"/>
              <a:gd name="T22" fmla="*/ 798142 w 253"/>
              <a:gd name="T23" fmla="*/ 45339 h 50"/>
              <a:gd name="T24" fmla="*/ 745435 w 253"/>
              <a:gd name="T25" fmla="*/ 26448 h 50"/>
              <a:gd name="T26" fmla="*/ 707787 w 253"/>
              <a:gd name="T27" fmla="*/ 7557 h 50"/>
              <a:gd name="T28" fmla="*/ 658844 w 253"/>
              <a:gd name="T29" fmla="*/ 18891 h 50"/>
              <a:gd name="T30" fmla="*/ 621196 w 253"/>
              <a:gd name="T31" fmla="*/ 7557 h 50"/>
              <a:gd name="T32" fmla="*/ 572253 w 253"/>
              <a:gd name="T33" fmla="*/ 26448 h 50"/>
              <a:gd name="T34" fmla="*/ 534605 w 253"/>
              <a:gd name="T35" fmla="*/ 49117 h 50"/>
              <a:gd name="T36" fmla="*/ 508251 w 253"/>
              <a:gd name="T37" fmla="*/ 83122 h 50"/>
              <a:gd name="T38" fmla="*/ 485662 w 253"/>
              <a:gd name="T39" fmla="*/ 132239 h 50"/>
              <a:gd name="T40" fmla="*/ 474368 w 253"/>
              <a:gd name="T41" fmla="*/ 49117 h 50"/>
              <a:gd name="T42" fmla="*/ 425425 w 253"/>
              <a:gd name="T43" fmla="*/ 71787 h 50"/>
              <a:gd name="T44" fmla="*/ 402836 w 253"/>
              <a:gd name="T45" fmla="*/ 86900 h 50"/>
              <a:gd name="T46" fmla="*/ 346364 w 253"/>
              <a:gd name="T47" fmla="*/ 41561 h 50"/>
              <a:gd name="T48" fmla="*/ 312480 w 253"/>
              <a:gd name="T49" fmla="*/ 45339 h 50"/>
              <a:gd name="T50" fmla="*/ 244713 w 253"/>
              <a:gd name="T51" fmla="*/ 60452 h 50"/>
              <a:gd name="T52" fmla="*/ 180711 w 253"/>
              <a:gd name="T53" fmla="*/ 41561 h 50"/>
              <a:gd name="T54" fmla="*/ 101650 w 253"/>
              <a:gd name="T55" fmla="*/ 41561 h 50"/>
              <a:gd name="T56" fmla="*/ 33883 w 253"/>
              <a:gd name="T57" fmla="*/ 75565 h 50"/>
              <a:gd name="T58" fmla="*/ 11294 w 253"/>
              <a:gd name="T59" fmla="*/ 86900 h 50"/>
              <a:gd name="T60" fmla="*/ 45178 w 253"/>
              <a:gd name="T61" fmla="*/ 79343 h 50"/>
              <a:gd name="T62" fmla="*/ 139298 w 253"/>
              <a:gd name="T63" fmla="*/ 60452 h 50"/>
              <a:gd name="T64" fmla="*/ 225889 w 253"/>
              <a:gd name="T65" fmla="*/ 90678 h 50"/>
              <a:gd name="T66" fmla="*/ 304951 w 253"/>
              <a:gd name="T67" fmla="*/ 71787 h 50"/>
              <a:gd name="T68" fmla="*/ 361423 w 253"/>
              <a:gd name="T69" fmla="*/ 68009 h 50"/>
              <a:gd name="T70" fmla="*/ 387777 w 253"/>
              <a:gd name="T71" fmla="*/ 98235 h 50"/>
              <a:gd name="T72" fmla="*/ 425425 w 253"/>
              <a:gd name="T73" fmla="*/ 105791 h 50"/>
              <a:gd name="T74" fmla="*/ 463073 w 253"/>
              <a:gd name="T75" fmla="*/ 71787 h 50"/>
              <a:gd name="T76" fmla="*/ 459308 w 253"/>
              <a:gd name="T77" fmla="*/ 154909 h 50"/>
              <a:gd name="T78" fmla="*/ 496957 w 253"/>
              <a:gd name="T79" fmla="*/ 151130 h 50"/>
              <a:gd name="T80" fmla="*/ 527075 w 253"/>
              <a:gd name="T81" fmla="*/ 94457 h 50"/>
              <a:gd name="T82" fmla="*/ 549664 w 253"/>
              <a:gd name="T83" fmla="*/ 139796 h 50"/>
              <a:gd name="T84" fmla="*/ 572253 w 253"/>
              <a:gd name="T85" fmla="*/ 147352 h 50"/>
              <a:gd name="T86" fmla="*/ 609901 w 253"/>
              <a:gd name="T87" fmla="*/ 147352 h 50"/>
              <a:gd name="T88" fmla="*/ 628725 w 253"/>
              <a:gd name="T89" fmla="*/ 105791 h 50"/>
              <a:gd name="T90" fmla="*/ 662609 w 253"/>
              <a:gd name="T91" fmla="*/ 132239 h 50"/>
              <a:gd name="T92" fmla="*/ 704022 w 253"/>
              <a:gd name="T93" fmla="*/ 154909 h 50"/>
              <a:gd name="T94" fmla="*/ 489427 w 253"/>
              <a:gd name="T95" fmla="*/ 154909 h 50"/>
              <a:gd name="T96" fmla="*/ 493192 w 253"/>
              <a:gd name="T97" fmla="*/ 147352 h 50"/>
              <a:gd name="T98" fmla="*/ 508251 w 253"/>
              <a:gd name="T99" fmla="*/ 124683 h 50"/>
              <a:gd name="T100" fmla="*/ 527075 w 253"/>
              <a:gd name="T101" fmla="*/ 120904 h 50"/>
              <a:gd name="T102" fmla="*/ 824496 w 253"/>
              <a:gd name="T103" fmla="*/ 124683 h 50"/>
              <a:gd name="T104" fmla="*/ 384012 w 253"/>
              <a:gd name="T105" fmla="*/ 90678 h 50"/>
              <a:gd name="T106" fmla="*/ 466838 w 253"/>
              <a:gd name="T107" fmla="*/ 98235 h 50"/>
              <a:gd name="T108" fmla="*/ 508251 w 253"/>
              <a:gd name="T109" fmla="*/ 86900 h 50"/>
              <a:gd name="T110" fmla="*/ 346364 w 253"/>
              <a:gd name="T111" fmla="*/ 56674 h 50"/>
              <a:gd name="T112" fmla="*/ 45178 w 253"/>
              <a:gd name="T113" fmla="*/ 71787 h 50"/>
              <a:gd name="T114" fmla="*/ 440484 w 253"/>
              <a:gd name="T115" fmla="*/ 64230 h 50"/>
              <a:gd name="T116" fmla="*/ 346364 w 253"/>
              <a:gd name="T117" fmla="*/ 52896 h 50"/>
              <a:gd name="T118" fmla="*/ 440484 w 253"/>
              <a:gd name="T119" fmla="*/ 52896 h 50"/>
              <a:gd name="T120" fmla="*/ 64002 w 253"/>
              <a:gd name="T121" fmla="*/ 64230 h 50"/>
              <a:gd name="T122" fmla="*/ 444249 w 253"/>
              <a:gd name="T123" fmla="*/ 52896 h 5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53" h="50">
                <a:moveTo>
                  <a:pt x="190" y="48"/>
                </a:moveTo>
                <a:cubicBezTo>
                  <a:pt x="191" y="50"/>
                  <a:pt x="194" y="50"/>
                  <a:pt x="196" y="50"/>
                </a:cubicBezTo>
                <a:cubicBezTo>
                  <a:pt x="197" y="49"/>
                  <a:pt x="197" y="46"/>
                  <a:pt x="197" y="45"/>
                </a:cubicBezTo>
                <a:cubicBezTo>
                  <a:pt x="197" y="43"/>
                  <a:pt x="197" y="40"/>
                  <a:pt x="198" y="39"/>
                </a:cubicBezTo>
                <a:cubicBezTo>
                  <a:pt x="198" y="41"/>
                  <a:pt x="199" y="43"/>
                  <a:pt x="202" y="43"/>
                </a:cubicBezTo>
                <a:cubicBezTo>
                  <a:pt x="202" y="44"/>
                  <a:pt x="202" y="45"/>
                  <a:pt x="202" y="46"/>
                </a:cubicBezTo>
                <a:cubicBezTo>
                  <a:pt x="204" y="47"/>
                  <a:pt x="207" y="48"/>
                  <a:pt x="208" y="46"/>
                </a:cubicBezTo>
                <a:cubicBezTo>
                  <a:pt x="209" y="43"/>
                  <a:pt x="208" y="37"/>
                  <a:pt x="209" y="33"/>
                </a:cubicBezTo>
                <a:cubicBezTo>
                  <a:pt x="209" y="32"/>
                  <a:pt x="208" y="33"/>
                  <a:pt x="208" y="32"/>
                </a:cubicBezTo>
                <a:cubicBezTo>
                  <a:pt x="209" y="32"/>
                  <a:pt x="208" y="32"/>
                  <a:pt x="208" y="31"/>
                </a:cubicBezTo>
                <a:cubicBezTo>
                  <a:pt x="209" y="31"/>
                  <a:pt x="209" y="31"/>
                  <a:pt x="210" y="31"/>
                </a:cubicBezTo>
                <a:cubicBezTo>
                  <a:pt x="211" y="33"/>
                  <a:pt x="212" y="33"/>
                  <a:pt x="214" y="34"/>
                </a:cubicBezTo>
                <a:cubicBezTo>
                  <a:pt x="214" y="35"/>
                  <a:pt x="213" y="36"/>
                  <a:pt x="213" y="37"/>
                </a:cubicBezTo>
                <a:cubicBezTo>
                  <a:pt x="214" y="37"/>
                  <a:pt x="214" y="38"/>
                  <a:pt x="215" y="38"/>
                </a:cubicBezTo>
                <a:cubicBezTo>
                  <a:pt x="215" y="38"/>
                  <a:pt x="216" y="37"/>
                  <a:pt x="216" y="37"/>
                </a:cubicBezTo>
                <a:cubicBezTo>
                  <a:pt x="217" y="37"/>
                  <a:pt x="217" y="37"/>
                  <a:pt x="217" y="37"/>
                </a:cubicBezTo>
                <a:cubicBezTo>
                  <a:pt x="217" y="37"/>
                  <a:pt x="217" y="37"/>
                  <a:pt x="217" y="37"/>
                </a:cubicBezTo>
                <a:cubicBezTo>
                  <a:pt x="217" y="36"/>
                  <a:pt x="217" y="37"/>
                  <a:pt x="217" y="37"/>
                </a:cubicBezTo>
                <a:cubicBezTo>
                  <a:pt x="217" y="37"/>
                  <a:pt x="217" y="36"/>
                  <a:pt x="218" y="36"/>
                </a:cubicBezTo>
                <a:cubicBezTo>
                  <a:pt x="218" y="35"/>
                  <a:pt x="219" y="35"/>
                  <a:pt x="219" y="34"/>
                </a:cubicBezTo>
                <a:cubicBezTo>
                  <a:pt x="219" y="35"/>
                  <a:pt x="219" y="35"/>
                  <a:pt x="220" y="35"/>
                </a:cubicBezTo>
                <a:cubicBezTo>
                  <a:pt x="220" y="34"/>
                  <a:pt x="221" y="34"/>
                  <a:pt x="221" y="34"/>
                </a:cubicBezTo>
                <a:cubicBezTo>
                  <a:pt x="222" y="34"/>
                  <a:pt x="222" y="34"/>
                  <a:pt x="222" y="35"/>
                </a:cubicBezTo>
                <a:cubicBezTo>
                  <a:pt x="223" y="34"/>
                  <a:pt x="223" y="34"/>
                  <a:pt x="224" y="35"/>
                </a:cubicBezTo>
                <a:cubicBezTo>
                  <a:pt x="225" y="34"/>
                  <a:pt x="225" y="34"/>
                  <a:pt x="226" y="34"/>
                </a:cubicBezTo>
                <a:cubicBezTo>
                  <a:pt x="227" y="33"/>
                  <a:pt x="227" y="31"/>
                  <a:pt x="228" y="30"/>
                </a:cubicBezTo>
                <a:cubicBezTo>
                  <a:pt x="228" y="30"/>
                  <a:pt x="228" y="31"/>
                  <a:pt x="228" y="31"/>
                </a:cubicBezTo>
                <a:cubicBezTo>
                  <a:pt x="231" y="33"/>
                  <a:pt x="236" y="32"/>
                  <a:pt x="236" y="28"/>
                </a:cubicBezTo>
                <a:cubicBezTo>
                  <a:pt x="237" y="28"/>
                  <a:pt x="237" y="26"/>
                  <a:pt x="238" y="25"/>
                </a:cubicBezTo>
                <a:cubicBezTo>
                  <a:pt x="238" y="25"/>
                  <a:pt x="239" y="25"/>
                  <a:pt x="239" y="25"/>
                </a:cubicBezTo>
                <a:cubicBezTo>
                  <a:pt x="241" y="25"/>
                  <a:pt x="243" y="26"/>
                  <a:pt x="244" y="26"/>
                </a:cubicBezTo>
                <a:cubicBezTo>
                  <a:pt x="248" y="26"/>
                  <a:pt x="251" y="24"/>
                  <a:pt x="253" y="22"/>
                </a:cubicBezTo>
                <a:cubicBezTo>
                  <a:pt x="252" y="21"/>
                  <a:pt x="253" y="21"/>
                  <a:pt x="253" y="20"/>
                </a:cubicBezTo>
                <a:cubicBezTo>
                  <a:pt x="253" y="19"/>
                  <a:pt x="251" y="18"/>
                  <a:pt x="250" y="18"/>
                </a:cubicBezTo>
                <a:cubicBezTo>
                  <a:pt x="249" y="18"/>
                  <a:pt x="249" y="18"/>
                  <a:pt x="248" y="19"/>
                </a:cubicBezTo>
                <a:cubicBezTo>
                  <a:pt x="245" y="20"/>
                  <a:pt x="241" y="19"/>
                  <a:pt x="239" y="20"/>
                </a:cubicBezTo>
                <a:cubicBezTo>
                  <a:pt x="238" y="19"/>
                  <a:pt x="237" y="19"/>
                  <a:pt x="236" y="19"/>
                </a:cubicBezTo>
                <a:cubicBezTo>
                  <a:pt x="235" y="19"/>
                  <a:pt x="234" y="19"/>
                  <a:pt x="234" y="20"/>
                </a:cubicBezTo>
                <a:cubicBezTo>
                  <a:pt x="233" y="20"/>
                  <a:pt x="232" y="22"/>
                  <a:pt x="231" y="20"/>
                </a:cubicBezTo>
                <a:cubicBezTo>
                  <a:pt x="231" y="19"/>
                  <a:pt x="231" y="19"/>
                  <a:pt x="231" y="19"/>
                </a:cubicBezTo>
                <a:cubicBezTo>
                  <a:pt x="230" y="18"/>
                  <a:pt x="229" y="18"/>
                  <a:pt x="228" y="17"/>
                </a:cubicBezTo>
                <a:cubicBezTo>
                  <a:pt x="227" y="17"/>
                  <a:pt x="227" y="18"/>
                  <a:pt x="226" y="18"/>
                </a:cubicBezTo>
                <a:cubicBezTo>
                  <a:pt x="225" y="18"/>
                  <a:pt x="225" y="18"/>
                  <a:pt x="225" y="18"/>
                </a:cubicBezTo>
                <a:cubicBezTo>
                  <a:pt x="222" y="18"/>
                  <a:pt x="222" y="21"/>
                  <a:pt x="221" y="23"/>
                </a:cubicBezTo>
                <a:cubicBezTo>
                  <a:pt x="221" y="19"/>
                  <a:pt x="218" y="20"/>
                  <a:pt x="216" y="20"/>
                </a:cubicBezTo>
                <a:cubicBezTo>
                  <a:pt x="216" y="17"/>
                  <a:pt x="215" y="16"/>
                  <a:pt x="213" y="15"/>
                </a:cubicBezTo>
                <a:cubicBezTo>
                  <a:pt x="213" y="14"/>
                  <a:pt x="212" y="14"/>
                  <a:pt x="212" y="12"/>
                </a:cubicBezTo>
                <a:cubicBezTo>
                  <a:pt x="212" y="12"/>
                  <a:pt x="212" y="12"/>
                  <a:pt x="212" y="12"/>
                </a:cubicBezTo>
                <a:cubicBezTo>
                  <a:pt x="211" y="11"/>
                  <a:pt x="209" y="11"/>
                  <a:pt x="208" y="10"/>
                </a:cubicBezTo>
                <a:cubicBezTo>
                  <a:pt x="206" y="11"/>
                  <a:pt x="206" y="12"/>
                  <a:pt x="204" y="12"/>
                </a:cubicBezTo>
                <a:cubicBezTo>
                  <a:pt x="204" y="10"/>
                  <a:pt x="201" y="9"/>
                  <a:pt x="199" y="10"/>
                </a:cubicBezTo>
                <a:cubicBezTo>
                  <a:pt x="199" y="9"/>
                  <a:pt x="199" y="8"/>
                  <a:pt x="198" y="7"/>
                </a:cubicBezTo>
                <a:cubicBezTo>
                  <a:pt x="198" y="7"/>
                  <a:pt x="198" y="7"/>
                  <a:pt x="198" y="7"/>
                </a:cubicBezTo>
                <a:cubicBezTo>
                  <a:pt x="197" y="7"/>
                  <a:pt x="196" y="5"/>
                  <a:pt x="195" y="6"/>
                </a:cubicBezTo>
                <a:cubicBezTo>
                  <a:pt x="194" y="5"/>
                  <a:pt x="191" y="3"/>
                  <a:pt x="189" y="5"/>
                </a:cubicBezTo>
                <a:cubicBezTo>
                  <a:pt x="189" y="4"/>
                  <a:pt x="188" y="3"/>
                  <a:pt x="188" y="2"/>
                </a:cubicBezTo>
                <a:cubicBezTo>
                  <a:pt x="187" y="1"/>
                  <a:pt x="186" y="0"/>
                  <a:pt x="184" y="0"/>
                </a:cubicBezTo>
                <a:cubicBezTo>
                  <a:pt x="183" y="0"/>
                  <a:pt x="182" y="0"/>
                  <a:pt x="182" y="1"/>
                </a:cubicBezTo>
                <a:cubicBezTo>
                  <a:pt x="182" y="2"/>
                  <a:pt x="182" y="3"/>
                  <a:pt x="181" y="3"/>
                </a:cubicBezTo>
                <a:cubicBezTo>
                  <a:pt x="179" y="2"/>
                  <a:pt x="176" y="1"/>
                  <a:pt x="175" y="5"/>
                </a:cubicBezTo>
                <a:cubicBezTo>
                  <a:pt x="174" y="4"/>
                  <a:pt x="175" y="6"/>
                  <a:pt x="174" y="6"/>
                </a:cubicBezTo>
                <a:cubicBezTo>
                  <a:pt x="174" y="6"/>
                  <a:pt x="174" y="5"/>
                  <a:pt x="173" y="5"/>
                </a:cubicBezTo>
                <a:cubicBezTo>
                  <a:pt x="171" y="3"/>
                  <a:pt x="169" y="3"/>
                  <a:pt x="167" y="5"/>
                </a:cubicBezTo>
                <a:cubicBezTo>
                  <a:pt x="167" y="4"/>
                  <a:pt x="166" y="3"/>
                  <a:pt x="165" y="2"/>
                </a:cubicBezTo>
                <a:cubicBezTo>
                  <a:pt x="164" y="2"/>
                  <a:pt x="163" y="2"/>
                  <a:pt x="162" y="1"/>
                </a:cubicBezTo>
                <a:cubicBezTo>
                  <a:pt x="160" y="1"/>
                  <a:pt x="159" y="4"/>
                  <a:pt x="159" y="6"/>
                </a:cubicBezTo>
                <a:cubicBezTo>
                  <a:pt x="157" y="6"/>
                  <a:pt x="156" y="7"/>
                  <a:pt x="155" y="8"/>
                </a:cubicBezTo>
                <a:cubicBezTo>
                  <a:pt x="154" y="8"/>
                  <a:pt x="153" y="8"/>
                  <a:pt x="152" y="7"/>
                </a:cubicBezTo>
                <a:cubicBezTo>
                  <a:pt x="151" y="8"/>
                  <a:pt x="150" y="8"/>
                  <a:pt x="149" y="10"/>
                </a:cubicBezTo>
                <a:cubicBezTo>
                  <a:pt x="148" y="12"/>
                  <a:pt x="147" y="14"/>
                  <a:pt x="147" y="17"/>
                </a:cubicBezTo>
                <a:cubicBezTo>
                  <a:pt x="146" y="16"/>
                  <a:pt x="146" y="14"/>
                  <a:pt x="145" y="14"/>
                </a:cubicBezTo>
                <a:cubicBezTo>
                  <a:pt x="144" y="13"/>
                  <a:pt x="142" y="13"/>
                  <a:pt x="142" y="13"/>
                </a:cubicBezTo>
                <a:cubicBezTo>
                  <a:pt x="141" y="13"/>
                  <a:pt x="141" y="13"/>
                  <a:pt x="140" y="13"/>
                </a:cubicBezTo>
                <a:cubicBezTo>
                  <a:pt x="139" y="14"/>
                  <a:pt x="138" y="16"/>
                  <a:pt x="137" y="18"/>
                </a:cubicBezTo>
                <a:cubicBezTo>
                  <a:pt x="136" y="19"/>
                  <a:pt x="136" y="20"/>
                  <a:pt x="135" y="21"/>
                </a:cubicBezTo>
                <a:cubicBezTo>
                  <a:pt x="135" y="22"/>
                  <a:pt x="135" y="22"/>
                  <a:pt x="135" y="22"/>
                </a:cubicBezTo>
                <a:cubicBezTo>
                  <a:pt x="135" y="22"/>
                  <a:pt x="135" y="23"/>
                  <a:pt x="134" y="23"/>
                </a:cubicBezTo>
                <a:cubicBezTo>
                  <a:pt x="134" y="24"/>
                  <a:pt x="133" y="26"/>
                  <a:pt x="133" y="28"/>
                </a:cubicBezTo>
                <a:cubicBezTo>
                  <a:pt x="132" y="29"/>
                  <a:pt x="131" y="30"/>
                  <a:pt x="131" y="32"/>
                </a:cubicBezTo>
                <a:cubicBezTo>
                  <a:pt x="130" y="32"/>
                  <a:pt x="129" y="34"/>
                  <a:pt x="129" y="35"/>
                </a:cubicBezTo>
                <a:cubicBezTo>
                  <a:pt x="129" y="29"/>
                  <a:pt x="129" y="24"/>
                  <a:pt x="129" y="18"/>
                </a:cubicBezTo>
                <a:cubicBezTo>
                  <a:pt x="129" y="18"/>
                  <a:pt x="129" y="17"/>
                  <a:pt x="128" y="17"/>
                </a:cubicBezTo>
                <a:cubicBezTo>
                  <a:pt x="129" y="15"/>
                  <a:pt x="128" y="14"/>
                  <a:pt x="127" y="13"/>
                </a:cubicBezTo>
                <a:cubicBezTo>
                  <a:pt x="127" y="13"/>
                  <a:pt x="127" y="13"/>
                  <a:pt x="126" y="13"/>
                </a:cubicBezTo>
                <a:cubicBezTo>
                  <a:pt x="126" y="12"/>
                  <a:pt x="126" y="12"/>
                  <a:pt x="126" y="11"/>
                </a:cubicBezTo>
                <a:cubicBezTo>
                  <a:pt x="124" y="10"/>
                  <a:pt x="120" y="9"/>
                  <a:pt x="119" y="12"/>
                </a:cubicBezTo>
                <a:cubicBezTo>
                  <a:pt x="118" y="12"/>
                  <a:pt x="118" y="12"/>
                  <a:pt x="118" y="12"/>
                </a:cubicBezTo>
                <a:cubicBezTo>
                  <a:pt x="116" y="14"/>
                  <a:pt x="115" y="17"/>
                  <a:pt x="113" y="19"/>
                </a:cubicBezTo>
                <a:cubicBezTo>
                  <a:pt x="113" y="19"/>
                  <a:pt x="113" y="19"/>
                  <a:pt x="113" y="19"/>
                </a:cubicBezTo>
                <a:cubicBezTo>
                  <a:pt x="113" y="21"/>
                  <a:pt x="111" y="21"/>
                  <a:pt x="111" y="22"/>
                </a:cubicBezTo>
                <a:cubicBezTo>
                  <a:pt x="110" y="23"/>
                  <a:pt x="109" y="24"/>
                  <a:pt x="108" y="24"/>
                </a:cubicBezTo>
                <a:cubicBezTo>
                  <a:pt x="108" y="24"/>
                  <a:pt x="107" y="23"/>
                  <a:pt x="107" y="23"/>
                </a:cubicBezTo>
                <a:cubicBezTo>
                  <a:pt x="106" y="21"/>
                  <a:pt x="105" y="19"/>
                  <a:pt x="104" y="17"/>
                </a:cubicBezTo>
                <a:cubicBezTo>
                  <a:pt x="103" y="17"/>
                  <a:pt x="103" y="16"/>
                  <a:pt x="102" y="15"/>
                </a:cubicBezTo>
                <a:cubicBezTo>
                  <a:pt x="101" y="13"/>
                  <a:pt x="98" y="12"/>
                  <a:pt x="96" y="11"/>
                </a:cubicBezTo>
                <a:cubicBezTo>
                  <a:pt x="95" y="11"/>
                  <a:pt x="93" y="11"/>
                  <a:pt x="92" y="11"/>
                </a:cubicBezTo>
                <a:cubicBezTo>
                  <a:pt x="92" y="11"/>
                  <a:pt x="92" y="11"/>
                  <a:pt x="92" y="11"/>
                </a:cubicBezTo>
                <a:cubicBezTo>
                  <a:pt x="92" y="11"/>
                  <a:pt x="91" y="11"/>
                  <a:pt x="91" y="11"/>
                </a:cubicBezTo>
                <a:cubicBezTo>
                  <a:pt x="90" y="13"/>
                  <a:pt x="87" y="12"/>
                  <a:pt x="86" y="11"/>
                </a:cubicBezTo>
                <a:cubicBezTo>
                  <a:pt x="84" y="11"/>
                  <a:pt x="84" y="12"/>
                  <a:pt x="83" y="12"/>
                </a:cubicBezTo>
                <a:cubicBezTo>
                  <a:pt x="83" y="12"/>
                  <a:pt x="83" y="12"/>
                  <a:pt x="82" y="12"/>
                </a:cubicBezTo>
                <a:cubicBezTo>
                  <a:pt x="82" y="12"/>
                  <a:pt x="82" y="13"/>
                  <a:pt x="81" y="13"/>
                </a:cubicBezTo>
                <a:cubicBezTo>
                  <a:pt x="79" y="13"/>
                  <a:pt x="77" y="14"/>
                  <a:pt x="75" y="14"/>
                </a:cubicBezTo>
                <a:cubicBezTo>
                  <a:pt x="73" y="16"/>
                  <a:pt x="68" y="15"/>
                  <a:pt x="65" y="16"/>
                </a:cubicBezTo>
                <a:cubicBezTo>
                  <a:pt x="65" y="16"/>
                  <a:pt x="65" y="16"/>
                  <a:pt x="64" y="16"/>
                </a:cubicBezTo>
                <a:cubicBezTo>
                  <a:pt x="63" y="16"/>
                  <a:pt x="62" y="17"/>
                  <a:pt x="60" y="18"/>
                </a:cubicBezTo>
                <a:cubicBezTo>
                  <a:pt x="60" y="15"/>
                  <a:pt x="58" y="14"/>
                  <a:pt x="57" y="12"/>
                </a:cubicBezTo>
                <a:cubicBezTo>
                  <a:pt x="54" y="11"/>
                  <a:pt x="51" y="11"/>
                  <a:pt x="48" y="11"/>
                </a:cubicBezTo>
                <a:cubicBezTo>
                  <a:pt x="45" y="12"/>
                  <a:pt x="41" y="11"/>
                  <a:pt x="38" y="11"/>
                </a:cubicBezTo>
                <a:cubicBezTo>
                  <a:pt x="37" y="11"/>
                  <a:pt x="36" y="10"/>
                  <a:pt x="34" y="10"/>
                </a:cubicBezTo>
                <a:cubicBezTo>
                  <a:pt x="33" y="10"/>
                  <a:pt x="31" y="10"/>
                  <a:pt x="30" y="10"/>
                </a:cubicBezTo>
                <a:cubicBezTo>
                  <a:pt x="29" y="10"/>
                  <a:pt x="28" y="11"/>
                  <a:pt x="27" y="11"/>
                </a:cubicBezTo>
                <a:cubicBezTo>
                  <a:pt x="24" y="11"/>
                  <a:pt x="21" y="10"/>
                  <a:pt x="19" y="12"/>
                </a:cubicBezTo>
                <a:cubicBezTo>
                  <a:pt x="16" y="13"/>
                  <a:pt x="14" y="14"/>
                  <a:pt x="12" y="16"/>
                </a:cubicBezTo>
                <a:cubicBezTo>
                  <a:pt x="11" y="16"/>
                  <a:pt x="10" y="18"/>
                  <a:pt x="9" y="18"/>
                </a:cubicBezTo>
                <a:cubicBezTo>
                  <a:pt x="9" y="19"/>
                  <a:pt x="9" y="20"/>
                  <a:pt x="9" y="20"/>
                </a:cubicBezTo>
                <a:cubicBezTo>
                  <a:pt x="8" y="19"/>
                  <a:pt x="8" y="19"/>
                  <a:pt x="8" y="19"/>
                </a:cubicBezTo>
                <a:cubicBezTo>
                  <a:pt x="6" y="19"/>
                  <a:pt x="4" y="21"/>
                  <a:pt x="3" y="22"/>
                </a:cubicBezTo>
                <a:cubicBezTo>
                  <a:pt x="3" y="23"/>
                  <a:pt x="4" y="23"/>
                  <a:pt x="4" y="24"/>
                </a:cubicBezTo>
                <a:cubicBezTo>
                  <a:pt x="3" y="24"/>
                  <a:pt x="3" y="23"/>
                  <a:pt x="3" y="23"/>
                </a:cubicBezTo>
                <a:cubicBezTo>
                  <a:pt x="3" y="23"/>
                  <a:pt x="3" y="22"/>
                  <a:pt x="2" y="22"/>
                </a:cubicBezTo>
                <a:cubicBezTo>
                  <a:pt x="2" y="22"/>
                  <a:pt x="2" y="24"/>
                  <a:pt x="1" y="24"/>
                </a:cubicBezTo>
                <a:cubicBezTo>
                  <a:pt x="1" y="24"/>
                  <a:pt x="0" y="24"/>
                  <a:pt x="1" y="25"/>
                </a:cubicBezTo>
                <a:cubicBezTo>
                  <a:pt x="4" y="25"/>
                  <a:pt x="9" y="23"/>
                  <a:pt x="12" y="21"/>
                </a:cubicBezTo>
                <a:cubicBezTo>
                  <a:pt x="13" y="21"/>
                  <a:pt x="12" y="21"/>
                  <a:pt x="13" y="21"/>
                </a:cubicBezTo>
                <a:cubicBezTo>
                  <a:pt x="13" y="21"/>
                  <a:pt x="13" y="21"/>
                  <a:pt x="13" y="21"/>
                </a:cubicBezTo>
                <a:cubicBezTo>
                  <a:pt x="17" y="19"/>
                  <a:pt x="20" y="17"/>
                  <a:pt x="25" y="16"/>
                </a:cubicBezTo>
                <a:cubicBezTo>
                  <a:pt x="29" y="16"/>
                  <a:pt x="33" y="16"/>
                  <a:pt x="37" y="16"/>
                </a:cubicBezTo>
                <a:cubicBezTo>
                  <a:pt x="40" y="17"/>
                  <a:pt x="42" y="17"/>
                  <a:pt x="45" y="17"/>
                </a:cubicBezTo>
                <a:cubicBezTo>
                  <a:pt x="48" y="17"/>
                  <a:pt x="52" y="17"/>
                  <a:pt x="54" y="18"/>
                </a:cubicBezTo>
                <a:cubicBezTo>
                  <a:pt x="55" y="19"/>
                  <a:pt x="55" y="22"/>
                  <a:pt x="56" y="23"/>
                </a:cubicBezTo>
                <a:cubicBezTo>
                  <a:pt x="57" y="24"/>
                  <a:pt x="59" y="24"/>
                  <a:pt x="60" y="24"/>
                </a:cubicBezTo>
                <a:cubicBezTo>
                  <a:pt x="62" y="24"/>
                  <a:pt x="63" y="23"/>
                  <a:pt x="64" y="23"/>
                </a:cubicBezTo>
                <a:cubicBezTo>
                  <a:pt x="67" y="22"/>
                  <a:pt x="68" y="21"/>
                  <a:pt x="70" y="21"/>
                </a:cubicBezTo>
                <a:cubicBezTo>
                  <a:pt x="72" y="20"/>
                  <a:pt x="75" y="21"/>
                  <a:pt x="77" y="21"/>
                </a:cubicBezTo>
                <a:cubicBezTo>
                  <a:pt x="79" y="20"/>
                  <a:pt x="80" y="19"/>
                  <a:pt x="81" y="19"/>
                </a:cubicBezTo>
                <a:cubicBezTo>
                  <a:pt x="82" y="19"/>
                  <a:pt x="83" y="18"/>
                  <a:pt x="84" y="18"/>
                </a:cubicBezTo>
                <a:cubicBezTo>
                  <a:pt x="85" y="21"/>
                  <a:pt x="88" y="21"/>
                  <a:pt x="90" y="20"/>
                </a:cubicBezTo>
                <a:cubicBezTo>
                  <a:pt x="90" y="17"/>
                  <a:pt x="93" y="17"/>
                  <a:pt x="95" y="17"/>
                </a:cubicBezTo>
                <a:cubicBezTo>
                  <a:pt x="95" y="17"/>
                  <a:pt x="95" y="18"/>
                  <a:pt x="96" y="18"/>
                </a:cubicBezTo>
                <a:cubicBezTo>
                  <a:pt x="98" y="19"/>
                  <a:pt x="99" y="20"/>
                  <a:pt x="100" y="22"/>
                </a:cubicBezTo>
                <a:cubicBezTo>
                  <a:pt x="100" y="23"/>
                  <a:pt x="101" y="24"/>
                  <a:pt x="102" y="24"/>
                </a:cubicBezTo>
                <a:cubicBezTo>
                  <a:pt x="102" y="25"/>
                  <a:pt x="102" y="26"/>
                  <a:pt x="103" y="26"/>
                </a:cubicBezTo>
                <a:cubicBezTo>
                  <a:pt x="103" y="27"/>
                  <a:pt x="103" y="26"/>
                  <a:pt x="103" y="26"/>
                </a:cubicBezTo>
                <a:cubicBezTo>
                  <a:pt x="104" y="27"/>
                  <a:pt x="104" y="28"/>
                  <a:pt x="105" y="28"/>
                </a:cubicBezTo>
                <a:cubicBezTo>
                  <a:pt x="105" y="29"/>
                  <a:pt x="106" y="29"/>
                  <a:pt x="106" y="29"/>
                </a:cubicBezTo>
                <a:cubicBezTo>
                  <a:pt x="108" y="29"/>
                  <a:pt x="109" y="29"/>
                  <a:pt x="110" y="29"/>
                </a:cubicBezTo>
                <a:cubicBezTo>
                  <a:pt x="111" y="29"/>
                  <a:pt x="112" y="28"/>
                  <a:pt x="113" y="28"/>
                </a:cubicBezTo>
                <a:cubicBezTo>
                  <a:pt x="113" y="28"/>
                  <a:pt x="113" y="28"/>
                  <a:pt x="113" y="27"/>
                </a:cubicBezTo>
                <a:cubicBezTo>
                  <a:pt x="115" y="26"/>
                  <a:pt x="116" y="25"/>
                  <a:pt x="117" y="23"/>
                </a:cubicBezTo>
                <a:cubicBezTo>
                  <a:pt x="120" y="22"/>
                  <a:pt x="120" y="18"/>
                  <a:pt x="122" y="17"/>
                </a:cubicBezTo>
                <a:cubicBezTo>
                  <a:pt x="122" y="18"/>
                  <a:pt x="123" y="18"/>
                  <a:pt x="123" y="19"/>
                </a:cubicBezTo>
                <a:cubicBezTo>
                  <a:pt x="122" y="21"/>
                  <a:pt x="123" y="23"/>
                  <a:pt x="123" y="25"/>
                </a:cubicBezTo>
                <a:cubicBezTo>
                  <a:pt x="123" y="29"/>
                  <a:pt x="122" y="33"/>
                  <a:pt x="122" y="38"/>
                </a:cubicBezTo>
                <a:cubicBezTo>
                  <a:pt x="122" y="38"/>
                  <a:pt x="123" y="38"/>
                  <a:pt x="123" y="38"/>
                </a:cubicBezTo>
                <a:cubicBezTo>
                  <a:pt x="122" y="39"/>
                  <a:pt x="123" y="40"/>
                  <a:pt x="122" y="41"/>
                </a:cubicBezTo>
                <a:cubicBezTo>
                  <a:pt x="124" y="43"/>
                  <a:pt x="124" y="43"/>
                  <a:pt x="124" y="43"/>
                </a:cubicBezTo>
                <a:cubicBezTo>
                  <a:pt x="124" y="43"/>
                  <a:pt x="125" y="44"/>
                  <a:pt x="126" y="44"/>
                </a:cubicBezTo>
                <a:cubicBezTo>
                  <a:pt x="126" y="44"/>
                  <a:pt x="127" y="43"/>
                  <a:pt x="128" y="44"/>
                </a:cubicBezTo>
                <a:cubicBezTo>
                  <a:pt x="129" y="43"/>
                  <a:pt x="131" y="42"/>
                  <a:pt x="132" y="40"/>
                </a:cubicBezTo>
                <a:cubicBezTo>
                  <a:pt x="132" y="40"/>
                  <a:pt x="132" y="40"/>
                  <a:pt x="132" y="40"/>
                </a:cubicBezTo>
                <a:cubicBezTo>
                  <a:pt x="133" y="38"/>
                  <a:pt x="134" y="37"/>
                  <a:pt x="135" y="36"/>
                </a:cubicBezTo>
                <a:cubicBezTo>
                  <a:pt x="135" y="35"/>
                  <a:pt x="136" y="34"/>
                  <a:pt x="136" y="33"/>
                </a:cubicBezTo>
                <a:cubicBezTo>
                  <a:pt x="138" y="31"/>
                  <a:pt x="138" y="27"/>
                  <a:pt x="140" y="25"/>
                </a:cubicBezTo>
                <a:cubicBezTo>
                  <a:pt x="140" y="29"/>
                  <a:pt x="139" y="32"/>
                  <a:pt x="139" y="36"/>
                </a:cubicBezTo>
                <a:cubicBezTo>
                  <a:pt x="140" y="37"/>
                  <a:pt x="140" y="38"/>
                  <a:pt x="142" y="38"/>
                </a:cubicBezTo>
                <a:cubicBezTo>
                  <a:pt x="142" y="39"/>
                  <a:pt x="143" y="38"/>
                  <a:pt x="144" y="39"/>
                </a:cubicBezTo>
                <a:cubicBezTo>
                  <a:pt x="145" y="38"/>
                  <a:pt x="145" y="38"/>
                  <a:pt x="146" y="37"/>
                </a:cubicBezTo>
                <a:cubicBezTo>
                  <a:pt x="146" y="36"/>
                  <a:pt x="147" y="35"/>
                  <a:pt x="147" y="34"/>
                </a:cubicBezTo>
                <a:cubicBezTo>
                  <a:pt x="147" y="35"/>
                  <a:pt x="147" y="36"/>
                  <a:pt x="147" y="37"/>
                </a:cubicBezTo>
                <a:cubicBezTo>
                  <a:pt x="148" y="38"/>
                  <a:pt x="149" y="39"/>
                  <a:pt x="149" y="39"/>
                </a:cubicBezTo>
                <a:cubicBezTo>
                  <a:pt x="150" y="39"/>
                  <a:pt x="151" y="40"/>
                  <a:pt x="152" y="39"/>
                </a:cubicBezTo>
                <a:cubicBezTo>
                  <a:pt x="153" y="39"/>
                  <a:pt x="153" y="39"/>
                  <a:pt x="154" y="39"/>
                </a:cubicBezTo>
                <a:cubicBezTo>
                  <a:pt x="155" y="39"/>
                  <a:pt x="155" y="39"/>
                  <a:pt x="156" y="39"/>
                </a:cubicBezTo>
                <a:cubicBezTo>
                  <a:pt x="156" y="38"/>
                  <a:pt x="157" y="37"/>
                  <a:pt x="157" y="37"/>
                </a:cubicBezTo>
                <a:cubicBezTo>
                  <a:pt x="158" y="39"/>
                  <a:pt x="160" y="38"/>
                  <a:pt x="162" y="39"/>
                </a:cubicBezTo>
                <a:cubicBezTo>
                  <a:pt x="164" y="38"/>
                  <a:pt x="164" y="34"/>
                  <a:pt x="166" y="32"/>
                </a:cubicBezTo>
                <a:cubicBezTo>
                  <a:pt x="166" y="31"/>
                  <a:pt x="165" y="30"/>
                  <a:pt x="166" y="29"/>
                </a:cubicBezTo>
                <a:cubicBezTo>
                  <a:pt x="166" y="29"/>
                  <a:pt x="165" y="30"/>
                  <a:pt x="166" y="30"/>
                </a:cubicBezTo>
                <a:cubicBezTo>
                  <a:pt x="166" y="29"/>
                  <a:pt x="166" y="28"/>
                  <a:pt x="167" y="28"/>
                </a:cubicBezTo>
                <a:cubicBezTo>
                  <a:pt x="167" y="29"/>
                  <a:pt x="167" y="30"/>
                  <a:pt x="167" y="31"/>
                </a:cubicBezTo>
                <a:cubicBezTo>
                  <a:pt x="168" y="32"/>
                  <a:pt x="169" y="32"/>
                  <a:pt x="169" y="33"/>
                </a:cubicBezTo>
                <a:cubicBezTo>
                  <a:pt x="170" y="32"/>
                  <a:pt x="171" y="33"/>
                  <a:pt x="171" y="33"/>
                </a:cubicBezTo>
                <a:cubicBezTo>
                  <a:pt x="172" y="34"/>
                  <a:pt x="174" y="35"/>
                  <a:pt x="176" y="35"/>
                </a:cubicBezTo>
                <a:cubicBezTo>
                  <a:pt x="176" y="35"/>
                  <a:pt x="176" y="36"/>
                  <a:pt x="177" y="36"/>
                </a:cubicBezTo>
                <a:cubicBezTo>
                  <a:pt x="179" y="37"/>
                  <a:pt x="181" y="38"/>
                  <a:pt x="182" y="36"/>
                </a:cubicBezTo>
                <a:cubicBezTo>
                  <a:pt x="182" y="39"/>
                  <a:pt x="183" y="40"/>
                  <a:pt x="184" y="41"/>
                </a:cubicBezTo>
                <a:cubicBezTo>
                  <a:pt x="185" y="41"/>
                  <a:pt x="186" y="41"/>
                  <a:pt x="187" y="41"/>
                </a:cubicBezTo>
                <a:cubicBezTo>
                  <a:pt x="187" y="41"/>
                  <a:pt x="188" y="42"/>
                  <a:pt x="188" y="43"/>
                </a:cubicBezTo>
                <a:cubicBezTo>
                  <a:pt x="189" y="43"/>
                  <a:pt x="190" y="43"/>
                  <a:pt x="190" y="43"/>
                </a:cubicBezTo>
                <a:cubicBezTo>
                  <a:pt x="191" y="45"/>
                  <a:pt x="190" y="46"/>
                  <a:pt x="190" y="48"/>
                </a:cubicBezTo>
                <a:close/>
                <a:moveTo>
                  <a:pt x="130" y="41"/>
                </a:moveTo>
                <a:cubicBezTo>
                  <a:pt x="130" y="40"/>
                  <a:pt x="131" y="40"/>
                  <a:pt x="131" y="40"/>
                </a:cubicBezTo>
                <a:cubicBezTo>
                  <a:pt x="131" y="40"/>
                  <a:pt x="131" y="40"/>
                  <a:pt x="131" y="40"/>
                </a:cubicBezTo>
                <a:cubicBezTo>
                  <a:pt x="131" y="41"/>
                  <a:pt x="131" y="41"/>
                  <a:pt x="130" y="41"/>
                </a:cubicBezTo>
                <a:close/>
                <a:moveTo>
                  <a:pt x="131" y="39"/>
                </a:moveTo>
                <a:cubicBezTo>
                  <a:pt x="131" y="39"/>
                  <a:pt x="131" y="38"/>
                  <a:pt x="131" y="38"/>
                </a:cubicBezTo>
                <a:cubicBezTo>
                  <a:pt x="131" y="38"/>
                  <a:pt x="131" y="38"/>
                  <a:pt x="131" y="38"/>
                </a:cubicBezTo>
                <a:lnTo>
                  <a:pt x="131" y="39"/>
                </a:lnTo>
                <a:close/>
                <a:moveTo>
                  <a:pt x="135" y="33"/>
                </a:moveTo>
                <a:cubicBezTo>
                  <a:pt x="135" y="33"/>
                  <a:pt x="135" y="33"/>
                  <a:pt x="135" y="32"/>
                </a:cubicBezTo>
                <a:cubicBezTo>
                  <a:pt x="135" y="32"/>
                  <a:pt x="135" y="33"/>
                  <a:pt x="135" y="33"/>
                </a:cubicBezTo>
                <a:close/>
                <a:moveTo>
                  <a:pt x="140" y="33"/>
                </a:moveTo>
                <a:cubicBezTo>
                  <a:pt x="140" y="33"/>
                  <a:pt x="140" y="33"/>
                  <a:pt x="140" y="32"/>
                </a:cubicBezTo>
                <a:cubicBezTo>
                  <a:pt x="140" y="32"/>
                  <a:pt x="140" y="33"/>
                  <a:pt x="140" y="33"/>
                </a:cubicBezTo>
                <a:close/>
                <a:moveTo>
                  <a:pt x="218" y="33"/>
                </a:moveTo>
                <a:cubicBezTo>
                  <a:pt x="218" y="32"/>
                  <a:pt x="218" y="32"/>
                  <a:pt x="218" y="32"/>
                </a:cubicBezTo>
                <a:cubicBezTo>
                  <a:pt x="218" y="32"/>
                  <a:pt x="219" y="32"/>
                  <a:pt x="219" y="33"/>
                </a:cubicBezTo>
                <a:cubicBezTo>
                  <a:pt x="218" y="33"/>
                  <a:pt x="218" y="33"/>
                  <a:pt x="218" y="33"/>
                </a:cubicBezTo>
                <a:close/>
                <a:moveTo>
                  <a:pt x="102" y="24"/>
                </a:moveTo>
                <a:cubicBezTo>
                  <a:pt x="103" y="24"/>
                  <a:pt x="103" y="24"/>
                  <a:pt x="103" y="24"/>
                </a:cubicBezTo>
                <a:cubicBezTo>
                  <a:pt x="103" y="25"/>
                  <a:pt x="102" y="25"/>
                  <a:pt x="102" y="24"/>
                </a:cubicBezTo>
                <a:close/>
                <a:moveTo>
                  <a:pt x="124" y="26"/>
                </a:moveTo>
                <a:cubicBezTo>
                  <a:pt x="124" y="26"/>
                  <a:pt x="124" y="26"/>
                  <a:pt x="124" y="26"/>
                </a:cubicBezTo>
                <a:cubicBezTo>
                  <a:pt x="124" y="25"/>
                  <a:pt x="124" y="25"/>
                  <a:pt x="124" y="25"/>
                </a:cubicBezTo>
                <a:lnTo>
                  <a:pt x="124" y="26"/>
                </a:lnTo>
                <a:close/>
                <a:moveTo>
                  <a:pt x="135" y="23"/>
                </a:moveTo>
                <a:cubicBezTo>
                  <a:pt x="135" y="23"/>
                  <a:pt x="135" y="23"/>
                  <a:pt x="135" y="23"/>
                </a:cubicBezTo>
                <a:cubicBezTo>
                  <a:pt x="135" y="23"/>
                  <a:pt x="135" y="23"/>
                  <a:pt x="135" y="23"/>
                </a:cubicBezTo>
                <a:cubicBezTo>
                  <a:pt x="135" y="23"/>
                  <a:pt x="135" y="23"/>
                  <a:pt x="135" y="23"/>
                </a:cubicBezTo>
                <a:close/>
                <a:moveTo>
                  <a:pt x="119" y="21"/>
                </a:moveTo>
                <a:cubicBezTo>
                  <a:pt x="118" y="20"/>
                  <a:pt x="118" y="20"/>
                  <a:pt x="118" y="20"/>
                </a:cubicBezTo>
                <a:cubicBezTo>
                  <a:pt x="118" y="20"/>
                  <a:pt x="119" y="20"/>
                  <a:pt x="119" y="21"/>
                </a:cubicBezTo>
                <a:close/>
                <a:moveTo>
                  <a:pt x="92" y="15"/>
                </a:moveTo>
                <a:cubicBezTo>
                  <a:pt x="92" y="15"/>
                  <a:pt x="93" y="15"/>
                  <a:pt x="93" y="15"/>
                </a:cubicBezTo>
                <a:cubicBezTo>
                  <a:pt x="93" y="16"/>
                  <a:pt x="92" y="16"/>
                  <a:pt x="92" y="15"/>
                </a:cubicBezTo>
                <a:close/>
                <a:moveTo>
                  <a:pt x="12" y="20"/>
                </a:moveTo>
                <a:cubicBezTo>
                  <a:pt x="12" y="20"/>
                  <a:pt x="12" y="19"/>
                  <a:pt x="12" y="19"/>
                </a:cubicBezTo>
                <a:cubicBezTo>
                  <a:pt x="12" y="19"/>
                  <a:pt x="12" y="20"/>
                  <a:pt x="12" y="20"/>
                </a:cubicBezTo>
                <a:close/>
                <a:moveTo>
                  <a:pt x="117" y="17"/>
                </a:moveTo>
                <a:cubicBezTo>
                  <a:pt x="116" y="16"/>
                  <a:pt x="116" y="16"/>
                  <a:pt x="116" y="16"/>
                </a:cubicBezTo>
                <a:cubicBezTo>
                  <a:pt x="117" y="16"/>
                  <a:pt x="117" y="16"/>
                  <a:pt x="117" y="17"/>
                </a:cubicBezTo>
                <a:close/>
                <a:moveTo>
                  <a:pt x="47" y="15"/>
                </a:moveTo>
                <a:cubicBezTo>
                  <a:pt x="47" y="16"/>
                  <a:pt x="46" y="14"/>
                  <a:pt x="47" y="15"/>
                </a:cubicBezTo>
                <a:close/>
                <a:moveTo>
                  <a:pt x="91" y="14"/>
                </a:moveTo>
                <a:cubicBezTo>
                  <a:pt x="92" y="14"/>
                  <a:pt x="92" y="14"/>
                  <a:pt x="92" y="14"/>
                </a:cubicBezTo>
                <a:cubicBezTo>
                  <a:pt x="92" y="15"/>
                  <a:pt x="91" y="14"/>
                  <a:pt x="91" y="14"/>
                </a:cubicBezTo>
                <a:close/>
                <a:moveTo>
                  <a:pt x="117" y="14"/>
                </a:moveTo>
                <a:cubicBezTo>
                  <a:pt x="117" y="14"/>
                  <a:pt x="117" y="15"/>
                  <a:pt x="118" y="15"/>
                </a:cubicBezTo>
                <a:cubicBezTo>
                  <a:pt x="118" y="16"/>
                  <a:pt x="117" y="15"/>
                  <a:pt x="117" y="14"/>
                </a:cubicBezTo>
                <a:close/>
                <a:moveTo>
                  <a:pt x="17" y="17"/>
                </a:moveTo>
                <a:cubicBezTo>
                  <a:pt x="17" y="17"/>
                  <a:pt x="17" y="17"/>
                  <a:pt x="17" y="16"/>
                </a:cubicBezTo>
                <a:cubicBezTo>
                  <a:pt x="17" y="16"/>
                  <a:pt x="17" y="16"/>
                  <a:pt x="17" y="16"/>
                </a:cubicBezTo>
                <a:cubicBezTo>
                  <a:pt x="17" y="16"/>
                  <a:pt x="17" y="17"/>
                  <a:pt x="17" y="17"/>
                </a:cubicBezTo>
                <a:close/>
                <a:moveTo>
                  <a:pt x="118" y="14"/>
                </a:moveTo>
                <a:cubicBezTo>
                  <a:pt x="118" y="14"/>
                  <a:pt x="118" y="13"/>
                  <a:pt x="118" y="13"/>
                </a:cubicBezTo>
                <a:cubicBezTo>
                  <a:pt x="118" y="13"/>
                  <a:pt x="118" y="13"/>
                  <a:pt x="118" y="13"/>
                </a:cubicBezTo>
                <a:cubicBezTo>
                  <a:pt x="118" y="13"/>
                  <a:pt x="118" y="13"/>
                  <a:pt x="118" y="14"/>
                </a:cubicBezTo>
                <a:close/>
              </a:path>
            </a:pathLst>
          </a:custGeom>
          <a:solidFill>
            <a:srgbClr val="E68A8C"/>
          </a:solidFill>
          <a:ln w="15875" cap="flat">
            <a:noFill/>
            <a:prstDash val="solid"/>
            <a:miter lim="800000"/>
            <a:headEnd/>
            <a:tailEnd/>
          </a:ln>
        </p:spPr>
        <p:txBody>
          <a:bodyPr anchor="ctr" anchorCtr="1"/>
          <a:lstStyle/>
          <a:p>
            <a:r>
              <a:rPr lang="zh-CN" altLang="en-US" sz="3600" b="1" dirty="0" smtClean="0">
                <a:latin typeface="黑体" pitchFamily="49" charset="-122"/>
                <a:ea typeface="黑体" pitchFamily="49" charset="-122"/>
              </a:rPr>
              <a:t>严峻形势</a:t>
            </a:r>
            <a:endParaRPr lang="zh-CN" altLang="en-US" sz="3600" b="1" dirty="0">
              <a:latin typeface="黑体" pitchFamily="49" charset="-122"/>
              <a:ea typeface="黑体" pitchFamily="49" charset="-122"/>
            </a:endParaRPr>
          </a:p>
        </p:txBody>
      </p:sp>
      <p:grpSp>
        <p:nvGrpSpPr>
          <p:cNvPr id="2" name="组合 17"/>
          <p:cNvGrpSpPr>
            <a:grpSpLocks/>
          </p:cNvGrpSpPr>
          <p:nvPr/>
        </p:nvGrpSpPr>
        <p:grpSpPr bwMode="auto">
          <a:xfrm>
            <a:off x="3214688" y="331788"/>
            <a:ext cx="5392737" cy="731837"/>
            <a:chOff x="3214400" y="331815"/>
            <a:chExt cx="5393130" cy="732039"/>
          </a:xfrm>
        </p:grpSpPr>
        <p:sp>
          <p:nvSpPr>
            <p:cNvPr id="3" name="矩形 2"/>
            <p:cNvSpPr/>
            <p:nvPr/>
          </p:nvSpPr>
          <p:spPr bwMode="auto">
            <a:xfrm>
              <a:off x="4159031" y="331815"/>
              <a:ext cx="3376859" cy="732039"/>
            </a:xfrm>
            <a:prstGeom prst="rect">
              <a:avLst/>
            </a:prstGeom>
            <a:solidFill>
              <a:srgbClr val="DB5355"/>
            </a:solidFill>
            <a:ln>
              <a:noFill/>
            </a:ln>
            <a:effectLst>
              <a:outerShdw dist="1651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3600" b="1" dirty="0" smtClean="0">
                  <a:solidFill>
                    <a:schemeClr val="bg1"/>
                  </a:solidFill>
                  <a:latin typeface="微软雅黑" pitchFamily="34" charset="-122"/>
                  <a:ea typeface="微软雅黑" pitchFamily="34" charset="-122"/>
                </a:rPr>
                <a:t>我国海洋领土</a:t>
              </a:r>
              <a:endParaRPr lang="zh-CN" altLang="en-US" sz="3600" b="1" dirty="0">
                <a:solidFill>
                  <a:schemeClr val="bg1"/>
                </a:solidFill>
                <a:latin typeface="微软雅黑" pitchFamily="34" charset="-122"/>
                <a:ea typeface="微软雅黑" pitchFamily="34" charset="-122"/>
              </a:endParaRPr>
            </a:p>
          </p:txBody>
        </p:sp>
        <p:cxnSp>
          <p:nvCxnSpPr>
            <p:cNvPr id="5" name="直接连接符 4"/>
            <p:cNvCxnSpPr/>
            <p:nvPr/>
          </p:nvCxnSpPr>
          <p:spPr>
            <a:xfrm>
              <a:off x="3214400" y="805021"/>
              <a:ext cx="792220" cy="0"/>
            </a:xfrm>
            <a:prstGeom prst="line">
              <a:avLst/>
            </a:prstGeom>
            <a:ln w="28575">
              <a:solidFill>
                <a:srgbClr val="DB5355"/>
              </a:solidFill>
              <a:prstDash val="sysDot"/>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7815310" y="805021"/>
              <a:ext cx="792220" cy="0"/>
            </a:xfrm>
            <a:prstGeom prst="line">
              <a:avLst/>
            </a:prstGeom>
            <a:ln w="28575">
              <a:solidFill>
                <a:srgbClr val="DB5355"/>
              </a:solidFill>
              <a:prstDash val="sysDot"/>
            </a:ln>
          </p:spPr>
          <p:style>
            <a:lnRef idx="1">
              <a:schemeClr val="accent1"/>
            </a:lnRef>
            <a:fillRef idx="0">
              <a:schemeClr val="accent1"/>
            </a:fillRef>
            <a:effectRef idx="0">
              <a:schemeClr val="accent1"/>
            </a:effectRef>
            <a:fontRef idx="minor">
              <a:schemeClr val="tx1"/>
            </a:fontRef>
          </p:style>
        </p:cxnSp>
      </p:grpSp>
      <p:cxnSp>
        <p:nvCxnSpPr>
          <p:cNvPr id="7" name="直接连接符 6"/>
          <p:cNvCxnSpPr/>
          <p:nvPr/>
        </p:nvCxnSpPr>
        <p:spPr>
          <a:xfrm>
            <a:off x="0" y="1292225"/>
            <a:ext cx="12365038" cy="0"/>
          </a:xfrm>
          <a:prstGeom prst="line">
            <a:avLst/>
          </a:prstGeom>
          <a:ln w="28575">
            <a:solidFill>
              <a:srgbClr val="DB5355"/>
            </a:solidFill>
            <a:prstDash val="sysDot"/>
          </a:ln>
        </p:spPr>
        <p:style>
          <a:lnRef idx="1">
            <a:schemeClr val="accent1"/>
          </a:lnRef>
          <a:fillRef idx="0">
            <a:schemeClr val="accent1"/>
          </a:fillRef>
          <a:effectRef idx="0">
            <a:schemeClr val="accent1"/>
          </a:effectRef>
          <a:fontRef idx="minor">
            <a:schemeClr val="tx1"/>
          </a:fontRef>
        </p:style>
      </p:cxnSp>
      <p:grpSp>
        <p:nvGrpSpPr>
          <p:cNvPr id="4" name="组合 41"/>
          <p:cNvGrpSpPr/>
          <p:nvPr/>
        </p:nvGrpSpPr>
        <p:grpSpPr>
          <a:xfrm>
            <a:off x="0" y="6211669"/>
            <a:ext cx="2099811" cy="646331"/>
            <a:chOff x="-1" y="6211669"/>
            <a:chExt cx="2099811" cy="646331"/>
          </a:xfrm>
        </p:grpSpPr>
        <p:sp>
          <p:nvSpPr>
            <p:cNvPr id="43" name="文本框 11"/>
            <p:cNvSpPr txBox="1">
              <a:spLocks noChangeArrowheads="1"/>
            </p:cNvSpPr>
            <p:nvPr/>
          </p:nvSpPr>
          <p:spPr bwMode="auto">
            <a:xfrm>
              <a:off x="710212" y="6211669"/>
              <a:ext cx="1389598" cy="646331"/>
            </a:xfrm>
            <a:prstGeom prst="rect">
              <a:avLst/>
            </a:prstGeom>
            <a:noFill/>
            <a:ln w="9525">
              <a:noFill/>
              <a:miter lim="800000"/>
              <a:headEnd/>
              <a:tailEnd/>
            </a:ln>
          </p:spPr>
          <p:txBody>
            <a:bodyPr>
              <a:spAutoFit/>
            </a:bodyPr>
            <a:lstStyle/>
            <a:p>
              <a:r>
                <a:rPr lang="zh-CN" altLang="en-US" b="1" dirty="0" smtClean="0">
                  <a:latin typeface="Aharoni" pitchFamily="2" charset="-79"/>
                  <a:ea typeface="Segoe UI Black" pitchFamily="34" charset="0"/>
                  <a:cs typeface="Aharoni" pitchFamily="2" charset="-79"/>
                </a:rPr>
                <a:t>国土</a:t>
              </a:r>
              <a:endParaRPr lang="en-US" altLang="zh-CN" b="1" dirty="0" smtClean="0">
                <a:latin typeface="Aharoni" pitchFamily="2" charset="-79"/>
                <a:ea typeface="Segoe UI Black" pitchFamily="34" charset="0"/>
                <a:cs typeface="Aharoni" pitchFamily="2" charset="-79"/>
              </a:endParaRPr>
            </a:p>
            <a:p>
              <a:r>
                <a:rPr lang="zh-CN" altLang="en-US" b="1" dirty="0" smtClean="0">
                  <a:latin typeface="Aharoni" pitchFamily="2" charset="-79"/>
                  <a:ea typeface="Segoe UI Black" pitchFamily="34" charset="0"/>
                  <a:cs typeface="Aharoni" pitchFamily="2" charset="-79"/>
                </a:rPr>
                <a:t>安全</a:t>
              </a:r>
              <a:endParaRPr lang="zh-CN" altLang="en-US" b="1" dirty="0">
                <a:latin typeface="Aharoni" pitchFamily="2" charset="-79"/>
                <a:ea typeface="Segoe UI Black" pitchFamily="34" charset="0"/>
                <a:cs typeface="Aharoni" pitchFamily="2" charset="-79"/>
              </a:endParaRPr>
            </a:p>
          </p:txBody>
        </p:sp>
        <p:grpSp>
          <p:nvGrpSpPr>
            <p:cNvPr id="8" name="组合 9"/>
            <p:cNvGrpSpPr>
              <a:grpSpLocks/>
            </p:cNvGrpSpPr>
            <p:nvPr/>
          </p:nvGrpSpPr>
          <p:grpSpPr bwMode="auto">
            <a:xfrm>
              <a:off x="-1" y="6211669"/>
              <a:ext cx="2099810" cy="646331"/>
              <a:chOff x="4727448" y="3013751"/>
              <a:chExt cx="2099481" cy="645915"/>
            </a:xfrm>
          </p:grpSpPr>
          <p:sp>
            <p:nvSpPr>
              <p:cNvPr id="45" name="文本框 10"/>
              <p:cNvSpPr txBox="1">
                <a:spLocks noChangeArrowheads="1"/>
              </p:cNvSpPr>
              <p:nvPr/>
            </p:nvSpPr>
            <p:spPr bwMode="auto">
              <a:xfrm>
                <a:off x="4727448" y="3029349"/>
                <a:ext cx="1117425" cy="522883"/>
              </a:xfrm>
              <a:prstGeom prst="rect">
                <a:avLst/>
              </a:prstGeom>
              <a:noFill/>
              <a:ln w="9525">
                <a:noFill/>
                <a:miter lim="800000"/>
                <a:headEnd/>
                <a:tailEnd/>
              </a:ln>
            </p:spPr>
            <p:txBody>
              <a:bodyPr wrap="square">
                <a:spAutoFit/>
              </a:bodyPr>
              <a:lstStyle/>
              <a:p>
                <a:r>
                  <a:rPr lang="en-US" altLang="zh-CN" sz="2800" dirty="0" smtClean="0">
                    <a:latin typeface="Aharoni" pitchFamily="2" charset="-79"/>
                    <a:ea typeface="Segoe UI Black" pitchFamily="34" charset="0"/>
                    <a:cs typeface="Aharoni" pitchFamily="2" charset="-79"/>
                  </a:rPr>
                  <a:t>POL</a:t>
                </a:r>
                <a:endParaRPr lang="zh-CN" altLang="en-US" sz="2800" dirty="0">
                  <a:latin typeface="Aharoni" pitchFamily="2" charset="-79"/>
                  <a:ea typeface="Segoe UI Black" pitchFamily="34" charset="0"/>
                  <a:cs typeface="Aharoni" pitchFamily="2" charset="-79"/>
                </a:endParaRPr>
              </a:p>
            </p:txBody>
          </p:sp>
          <p:sp>
            <p:nvSpPr>
              <p:cNvPr id="46" name="文本框 11"/>
              <p:cNvSpPr txBox="1">
                <a:spLocks noChangeArrowheads="1"/>
              </p:cNvSpPr>
              <p:nvPr/>
            </p:nvSpPr>
            <p:spPr bwMode="auto">
              <a:xfrm>
                <a:off x="5437549" y="3013751"/>
                <a:ext cx="1389380" cy="645915"/>
              </a:xfrm>
              <a:prstGeom prst="rect">
                <a:avLst/>
              </a:prstGeom>
              <a:noFill/>
              <a:ln w="9525">
                <a:noFill/>
                <a:miter lim="800000"/>
                <a:headEnd/>
                <a:tailEnd/>
              </a:ln>
            </p:spPr>
            <p:txBody>
              <a:bodyPr>
                <a:spAutoFit/>
              </a:bodyPr>
              <a:lstStyle/>
              <a:p>
                <a:r>
                  <a:rPr lang="zh-CN" altLang="en-US" b="1" dirty="0" smtClean="0">
                    <a:latin typeface="Aharoni" pitchFamily="2" charset="-79"/>
                    <a:ea typeface="Segoe UI Black" pitchFamily="34" charset="0"/>
                    <a:cs typeface="Aharoni" pitchFamily="2" charset="-79"/>
                  </a:rPr>
                  <a:t>国土</a:t>
                </a:r>
                <a:endParaRPr lang="en-US" altLang="zh-CN" b="1" dirty="0" smtClean="0">
                  <a:latin typeface="Aharoni" pitchFamily="2" charset="-79"/>
                  <a:ea typeface="Segoe UI Black" pitchFamily="34" charset="0"/>
                  <a:cs typeface="Aharoni" pitchFamily="2" charset="-79"/>
                </a:endParaRPr>
              </a:p>
              <a:p>
                <a:r>
                  <a:rPr lang="zh-CN" altLang="en-US" b="1" dirty="0" smtClean="0">
                    <a:latin typeface="Aharoni" pitchFamily="2" charset="-79"/>
                    <a:ea typeface="Segoe UI Black" pitchFamily="34" charset="0"/>
                    <a:cs typeface="Aharoni" pitchFamily="2" charset="-79"/>
                  </a:rPr>
                  <a:t>安全</a:t>
                </a:r>
                <a:endParaRPr lang="zh-CN" altLang="en-US" b="1" dirty="0">
                  <a:latin typeface="Aharoni" pitchFamily="2" charset="-79"/>
                  <a:ea typeface="Segoe UI Black" pitchFamily="34" charset="0"/>
                  <a:cs typeface="Aharoni" pitchFamily="2" charset="-79"/>
                </a:endParaRPr>
              </a:p>
            </p:txBody>
          </p:sp>
          <p:cxnSp>
            <p:nvCxnSpPr>
              <p:cNvPr id="47" name="直接连接符 46"/>
              <p:cNvCxnSpPr/>
              <p:nvPr/>
            </p:nvCxnSpPr>
            <p:spPr>
              <a:xfrm>
                <a:off x="4846492" y="3575581"/>
                <a:ext cx="592044"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grpSp>
      </p:grpSp>
      <p:sp>
        <p:nvSpPr>
          <p:cNvPr id="13" name="TextBox 12"/>
          <p:cNvSpPr txBox="1"/>
          <p:nvPr/>
        </p:nvSpPr>
        <p:spPr>
          <a:xfrm>
            <a:off x="2248525" y="2293495"/>
            <a:ext cx="8574373" cy="3139321"/>
          </a:xfrm>
          <a:prstGeom prst="rect">
            <a:avLst/>
          </a:prstGeom>
          <a:noFill/>
        </p:spPr>
        <p:txBody>
          <a:bodyPr wrap="square" rtlCol="0">
            <a:spAutoFit/>
          </a:bodyPr>
          <a:lstStyle/>
          <a:p>
            <a:r>
              <a:rPr lang="zh-CN" altLang="en-US" dirty="0" smtClean="0"/>
              <a:t>从</a:t>
            </a:r>
            <a:r>
              <a:rPr lang="en-US" dirty="0" smtClean="0"/>
              <a:t>2012</a:t>
            </a:r>
            <a:r>
              <a:rPr lang="zh-CN" altLang="en-US" dirty="0" smtClean="0"/>
              <a:t>年开始，我们国际关系学院</a:t>
            </a:r>
            <a:r>
              <a:rPr lang="en-US" dirty="0" smtClean="0"/>
              <a:t>“</a:t>
            </a:r>
            <a:r>
              <a:rPr lang="zh-CN" altLang="en-US" dirty="0" smtClean="0"/>
              <a:t>中国国家安全十大事件调研项目组</a:t>
            </a:r>
            <a:r>
              <a:rPr lang="en-US" dirty="0" smtClean="0"/>
              <a:t>”</a:t>
            </a:r>
            <a:r>
              <a:rPr lang="zh-CN" altLang="en-US" dirty="0" smtClean="0"/>
              <a:t>每年都调研和发布国家安全十大事件，其结果是有一类事件连续三年都以不同形式在不同程度上入选，这就是海洋国土方面的事件。</a:t>
            </a:r>
            <a:r>
              <a:rPr lang="en-US" dirty="0" smtClean="0"/>
              <a:t>2012</a:t>
            </a:r>
            <a:r>
              <a:rPr lang="zh-CN" altLang="en-US" dirty="0" smtClean="0"/>
              <a:t>年中国国家安全十大事件中，有一半是国家海洋国土安全问题，或者涉及到国家海洋国土安全问题，其中在十大事件中居于前两位的</a:t>
            </a:r>
            <a:r>
              <a:rPr lang="en-US" dirty="0" smtClean="0"/>
              <a:t>“</a:t>
            </a:r>
            <a:r>
              <a:rPr lang="zh-CN" altLang="en-US" dirty="0" smtClean="0"/>
              <a:t>日本政府</a:t>
            </a:r>
            <a:r>
              <a:rPr lang="en-US" dirty="0" smtClean="0"/>
              <a:t>‘</a:t>
            </a:r>
            <a:r>
              <a:rPr lang="zh-CN" altLang="en-US" dirty="0" smtClean="0"/>
              <a:t>购岛</a:t>
            </a:r>
            <a:r>
              <a:rPr lang="en-US" dirty="0" smtClean="0"/>
              <a:t>’</a:t>
            </a:r>
            <a:r>
              <a:rPr lang="zh-CN" altLang="en-US" dirty="0" smtClean="0"/>
              <a:t>引发中日钓鱼岛危机</a:t>
            </a:r>
            <a:r>
              <a:rPr lang="en-US" dirty="0" smtClean="0"/>
              <a:t>”</a:t>
            </a:r>
            <a:r>
              <a:rPr lang="zh-CN" altLang="en-US" dirty="0" smtClean="0"/>
              <a:t>和</a:t>
            </a:r>
            <a:r>
              <a:rPr lang="en-US" dirty="0" smtClean="0"/>
              <a:t>“</a:t>
            </a:r>
            <a:r>
              <a:rPr lang="zh-CN" altLang="en-US" dirty="0" smtClean="0"/>
              <a:t>中菲黄岩岛对峙</a:t>
            </a:r>
            <a:r>
              <a:rPr lang="en-US" dirty="0" smtClean="0"/>
              <a:t>”</a:t>
            </a:r>
            <a:r>
              <a:rPr lang="zh-CN" altLang="en-US" dirty="0" smtClean="0"/>
              <a:t>，直接就是海洋国土安全问题</a:t>
            </a:r>
            <a:r>
              <a:rPr lang="en-US" dirty="0" smtClean="0"/>
              <a:t>;</a:t>
            </a:r>
            <a:r>
              <a:rPr lang="zh-CN" altLang="en-US" dirty="0" smtClean="0"/>
              <a:t>居于第三位的</a:t>
            </a:r>
            <a:r>
              <a:rPr lang="en-US" dirty="0" smtClean="0"/>
              <a:t>“</a:t>
            </a:r>
            <a:r>
              <a:rPr lang="zh-CN" altLang="en-US" dirty="0" smtClean="0"/>
              <a:t>中国首艘航母</a:t>
            </a:r>
            <a:r>
              <a:rPr lang="en-US" dirty="0" smtClean="0"/>
              <a:t>‘</a:t>
            </a:r>
            <a:r>
              <a:rPr lang="zh-CN" altLang="en-US" dirty="0" smtClean="0"/>
              <a:t>辽宁号</a:t>
            </a:r>
            <a:r>
              <a:rPr lang="en-US" dirty="0" smtClean="0"/>
              <a:t>’</a:t>
            </a:r>
            <a:r>
              <a:rPr lang="zh-CN" altLang="en-US" dirty="0" smtClean="0"/>
              <a:t>服役</a:t>
            </a:r>
            <a:r>
              <a:rPr lang="en-US" dirty="0" smtClean="0"/>
              <a:t>”</a:t>
            </a:r>
            <a:r>
              <a:rPr lang="zh-CN" altLang="en-US" dirty="0" smtClean="0"/>
              <a:t>、居于第</a:t>
            </a:r>
            <a:r>
              <a:rPr lang="en-US" dirty="0" smtClean="0"/>
              <a:t>8</a:t>
            </a:r>
            <a:r>
              <a:rPr lang="zh-CN" altLang="en-US" dirty="0" smtClean="0"/>
              <a:t>位的</a:t>
            </a:r>
            <a:r>
              <a:rPr lang="en-US" dirty="0" smtClean="0"/>
              <a:t>“</a:t>
            </a:r>
            <a:r>
              <a:rPr lang="zh-CN" altLang="en-US" dirty="0" smtClean="0"/>
              <a:t>三沙市成立</a:t>
            </a:r>
            <a:r>
              <a:rPr lang="en-US" dirty="0" smtClean="0"/>
              <a:t>”</a:t>
            </a:r>
            <a:r>
              <a:rPr lang="zh-CN" altLang="en-US" dirty="0" smtClean="0"/>
              <a:t>和居于第十位的</a:t>
            </a:r>
            <a:r>
              <a:rPr lang="en-US" dirty="0" smtClean="0"/>
              <a:t>“</a:t>
            </a:r>
            <a:r>
              <a:rPr lang="zh-CN" altLang="en-US" dirty="0" smtClean="0"/>
              <a:t>韩国海警杀死中国渔民</a:t>
            </a:r>
            <a:r>
              <a:rPr lang="en-US" dirty="0" smtClean="0"/>
              <a:t>”</a:t>
            </a:r>
            <a:r>
              <a:rPr lang="zh-CN" altLang="en-US" dirty="0" smtClean="0"/>
              <a:t>，则都是以不同形式关系到我国海洋国土及其安全的重大事件。</a:t>
            </a:r>
            <a:r>
              <a:rPr lang="en-US" dirty="0" smtClean="0"/>
              <a:t>2013</a:t>
            </a:r>
            <a:r>
              <a:rPr lang="zh-CN" altLang="en-US" dirty="0" smtClean="0"/>
              <a:t>年十大事件中的海洋国土安全事件有</a:t>
            </a:r>
            <a:r>
              <a:rPr lang="en-US" dirty="0" smtClean="0"/>
              <a:t>“</a:t>
            </a:r>
            <a:r>
              <a:rPr lang="zh-CN" altLang="en-US" dirty="0" smtClean="0"/>
              <a:t>钓鱼岛争端继续升级</a:t>
            </a:r>
            <a:r>
              <a:rPr lang="en-US" dirty="0" smtClean="0"/>
              <a:t>”</a:t>
            </a:r>
            <a:r>
              <a:rPr lang="zh-CN" altLang="en-US" dirty="0" smtClean="0"/>
              <a:t>和</a:t>
            </a:r>
            <a:r>
              <a:rPr lang="en-US" dirty="0" smtClean="0"/>
              <a:t>“</a:t>
            </a:r>
            <a:r>
              <a:rPr lang="zh-CN" altLang="en-US" dirty="0" smtClean="0"/>
              <a:t>中国划设东海防空识别区</a:t>
            </a:r>
            <a:r>
              <a:rPr lang="en-US" dirty="0" smtClean="0"/>
              <a:t>”</a:t>
            </a:r>
            <a:r>
              <a:rPr lang="zh-CN" altLang="en-US" dirty="0" smtClean="0"/>
              <a:t>两件。</a:t>
            </a:r>
            <a:r>
              <a:rPr lang="en-US" dirty="0" smtClean="0"/>
              <a:t>2014</a:t>
            </a:r>
            <a:r>
              <a:rPr lang="zh-CN" altLang="en-US" dirty="0" smtClean="0"/>
              <a:t>年时，作为当前我国海洋国土安全问题典型代表的</a:t>
            </a:r>
            <a:r>
              <a:rPr lang="en-US" dirty="0" smtClean="0"/>
              <a:t>“</a:t>
            </a:r>
            <a:r>
              <a:rPr lang="zh-CN" altLang="en-US" dirty="0" smtClean="0"/>
              <a:t>南海冲突不平静</a:t>
            </a:r>
            <a:r>
              <a:rPr lang="en-US" dirty="0" smtClean="0"/>
              <a:t>”</a:t>
            </a:r>
            <a:r>
              <a:rPr lang="zh-CN" altLang="en-US" dirty="0" smtClean="0"/>
              <a:t>，以综合事件的形式入选本年度中国国家安全十大事件。由此可见，海洋国土安全已成我国当前面临的最为严峻的外部安全问题。</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par>
                                <p:cTn id="10" presetID="22" presetClass="entr" presetSubtype="8" fill="hold"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图片 16"/>
          <p:cNvPicPr>
            <a:picLocks noChangeAspect="1"/>
          </p:cNvPicPr>
          <p:nvPr/>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矩形 3"/>
          <p:cNvSpPr>
            <a:spLocks noChangeArrowheads="1"/>
          </p:cNvSpPr>
          <p:nvPr/>
        </p:nvSpPr>
        <p:spPr bwMode="auto">
          <a:xfrm>
            <a:off x="0" y="7938"/>
            <a:ext cx="3600450" cy="6850062"/>
          </a:xfrm>
          <a:prstGeom prst="rect">
            <a:avLst/>
          </a:prstGeom>
          <a:solidFill>
            <a:srgbClr val="FFFFFF">
              <a:alpha val="50195"/>
            </a:srgbClr>
          </a:solidFill>
          <a:ln w="9525">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4099" name="TextBox 5"/>
          <p:cNvSpPr>
            <a:spLocks noChangeArrowheads="1"/>
          </p:cNvSpPr>
          <p:nvPr/>
        </p:nvSpPr>
        <p:spPr bwMode="auto">
          <a:xfrm>
            <a:off x="534988" y="3484563"/>
            <a:ext cx="2463800" cy="830262"/>
          </a:xfrm>
          <a:prstGeom prst="rect">
            <a:avLst/>
          </a:prstGeom>
          <a:noFill/>
          <a:ln>
            <a:noFill/>
          </a:ln>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defRPr/>
            </a:pPr>
            <a:r>
              <a:rPr lang="en-US" altLang="zh-CN" sz="4800" b="1" dirty="0" smtClean="0">
                <a:solidFill>
                  <a:schemeClr val="bg1"/>
                </a:solidFill>
                <a:effectLst>
                  <a:outerShdw blurRad="38100" dist="38100" dir="2700000" algn="tl">
                    <a:srgbClr val="000000">
                      <a:alpha val="43137"/>
                    </a:srgbClr>
                  </a:outerShdw>
                </a:effectLst>
                <a:latin typeface="Calibri" panose="020F0502020204030204" pitchFamily="34" charset="0"/>
                <a:sym typeface="Calibri" panose="020F0502020204030204" pitchFamily="34" charset="0"/>
              </a:rPr>
              <a:t>Contents</a:t>
            </a:r>
            <a:endParaRPr lang="zh-CN" altLang="en-US" sz="4800" b="1" dirty="0" smtClean="0">
              <a:solidFill>
                <a:schemeClr val="bg1"/>
              </a:solidFill>
              <a:effectLst>
                <a:outerShdw blurRad="38100" dist="38100" dir="2700000" algn="tl">
                  <a:srgbClr val="000000">
                    <a:alpha val="43137"/>
                  </a:srgbClr>
                </a:outerShdw>
              </a:effectLst>
              <a:latin typeface="Calibri" panose="020F0502020204030204" pitchFamily="34" charset="0"/>
              <a:sym typeface="宋体" panose="02010600030101010101" pitchFamily="2" charset="-122"/>
            </a:endParaRPr>
          </a:p>
        </p:txBody>
      </p:sp>
      <p:sp>
        <p:nvSpPr>
          <p:cNvPr id="4100" name="TextBox 6"/>
          <p:cNvSpPr>
            <a:spLocks noChangeArrowheads="1"/>
          </p:cNvSpPr>
          <p:nvPr/>
        </p:nvSpPr>
        <p:spPr bwMode="auto">
          <a:xfrm>
            <a:off x="925513" y="2520950"/>
            <a:ext cx="1687512" cy="995363"/>
          </a:xfrm>
          <a:prstGeom prst="rect">
            <a:avLst/>
          </a:prstGeom>
          <a:solidFill>
            <a:srgbClr val="FF5D58"/>
          </a:solidFill>
          <a:ln>
            <a:noFill/>
          </a:ln>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defRPr/>
            </a:pPr>
            <a:r>
              <a:rPr lang="zh-CN" altLang="en-US" sz="5867"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rPr>
              <a:t>目录</a:t>
            </a:r>
          </a:p>
        </p:txBody>
      </p:sp>
      <p:sp>
        <p:nvSpPr>
          <p:cNvPr id="4101" name="椭圆 8"/>
          <p:cNvSpPr>
            <a:spLocks noChangeArrowheads="1"/>
          </p:cNvSpPr>
          <p:nvPr/>
        </p:nvSpPr>
        <p:spPr bwMode="auto">
          <a:xfrm>
            <a:off x="4710113" y="1847850"/>
            <a:ext cx="330200" cy="328613"/>
          </a:xfrm>
          <a:prstGeom prst="ellipse">
            <a:avLst/>
          </a:prstGeom>
          <a:solidFill>
            <a:schemeClr val="bg1"/>
          </a:solidFill>
          <a:ln>
            <a:noFill/>
          </a:ln>
          <a:effectLst>
            <a:outerShdw blurRad="50800" dist="38100" dir="2700000" algn="tl" rotWithShape="0">
              <a:prstClr val="black">
                <a:alpha val="40000"/>
              </a:prstClr>
            </a:outerShdw>
          </a:effec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defRPr/>
            </a:pPr>
            <a:endParaRPr lang="zh-CN" altLang="zh-CN" smtClean="0">
              <a:solidFill>
                <a:srgbClr val="FFFFFF"/>
              </a:solidFill>
              <a:latin typeface="宋体" panose="02010600030101010101" pitchFamily="2" charset="-122"/>
              <a:sym typeface="宋体" panose="02010600030101010101" pitchFamily="2" charset="-122"/>
            </a:endParaRPr>
          </a:p>
        </p:txBody>
      </p:sp>
      <p:sp>
        <p:nvSpPr>
          <p:cNvPr id="4103" name="椭圆 10"/>
          <p:cNvSpPr>
            <a:spLocks noChangeArrowheads="1"/>
          </p:cNvSpPr>
          <p:nvPr/>
        </p:nvSpPr>
        <p:spPr bwMode="auto">
          <a:xfrm>
            <a:off x="4727575" y="2667000"/>
            <a:ext cx="330200" cy="327025"/>
          </a:xfrm>
          <a:prstGeom prst="ellipse">
            <a:avLst/>
          </a:prstGeom>
          <a:solidFill>
            <a:schemeClr val="bg1"/>
          </a:solidFill>
          <a:ln>
            <a:noFill/>
          </a:ln>
          <a:effectLst>
            <a:outerShdw blurRad="50800" dist="38100" dir="2700000" algn="tl" rotWithShape="0">
              <a:prstClr val="black">
                <a:alpha val="40000"/>
              </a:prstClr>
            </a:outerShdw>
          </a:effec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defRPr/>
            </a:pPr>
            <a:endParaRPr lang="zh-CN" altLang="zh-CN" smtClean="0">
              <a:solidFill>
                <a:srgbClr val="FFFFFF"/>
              </a:solidFill>
              <a:latin typeface="宋体" panose="02010600030101010101" pitchFamily="2" charset="-122"/>
              <a:sym typeface="宋体" panose="02010600030101010101" pitchFamily="2" charset="-122"/>
            </a:endParaRPr>
          </a:p>
        </p:txBody>
      </p:sp>
      <p:sp>
        <p:nvSpPr>
          <p:cNvPr id="4105" name="椭圆 12"/>
          <p:cNvSpPr>
            <a:spLocks noChangeArrowheads="1"/>
          </p:cNvSpPr>
          <p:nvPr/>
        </p:nvSpPr>
        <p:spPr bwMode="auto">
          <a:xfrm>
            <a:off x="4710113" y="3535363"/>
            <a:ext cx="330200" cy="328612"/>
          </a:xfrm>
          <a:prstGeom prst="ellipse">
            <a:avLst/>
          </a:prstGeom>
          <a:solidFill>
            <a:schemeClr val="bg1"/>
          </a:solidFill>
          <a:ln>
            <a:noFill/>
          </a:ln>
          <a:effectLst>
            <a:outerShdw blurRad="50800" dist="38100" dir="2700000" algn="tl" rotWithShape="0">
              <a:prstClr val="black">
                <a:alpha val="40000"/>
              </a:prstClr>
            </a:outerShdw>
          </a:effec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defRPr/>
            </a:pPr>
            <a:endParaRPr lang="zh-CN" altLang="zh-CN" smtClean="0">
              <a:solidFill>
                <a:srgbClr val="FFFFFF"/>
              </a:solidFill>
              <a:latin typeface="宋体" panose="02010600030101010101" pitchFamily="2" charset="-122"/>
              <a:sym typeface="宋体" panose="02010600030101010101" pitchFamily="2" charset="-122"/>
            </a:endParaRPr>
          </a:p>
        </p:txBody>
      </p:sp>
      <p:sp>
        <p:nvSpPr>
          <p:cNvPr id="4107" name="椭圆 14"/>
          <p:cNvSpPr>
            <a:spLocks noChangeArrowheads="1"/>
          </p:cNvSpPr>
          <p:nvPr/>
        </p:nvSpPr>
        <p:spPr bwMode="auto">
          <a:xfrm>
            <a:off x="4710113" y="4314825"/>
            <a:ext cx="330200" cy="327025"/>
          </a:xfrm>
          <a:prstGeom prst="ellipse">
            <a:avLst/>
          </a:prstGeom>
          <a:solidFill>
            <a:schemeClr val="bg1"/>
          </a:solidFill>
          <a:ln>
            <a:noFill/>
          </a:ln>
          <a:effectLst>
            <a:outerShdw blurRad="50800" dist="38100" dir="2700000" algn="tl" rotWithShape="0">
              <a:prstClr val="black">
                <a:alpha val="40000"/>
              </a:prstClr>
            </a:outerShdw>
          </a:effec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defRPr/>
            </a:pPr>
            <a:endParaRPr lang="zh-CN" altLang="zh-CN" smtClean="0">
              <a:solidFill>
                <a:srgbClr val="FFFFFF"/>
              </a:solidFill>
              <a:latin typeface="宋体" panose="02010600030101010101" pitchFamily="2" charset="-122"/>
              <a:sym typeface="宋体" panose="02010600030101010101" pitchFamily="2" charset="-122"/>
            </a:endParaRPr>
          </a:p>
        </p:txBody>
      </p:sp>
      <p:grpSp>
        <p:nvGrpSpPr>
          <p:cNvPr id="3" name="组合 2"/>
          <p:cNvGrpSpPr>
            <a:grpSpLocks/>
          </p:cNvGrpSpPr>
          <p:nvPr/>
        </p:nvGrpSpPr>
        <p:grpSpPr bwMode="auto">
          <a:xfrm>
            <a:off x="5287963" y="1671638"/>
            <a:ext cx="5380037" cy="596900"/>
            <a:chOff x="5287434" y="1671484"/>
            <a:chExt cx="5381096" cy="597583"/>
          </a:xfrm>
        </p:grpSpPr>
        <p:sp>
          <p:nvSpPr>
            <p:cNvPr id="3096" name="矩形 9"/>
            <p:cNvSpPr>
              <a:spLocks noChangeArrowheads="1"/>
            </p:cNvSpPr>
            <p:nvPr/>
          </p:nvSpPr>
          <p:spPr bwMode="auto">
            <a:xfrm>
              <a:off x="5287434" y="1671484"/>
              <a:ext cx="5376333" cy="597583"/>
            </a:xfrm>
            <a:prstGeom prst="rect">
              <a:avLst/>
            </a:prstGeom>
            <a:solidFill>
              <a:srgbClr val="FFFFFF">
                <a:alpha val="50195"/>
              </a:srgbClr>
            </a:solidFill>
            <a:ln w="9525">
              <a:noFill/>
              <a:miter lim="800000"/>
              <a:headEnd/>
              <a:tailEnd/>
            </a:ln>
          </p:spPr>
          <p:txBody>
            <a:bodyPr anchor="ctr"/>
            <a:lstStyle/>
            <a:p>
              <a:pPr eaLnBrk="1" hangingPunct="1">
                <a:buFont typeface="Arial" pitchFamily="34" charset="0"/>
                <a:buNone/>
              </a:pPr>
              <a:endParaRPr lang="en-US" altLang="zh-CN" b="1">
                <a:solidFill>
                  <a:srgbClr val="E36C09"/>
                </a:solidFill>
                <a:sym typeface="Calibri" pitchFamily="34" charset="0"/>
              </a:endParaRPr>
            </a:p>
          </p:txBody>
        </p:sp>
        <p:sp>
          <p:nvSpPr>
            <p:cNvPr id="3097" name="文本框 1"/>
            <p:cNvSpPr txBox="1">
              <a:spLocks noChangeArrowheads="1"/>
            </p:cNvSpPr>
            <p:nvPr/>
          </p:nvSpPr>
          <p:spPr bwMode="auto">
            <a:xfrm>
              <a:off x="5600971" y="1671485"/>
              <a:ext cx="5067559" cy="585444"/>
            </a:xfrm>
            <a:prstGeom prst="rect">
              <a:avLst/>
            </a:prstGeom>
            <a:noFill/>
            <a:ln w="9525">
              <a:noFill/>
              <a:miter lim="800000"/>
              <a:headEnd/>
              <a:tailEnd/>
            </a:ln>
          </p:spPr>
          <p:txBody>
            <a:bodyPr wrap="square">
              <a:spAutoFit/>
            </a:bodyPr>
            <a:lstStyle/>
            <a:p>
              <a:pPr algn="dist"/>
              <a:r>
                <a:rPr lang="zh-CN" altLang="en-US" sz="3200" b="1" dirty="0" smtClean="0">
                  <a:solidFill>
                    <a:schemeClr val="bg1"/>
                  </a:solidFill>
                  <a:latin typeface="微软雅黑" pitchFamily="34" charset="-122"/>
                  <a:ea typeface="微软雅黑" pitchFamily="34" charset="-122"/>
                </a:rPr>
                <a:t>国土安全意义及重要性</a:t>
              </a:r>
              <a:endParaRPr lang="zh-CN" altLang="en-US" sz="3200" b="1" dirty="0">
                <a:solidFill>
                  <a:schemeClr val="bg1"/>
                </a:solidFill>
                <a:latin typeface="微软雅黑" pitchFamily="34" charset="-122"/>
                <a:ea typeface="微软雅黑" pitchFamily="34" charset="-122"/>
              </a:endParaRPr>
            </a:p>
          </p:txBody>
        </p:sp>
      </p:grpSp>
      <p:grpSp>
        <p:nvGrpSpPr>
          <p:cNvPr id="4" name="组合 3"/>
          <p:cNvGrpSpPr>
            <a:grpSpLocks/>
          </p:cNvGrpSpPr>
          <p:nvPr/>
        </p:nvGrpSpPr>
        <p:grpSpPr bwMode="auto">
          <a:xfrm>
            <a:off x="5287963" y="2538412"/>
            <a:ext cx="5394551" cy="596901"/>
            <a:chOff x="5287434" y="2537773"/>
            <a:chExt cx="5395613" cy="597601"/>
          </a:xfrm>
        </p:grpSpPr>
        <p:sp>
          <p:nvSpPr>
            <p:cNvPr id="3094" name="矩形 11"/>
            <p:cNvSpPr>
              <a:spLocks noChangeArrowheads="1"/>
            </p:cNvSpPr>
            <p:nvPr/>
          </p:nvSpPr>
          <p:spPr bwMode="auto">
            <a:xfrm>
              <a:off x="5287434" y="2537774"/>
              <a:ext cx="5376333" cy="597600"/>
            </a:xfrm>
            <a:prstGeom prst="rect">
              <a:avLst/>
            </a:prstGeom>
            <a:solidFill>
              <a:srgbClr val="FFFFFF">
                <a:alpha val="50195"/>
              </a:srgbClr>
            </a:solidFill>
            <a:ln w="9525">
              <a:noFill/>
              <a:miter lim="800000"/>
              <a:headEnd/>
              <a:tailEnd/>
            </a:ln>
          </p:spPr>
          <p:txBody>
            <a:bodyPr anchor="ctr"/>
            <a:lstStyle/>
            <a:p>
              <a:pPr eaLnBrk="1" hangingPunct="1">
                <a:buFont typeface="Arial" pitchFamily="34" charset="0"/>
                <a:buNone/>
              </a:pPr>
              <a:endParaRPr lang="en-US" altLang="zh-CN" b="1">
                <a:solidFill>
                  <a:srgbClr val="E36C09"/>
                </a:solidFill>
                <a:sym typeface="Calibri" pitchFamily="34" charset="0"/>
              </a:endParaRPr>
            </a:p>
          </p:txBody>
        </p:sp>
        <p:sp>
          <p:nvSpPr>
            <p:cNvPr id="3095" name="文本框 14"/>
            <p:cNvSpPr txBox="1">
              <a:spLocks noChangeArrowheads="1"/>
            </p:cNvSpPr>
            <p:nvPr/>
          </p:nvSpPr>
          <p:spPr bwMode="auto">
            <a:xfrm>
              <a:off x="5600971" y="2537773"/>
              <a:ext cx="5082076" cy="585461"/>
            </a:xfrm>
            <a:prstGeom prst="rect">
              <a:avLst/>
            </a:prstGeom>
            <a:noFill/>
            <a:ln w="9525">
              <a:noFill/>
              <a:miter lim="800000"/>
              <a:headEnd/>
              <a:tailEnd/>
            </a:ln>
          </p:spPr>
          <p:txBody>
            <a:bodyPr wrap="square">
              <a:spAutoFit/>
            </a:bodyPr>
            <a:lstStyle/>
            <a:p>
              <a:pPr algn="dist"/>
              <a:r>
                <a:rPr lang="zh-CN" altLang="en-US" sz="3200" b="1" dirty="0" smtClean="0">
                  <a:solidFill>
                    <a:schemeClr val="bg1"/>
                  </a:solidFill>
                  <a:latin typeface="微软雅黑" pitchFamily="34" charset="-122"/>
                  <a:ea typeface="微软雅黑" pitchFamily="34" charset="-122"/>
                </a:rPr>
                <a:t>国际与国内最新形势</a:t>
              </a:r>
              <a:endParaRPr lang="zh-CN" altLang="en-US" sz="3200" b="1" dirty="0">
                <a:solidFill>
                  <a:schemeClr val="bg1"/>
                </a:solidFill>
                <a:latin typeface="微软雅黑" pitchFamily="34" charset="-122"/>
                <a:ea typeface="微软雅黑" pitchFamily="34" charset="-122"/>
              </a:endParaRPr>
            </a:p>
          </p:txBody>
        </p:sp>
      </p:grpSp>
      <p:grpSp>
        <p:nvGrpSpPr>
          <p:cNvPr id="5" name="组合 4"/>
          <p:cNvGrpSpPr>
            <a:grpSpLocks/>
          </p:cNvGrpSpPr>
          <p:nvPr/>
        </p:nvGrpSpPr>
        <p:grpSpPr bwMode="auto">
          <a:xfrm>
            <a:off x="5225143" y="3403600"/>
            <a:ext cx="5602514" cy="598488"/>
            <a:chOff x="5224601" y="3404082"/>
            <a:chExt cx="5603617" cy="597600"/>
          </a:xfrm>
        </p:grpSpPr>
        <p:sp>
          <p:nvSpPr>
            <p:cNvPr id="3092" name="矩形 13"/>
            <p:cNvSpPr>
              <a:spLocks noChangeArrowheads="1"/>
            </p:cNvSpPr>
            <p:nvPr/>
          </p:nvSpPr>
          <p:spPr bwMode="auto">
            <a:xfrm>
              <a:off x="5287434" y="3404082"/>
              <a:ext cx="5376333" cy="597600"/>
            </a:xfrm>
            <a:prstGeom prst="rect">
              <a:avLst/>
            </a:prstGeom>
            <a:solidFill>
              <a:srgbClr val="FFFFFF">
                <a:alpha val="50195"/>
              </a:srgbClr>
            </a:solidFill>
            <a:ln w="9525">
              <a:noFill/>
              <a:miter lim="800000"/>
              <a:headEnd/>
              <a:tailEnd/>
            </a:ln>
          </p:spPr>
          <p:txBody>
            <a:bodyPr anchor="ctr"/>
            <a:lstStyle/>
            <a:p>
              <a:pPr eaLnBrk="1" hangingPunct="1">
                <a:buFont typeface="Arial" pitchFamily="34" charset="0"/>
                <a:buNone/>
              </a:pPr>
              <a:endParaRPr lang="en-US" altLang="zh-CN" b="1">
                <a:solidFill>
                  <a:srgbClr val="E36C09"/>
                </a:solidFill>
                <a:sym typeface="Calibri" pitchFamily="34" charset="0"/>
              </a:endParaRPr>
            </a:p>
          </p:txBody>
        </p:sp>
        <p:sp>
          <p:nvSpPr>
            <p:cNvPr id="3093" name="文本框 15"/>
            <p:cNvSpPr txBox="1">
              <a:spLocks noChangeArrowheads="1"/>
            </p:cNvSpPr>
            <p:nvPr/>
          </p:nvSpPr>
          <p:spPr bwMode="auto">
            <a:xfrm>
              <a:off x="5224601" y="3407315"/>
              <a:ext cx="5603617" cy="583907"/>
            </a:xfrm>
            <a:prstGeom prst="rect">
              <a:avLst/>
            </a:prstGeom>
            <a:noFill/>
            <a:ln w="9525">
              <a:noFill/>
              <a:miter lim="800000"/>
              <a:headEnd/>
              <a:tailEnd/>
            </a:ln>
          </p:spPr>
          <p:txBody>
            <a:bodyPr wrap="square">
              <a:spAutoFit/>
            </a:bodyPr>
            <a:lstStyle/>
            <a:p>
              <a:r>
                <a:rPr lang="zh-CN" altLang="en-US" sz="3200" b="1" dirty="0" smtClean="0">
                  <a:solidFill>
                    <a:schemeClr val="bg1"/>
                  </a:solidFill>
                  <a:latin typeface="微软雅黑" pitchFamily="34" charset="-122"/>
                  <a:ea typeface="微软雅黑" pitchFamily="34" charset="-122"/>
                </a:rPr>
                <a:t>我国国土安全政策重点与发展</a:t>
              </a:r>
              <a:endParaRPr lang="zh-CN" altLang="en-US" sz="3200" b="1" dirty="0">
                <a:solidFill>
                  <a:schemeClr val="bg1"/>
                </a:solidFill>
                <a:latin typeface="微软雅黑" pitchFamily="34" charset="-122"/>
                <a:ea typeface="微软雅黑" pitchFamily="34" charset="-122"/>
              </a:endParaRPr>
            </a:p>
          </p:txBody>
        </p:sp>
      </p:grpSp>
      <p:grpSp>
        <p:nvGrpSpPr>
          <p:cNvPr id="6" name="组合 5"/>
          <p:cNvGrpSpPr>
            <a:grpSpLocks/>
          </p:cNvGrpSpPr>
          <p:nvPr/>
        </p:nvGrpSpPr>
        <p:grpSpPr bwMode="auto">
          <a:xfrm>
            <a:off x="5287963" y="4252913"/>
            <a:ext cx="5375275" cy="598487"/>
            <a:chOff x="5287434" y="4253568"/>
            <a:chExt cx="5376333" cy="597600"/>
          </a:xfrm>
        </p:grpSpPr>
        <p:sp>
          <p:nvSpPr>
            <p:cNvPr id="3090" name="矩形 15"/>
            <p:cNvSpPr>
              <a:spLocks noChangeArrowheads="1"/>
            </p:cNvSpPr>
            <p:nvPr/>
          </p:nvSpPr>
          <p:spPr bwMode="auto">
            <a:xfrm>
              <a:off x="5287434" y="4253568"/>
              <a:ext cx="5376333" cy="597600"/>
            </a:xfrm>
            <a:prstGeom prst="rect">
              <a:avLst/>
            </a:prstGeom>
            <a:solidFill>
              <a:srgbClr val="FFFFFF">
                <a:alpha val="50195"/>
              </a:srgbClr>
            </a:solidFill>
            <a:ln w="9525">
              <a:noFill/>
              <a:miter lim="800000"/>
              <a:headEnd/>
              <a:tailEnd/>
            </a:ln>
          </p:spPr>
          <p:txBody>
            <a:bodyPr anchor="ctr"/>
            <a:lstStyle/>
            <a:p>
              <a:pPr eaLnBrk="1" hangingPunct="1">
                <a:buFont typeface="Arial" pitchFamily="34" charset="0"/>
                <a:buNone/>
              </a:pPr>
              <a:endParaRPr lang="en-US" altLang="zh-CN" b="1">
                <a:solidFill>
                  <a:srgbClr val="E36C09"/>
                </a:solidFill>
                <a:sym typeface="Calibri" pitchFamily="34" charset="0"/>
              </a:endParaRPr>
            </a:p>
          </p:txBody>
        </p:sp>
        <p:sp>
          <p:nvSpPr>
            <p:cNvPr id="3091" name="文本框 16"/>
            <p:cNvSpPr txBox="1">
              <a:spLocks noChangeArrowheads="1"/>
            </p:cNvSpPr>
            <p:nvPr/>
          </p:nvSpPr>
          <p:spPr bwMode="auto">
            <a:xfrm>
              <a:off x="5600971" y="4266391"/>
              <a:ext cx="5053042" cy="583908"/>
            </a:xfrm>
            <a:prstGeom prst="rect">
              <a:avLst/>
            </a:prstGeom>
            <a:noFill/>
            <a:ln w="9525">
              <a:noFill/>
              <a:miter lim="800000"/>
              <a:headEnd/>
              <a:tailEnd/>
            </a:ln>
          </p:spPr>
          <p:txBody>
            <a:bodyPr wrap="square">
              <a:spAutoFit/>
            </a:bodyPr>
            <a:lstStyle/>
            <a:p>
              <a:pPr algn="dist"/>
              <a:r>
                <a:rPr lang="zh-CN" altLang="en-US" sz="3200" b="1" dirty="0" smtClean="0">
                  <a:solidFill>
                    <a:schemeClr val="bg1"/>
                  </a:solidFill>
                  <a:latin typeface="微软雅黑" pitchFamily="34" charset="-122"/>
                  <a:ea typeface="微软雅黑" pitchFamily="34" charset="-122"/>
                </a:rPr>
                <a:t>案例分析及思考</a:t>
              </a:r>
              <a:endParaRPr lang="zh-CN" altLang="en-US" sz="3200" b="1" dirty="0">
                <a:solidFill>
                  <a:schemeClr val="bg1"/>
                </a:solidFill>
                <a:latin typeface="微软雅黑" pitchFamily="34" charset="-122"/>
                <a:ea typeface="微软雅黑" pitchFamily="34" charset="-122"/>
              </a:endParaRPr>
            </a:p>
          </p:txBody>
        </p:sp>
      </p:grpSp>
      <p:grpSp>
        <p:nvGrpSpPr>
          <p:cNvPr id="3086" name="组合 21"/>
          <p:cNvGrpSpPr>
            <a:grpSpLocks/>
          </p:cNvGrpSpPr>
          <p:nvPr/>
        </p:nvGrpSpPr>
        <p:grpSpPr bwMode="auto">
          <a:xfrm>
            <a:off x="0" y="6149975"/>
            <a:ext cx="2027238" cy="646331"/>
            <a:chOff x="4727448" y="2952097"/>
            <a:chExt cx="2026920" cy="645915"/>
          </a:xfrm>
        </p:grpSpPr>
        <p:sp>
          <p:nvSpPr>
            <p:cNvPr id="3087" name="文本框 22"/>
            <p:cNvSpPr txBox="1">
              <a:spLocks noChangeArrowheads="1"/>
            </p:cNvSpPr>
            <p:nvPr/>
          </p:nvSpPr>
          <p:spPr bwMode="auto">
            <a:xfrm>
              <a:off x="4727448" y="3029351"/>
              <a:ext cx="941832" cy="522883"/>
            </a:xfrm>
            <a:prstGeom prst="rect">
              <a:avLst/>
            </a:prstGeom>
            <a:noFill/>
            <a:ln w="9525">
              <a:noFill/>
              <a:miter lim="800000"/>
              <a:headEnd/>
              <a:tailEnd/>
            </a:ln>
          </p:spPr>
          <p:txBody>
            <a:bodyPr>
              <a:spAutoFit/>
            </a:bodyPr>
            <a:lstStyle/>
            <a:p>
              <a:r>
                <a:rPr lang="en-US" altLang="zh-CN" sz="2800" dirty="0" smtClean="0">
                  <a:solidFill>
                    <a:schemeClr val="bg1"/>
                  </a:solidFill>
                  <a:latin typeface="Aharoni" pitchFamily="2" charset="-79"/>
                  <a:ea typeface="Segoe UI Black" pitchFamily="34" charset="0"/>
                  <a:cs typeface="Aharoni" pitchFamily="2" charset="-79"/>
                </a:rPr>
                <a:t>POL</a:t>
              </a:r>
              <a:endParaRPr lang="zh-CN" altLang="en-US" sz="2800" dirty="0">
                <a:solidFill>
                  <a:schemeClr val="bg1"/>
                </a:solidFill>
                <a:latin typeface="Aharoni" pitchFamily="2" charset="-79"/>
                <a:ea typeface="Segoe UI Black" pitchFamily="34" charset="0"/>
                <a:cs typeface="Aharoni" pitchFamily="2" charset="-79"/>
              </a:endParaRPr>
            </a:p>
          </p:txBody>
        </p:sp>
        <p:sp>
          <p:nvSpPr>
            <p:cNvPr id="3088" name="文本框 23"/>
            <p:cNvSpPr txBox="1">
              <a:spLocks noChangeArrowheads="1"/>
            </p:cNvSpPr>
            <p:nvPr/>
          </p:nvSpPr>
          <p:spPr bwMode="auto">
            <a:xfrm>
              <a:off x="5364988" y="2952097"/>
              <a:ext cx="1389380" cy="645915"/>
            </a:xfrm>
            <a:prstGeom prst="rect">
              <a:avLst/>
            </a:prstGeom>
            <a:noFill/>
            <a:ln w="9525">
              <a:noFill/>
              <a:miter lim="800000"/>
              <a:headEnd/>
              <a:tailEnd/>
            </a:ln>
          </p:spPr>
          <p:txBody>
            <a:bodyPr>
              <a:spAutoFit/>
            </a:bodyPr>
            <a:lstStyle/>
            <a:p>
              <a:r>
                <a:rPr lang="zh-CN" altLang="en-US" b="1" dirty="0" smtClean="0">
                  <a:solidFill>
                    <a:schemeClr val="bg1"/>
                  </a:solidFill>
                  <a:latin typeface="Aharoni" pitchFamily="2" charset="-79"/>
                  <a:ea typeface="Segoe UI Black" pitchFamily="34" charset="0"/>
                  <a:cs typeface="Aharoni" pitchFamily="2" charset="-79"/>
                </a:rPr>
                <a:t>国土</a:t>
              </a:r>
              <a:endParaRPr lang="en-US" altLang="zh-CN" b="1" dirty="0" smtClean="0">
                <a:solidFill>
                  <a:schemeClr val="bg1"/>
                </a:solidFill>
                <a:latin typeface="Aharoni" pitchFamily="2" charset="-79"/>
                <a:ea typeface="Segoe UI Black" pitchFamily="34" charset="0"/>
                <a:cs typeface="Aharoni" pitchFamily="2" charset="-79"/>
              </a:endParaRPr>
            </a:p>
            <a:p>
              <a:r>
                <a:rPr lang="zh-CN" altLang="en-US" b="1" dirty="0" smtClean="0">
                  <a:solidFill>
                    <a:schemeClr val="bg1"/>
                  </a:solidFill>
                  <a:latin typeface="Aharoni" pitchFamily="2" charset="-79"/>
                  <a:ea typeface="Segoe UI Black" pitchFamily="34" charset="0"/>
                  <a:cs typeface="Aharoni" pitchFamily="2" charset="-79"/>
                </a:rPr>
                <a:t>安全</a:t>
              </a:r>
              <a:endParaRPr lang="zh-CN" altLang="en-US" b="1" dirty="0">
                <a:solidFill>
                  <a:schemeClr val="bg1"/>
                </a:solidFill>
                <a:latin typeface="Aharoni" pitchFamily="2" charset="-79"/>
                <a:ea typeface="Segoe UI Black" pitchFamily="34" charset="0"/>
                <a:cs typeface="Aharoni" pitchFamily="2" charset="-79"/>
              </a:endParaRPr>
            </a:p>
          </p:txBody>
        </p:sp>
        <p:cxnSp>
          <p:nvCxnSpPr>
            <p:cNvPr id="25" name="直接连接符 24"/>
            <p:cNvCxnSpPr/>
            <p:nvPr/>
          </p:nvCxnSpPr>
          <p:spPr>
            <a:xfrm>
              <a:off x="4846492" y="3575581"/>
              <a:ext cx="592044"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50" fill="hold"/>
                                        <p:tgtEl>
                                          <p:spTgt spid="2"/>
                                        </p:tgtEl>
                                        <p:attrNameLst>
                                          <p:attrName>ppt_x</p:attrName>
                                        </p:attrNameLst>
                                      </p:cBhvr>
                                      <p:tavLst>
                                        <p:tav tm="0">
                                          <p:val>
                                            <p:strVal val="0-#ppt_w/2"/>
                                          </p:val>
                                        </p:tav>
                                        <p:tav tm="100000">
                                          <p:val>
                                            <p:strVal val="#ppt_x"/>
                                          </p:val>
                                        </p:tav>
                                      </p:tavLst>
                                    </p:anim>
                                    <p:anim calcmode="lin" valueType="num">
                                      <p:cBhvr>
                                        <p:cTn id="8" dur="250" fill="hold"/>
                                        <p:tgtEl>
                                          <p:spTgt spid="2"/>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250"/>
                            </p:stCondLst>
                            <p:childTnLst>
                              <p:par>
                                <p:cTn id="10" presetID="42" presetClass="entr" presetSubtype="0" fill="hold" grpId="0" nodeType="afterEffect">
                                  <p:stCondLst>
                                    <p:cond delay="0"/>
                                  </p:stCondLst>
                                  <p:childTnLst>
                                    <p:set>
                                      <p:cBhvr>
                                        <p:cTn id="11" dur="1" fill="hold">
                                          <p:stCondLst>
                                            <p:cond delay="0"/>
                                          </p:stCondLst>
                                        </p:cTn>
                                        <p:tgtEl>
                                          <p:spTgt spid="4100"/>
                                        </p:tgtEl>
                                        <p:attrNameLst>
                                          <p:attrName>style.visibility</p:attrName>
                                        </p:attrNameLst>
                                      </p:cBhvr>
                                      <p:to>
                                        <p:strVal val="visible"/>
                                      </p:to>
                                    </p:set>
                                    <p:animEffect>
                                      <p:cBhvr>
                                        <p:cTn id="12" dur="250"/>
                                        <p:tgtEl>
                                          <p:spTgt spid="4100"/>
                                        </p:tgtEl>
                                      </p:cBhvr>
                                    </p:animEffect>
                                    <p:anim calcmode="lin" valueType="num">
                                      <p:cBhvr>
                                        <p:cTn id="13" dur="250" fill="hold"/>
                                        <p:tgtEl>
                                          <p:spTgt spid="4100"/>
                                        </p:tgtEl>
                                        <p:attrNameLst>
                                          <p:attrName>ppt_x</p:attrName>
                                        </p:attrNameLst>
                                      </p:cBhvr>
                                      <p:tavLst>
                                        <p:tav tm="0">
                                          <p:val>
                                            <p:strVal val="#ppt_x"/>
                                          </p:val>
                                        </p:tav>
                                        <p:tav tm="100000">
                                          <p:val>
                                            <p:strVal val="#ppt_x"/>
                                          </p:val>
                                        </p:tav>
                                      </p:tavLst>
                                    </p:anim>
                                    <p:anim calcmode="lin" valueType="num">
                                      <p:cBhvr>
                                        <p:cTn id="14" dur="250" fill="hold"/>
                                        <p:tgtEl>
                                          <p:spTgt spid="4100"/>
                                        </p:tgtEl>
                                        <p:attrNameLst>
                                          <p:attrName>ppt_y</p:attrName>
                                        </p:attrNameLst>
                                      </p:cBhvr>
                                      <p:tavLst>
                                        <p:tav tm="0">
                                          <p:val>
                                            <p:strVal val="#ppt_y+.1"/>
                                          </p:val>
                                        </p:tav>
                                        <p:tav tm="100000">
                                          <p:val>
                                            <p:strVal val="#ppt_y"/>
                                          </p:val>
                                        </p:tav>
                                      </p:tavLst>
                                    </p:anim>
                                  </p:childTnLst>
                                </p:cTn>
                              </p:par>
                            </p:childTnLst>
                          </p:cTn>
                        </p:par>
                        <p:par>
                          <p:cTn id="15" fill="hold" nodeType="afterGroup">
                            <p:stCondLst>
                              <p:cond delay="500"/>
                            </p:stCondLst>
                            <p:childTnLst>
                              <p:par>
                                <p:cTn id="16" presetID="10" presetClass="entr" presetSubtype="0" fill="hold" grpId="0" nodeType="afterEffect">
                                  <p:stCondLst>
                                    <p:cond delay="0"/>
                                  </p:stCondLst>
                                  <p:childTnLst>
                                    <p:set>
                                      <p:cBhvr>
                                        <p:cTn id="17" dur="1" fill="hold">
                                          <p:stCondLst>
                                            <p:cond delay="0"/>
                                          </p:stCondLst>
                                        </p:cTn>
                                        <p:tgtEl>
                                          <p:spTgt spid="4099"/>
                                        </p:tgtEl>
                                        <p:attrNameLst>
                                          <p:attrName>style.visibility</p:attrName>
                                        </p:attrNameLst>
                                      </p:cBhvr>
                                      <p:to>
                                        <p:strVal val="visible"/>
                                      </p:to>
                                    </p:set>
                                    <p:anim calcmode="lin" valueType="num">
                                      <p:cBhvr>
                                        <p:cTn id="18" dur="250" fill="hold"/>
                                        <p:tgtEl>
                                          <p:spTgt spid="4099"/>
                                        </p:tgtEl>
                                        <p:attrNameLst>
                                          <p:attrName>ppt_w</p:attrName>
                                        </p:attrNameLst>
                                      </p:cBhvr>
                                      <p:tavLst>
                                        <p:tav tm="0">
                                          <p:val>
                                            <p:fltVal val="0"/>
                                          </p:val>
                                        </p:tav>
                                        <p:tav tm="100000">
                                          <p:val>
                                            <p:strVal val="#ppt_w"/>
                                          </p:val>
                                        </p:tav>
                                      </p:tavLst>
                                    </p:anim>
                                    <p:anim calcmode="lin" valueType="num">
                                      <p:cBhvr>
                                        <p:cTn id="19" dur="250" fill="hold"/>
                                        <p:tgtEl>
                                          <p:spTgt spid="4099"/>
                                        </p:tgtEl>
                                        <p:attrNameLst>
                                          <p:attrName>ppt_h</p:attrName>
                                        </p:attrNameLst>
                                      </p:cBhvr>
                                      <p:tavLst>
                                        <p:tav tm="0">
                                          <p:val>
                                            <p:fltVal val="0"/>
                                          </p:val>
                                        </p:tav>
                                        <p:tav tm="100000">
                                          <p:val>
                                            <p:strVal val="#ppt_h"/>
                                          </p:val>
                                        </p:tav>
                                      </p:tavLst>
                                    </p:anim>
                                    <p:animEffect>
                                      <p:cBhvr>
                                        <p:cTn id="20" dur="250"/>
                                        <p:tgtEl>
                                          <p:spTgt spid="4099"/>
                                        </p:tgtEl>
                                      </p:cBhvr>
                                    </p:animEffect>
                                  </p:childTnLst>
                                </p:cTn>
                              </p:par>
                            </p:childTnLst>
                          </p:cTn>
                        </p:par>
                        <p:par>
                          <p:cTn id="21" fill="hold" nodeType="afterGroup">
                            <p:stCondLst>
                              <p:cond delay="750"/>
                            </p:stCondLst>
                            <p:childTnLst>
                              <p:par>
                                <p:cTn id="22" presetID="6" presetClass="entr" presetSubtype="16" fill="hold" grpId="0" nodeType="afterEffect">
                                  <p:stCondLst>
                                    <p:cond delay="0"/>
                                  </p:stCondLst>
                                  <p:childTnLst>
                                    <p:set>
                                      <p:cBhvr>
                                        <p:cTn id="23" dur="1" fill="hold">
                                          <p:stCondLst>
                                            <p:cond delay="0"/>
                                          </p:stCondLst>
                                        </p:cTn>
                                        <p:tgtEl>
                                          <p:spTgt spid="4101"/>
                                        </p:tgtEl>
                                        <p:attrNameLst>
                                          <p:attrName>style.visibility</p:attrName>
                                        </p:attrNameLst>
                                      </p:cBhvr>
                                      <p:to>
                                        <p:strVal val="visible"/>
                                      </p:to>
                                    </p:set>
                                    <p:animEffect>
                                      <p:cBhvr>
                                        <p:cTn id="24" dur="250"/>
                                        <p:tgtEl>
                                          <p:spTgt spid="4101"/>
                                        </p:tgtEl>
                                      </p:cBhvr>
                                    </p:animEffect>
                                  </p:childTnLst>
                                </p:cTn>
                              </p:par>
                            </p:childTnLst>
                          </p:cTn>
                        </p:par>
                        <p:par>
                          <p:cTn id="25" fill="hold" nodeType="afterGroup">
                            <p:stCondLst>
                              <p:cond delay="1000"/>
                            </p:stCondLst>
                            <p:childTnLst>
                              <p:par>
                                <p:cTn id="26" presetID="2" presetClass="entr" presetSubtype="2" fill="hold" nodeType="afterEffect">
                                  <p:stCondLst>
                                    <p:cond delay="0"/>
                                  </p:stCondLst>
                                  <p:childTnLst>
                                    <p:set>
                                      <p:cBhvr>
                                        <p:cTn id="27" dur="1" fill="hold">
                                          <p:stCondLst>
                                            <p:cond delay="0"/>
                                          </p:stCondLst>
                                        </p:cTn>
                                        <p:tgtEl>
                                          <p:spTgt spid="3"/>
                                        </p:tgtEl>
                                        <p:attrNameLst>
                                          <p:attrName>style.visibility</p:attrName>
                                        </p:attrNameLst>
                                      </p:cBhvr>
                                      <p:to>
                                        <p:strVal val="visible"/>
                                      </p:to>
                                    </p:set>
                                    <p:anim calcmode="lin" valueType="num">
                                      <p:cBhvr additive="base">
                                        <p:cTn id="28" dur="500" fill="hold"/>
                                        <p:tgtEl>
                                          <p:spTgt spid="3"/>
                                        </p:tgtEl>
                                        <p:attrNameLst>
                                          <p:attrName>ppt_x</p:attrName>
                                        </p:attrNameLst>
                                      </p:cBhvr>
                                      <p:tavLst>
                                        <p:tav tm="0">
                                          <p:val>
                                            <p:strVal val="1+#ppt_w/2"/>
                                          </p:val>
                                        </p:tav>
                                        <p:tav tm="100000">
                                          <p:val>
                                            <p:strVal val="#ppt_x"/>
                                          </p:val>
                                        </p:tav>
                                      </p:tavLst>
                                    </p:anim>
                                    <p:anim calcmode="lin" valueType="num">
                                      <p:cBhvr additive="base">
                                        <p:cTn id="29" dur="500" fill="hold"/>
                                        <p:tgtEl>
                                          <p:spTgt spid="3"/>
                                        </p:tgtEl>
                                        <p:attrNameLst>
                                          <p:attrName>ppt_y</p:attrName>
                                        </p:attrNameLst>
                                      </p:cBhvr>
                                      <p:tavLst>
                                        <p:tav tm="0">
                                          <p:val>
                                            <p:strVal val="#ppt_y"/>
                                          </p:val>
                                        </p:tav>
                                        <p:tav tm="100000">
                                          <p:val>
                                            <p:strVal val="#ppt_y"/>
                                          </p:val>
                                        </p:tav>
                                      </p:tavLst>
                                    </p:anim>
                                  </p:childTnLst>
                                </p:cTn>
                              </p:par>
                            </p:childTnLst>
                          </p:cTn>
                        </p:par>
                        <p:par>
                          <p:cTn id="30" fill="hold" nodeType="afterGroup">
                            <p:stCondLst>
                              <p:cond delay="1500"/>
                            </p:stCondLst>
                            <p:childTnLst>
                              <p:par>
                                <p:cTn id="31" presetID="6" presetClass="entr" presetSubtype="16" fill="hold" grpId="0" nodeType="afterEffect">
                                  <p:stCondLst>
                                    <p:cond delay="0"/>
                                  </p:stCondLst>
                                  <p:childTnLst>
                                    <p:set>
                                      <p:cBhvr>
                                        <p:cTn id="32" dur="1" fill="hold">
                                          <p:stCondLst>
                                            <p:cond delay="0"/>
                                          </p:stCondLst>
                                        </p:cTn>
                                        <p:tgtEl>
                                          <p:spTgt spid="4103"/>
                                        </p:tgtEl>
                                        <p:attrNameLst>
                                          <p:attrName>style.visibility</p:attrName>
                                        </p:attrNameLst>
                                      </p:cBhvr>
                                      <p:to>
                                        <p:strVal val="visible"/>
                                      </p:to>
                                    </p:set>
                                    <p:animEffect>
                                      <p:cBhvr>
                                        <p:cTn id="33" dur="250"/>
                                        <p:tgtEl>
                                          <p:spTgt spid="4103"/>
                                        </p:tgtEl>
                                      </p:cBhvr>
                                    </p:animEffect>
                                  </p:childTnLst>
                                </p:cTn>
                              </p:par>
                            </p:childTnLst>
                          </p:cTn>
                        </p:par>
                        <p:par>
                          <p:cTn id="34" fill="hold" nodeType="afterGroup">
                            <p:stCondLst>
                              <p:cond delay="1750"/>
                            </p:stCondLst>
                            <p:childTnLst>
                              <p:par>
                                <p:cTn id="35" presetID="2" presetClass="entr" presetSubtype="2" fill="hold" nodeType="afterEffect">
                                  <p:stCondLst>
                                    <p:cond delay="0"/>
                                  </p:stCondLst>
                                  <p:childTnLst>
                                    <p:set>
                                      <p:cBhvr>
                                        <p:cTn id="36" dur="1" fill="hold">
                                          <p:stCondLst>
                                            <p:cond delay="0"/>
                                          </p:stCondLst>
                                        </p:cTn>
                                        <p:tgtEl>
                                          <p:spTgt spid="4"/>
                                        </p:tgtEl>
                                        <p:attrNameLst>
                                          <p:attrName>style.visibility</p:attrName>
                                        </p:attrNameLst>
                                      </p:cBhvr>
                                      <p:to>
                                        <p:strVal val="visible"/>
                                      </p:to>
                                    </p:set>
                                    <p:anim calcmode="lin" valueType="num">
                                      <p:cBhvr additive="base">
                                        <p:cTn id="37" dur="500" fill="hold"/>
                                        <p:tgtEl>
                                          <p:spTgt spid="4"/>
                                        </p:tgtEl>
                                        <p:attrNameLst>
                                          <p:attrName>ppt_x</p:attrName>
                                        </p:attrNameLst>
                                      </p:cBhvr>
                                      <p:tavLst>
                                        <p:tav tm="0">
                                          <p:val>
                                            <p:strVal val="1+#ppt_w/2"/>
                                          </p:val>
                                        </p:tav>
                                        <p:tav tm="100000">
                                          <p:val>
                                            <p:strVal val="#ppt_x"/>
                                          </p:val>
                                        </p:tav>
                                      </p:tavLst>
                                    </p:anim>
                                    <p:anim calcmode="lin" valueType="num">
                                      <p:cBhvr additive="base">
                                        <p:cTn id="38" dur="500" fill="hold"/>
                                        <p:tgtEl>
                                          <p:spTgt spid="4"/>
                                        </p:tgtEl>
                                        <p:attrNameLst>
                                          <p:attrName>ppt_y</p:attrName>
                                        </p:attrNameLst>
                                      </p:cBhvr>
                                      <p:tavLst>
                                        <p:tav tm="0">
                                          <p:val>
                                            <p:strVal val="#ppt_y"/>
                                          </p:val>
                                        </p:tav>
                                        <p:tav tm="100000">
                                          <p:val>
                                            <p:strVal val="#ppt_y"/>
                                          </p:val>
                                        </p:tav>
                                      </p:tavLst>
                                    </p:anim>
                                  </p:childTnLst>
                                </p:cTn>
                              </p:par>
                            </p:childTnLst>
                          </p:cTn>
                        </p:par>
                        <p:par>
                          <p:cTn id="39" fill="hold" nodeType="afterGroup">
                            <p:stCondLst>
                              <p:cond delay="2250"/>
                            </p:stCondLst>
                            <p:childTnLst>
                              <p:par>
                                <p:cTn id="40" presetID="6" presetClass="entr" presetSubtype="16" fill="hold" grpId="0" nodeType="afterEffect">
                                  <p:stCondLst>
                                    <p:cond delay="0"/>
                                  </p:stCondLst>
                                  <p:childTnLst>
                                    <p:set>
                                      <p:cBhvr>
                                        <p:cTn id="41" dur="1" fill="hold">
                                          <p:stCondLst>
                                            <p:cond delay="0"/>
                                          </p:stCondLst>
                                        </p:cTn>
                                        <p:tgtEl>
                                          <p:spTgt spid="4105"/>
                                        </p:tgtEl>
                                        <p:attrNameLst>
                                          <p:attrName>style.visibility</p:attrName>
                                        </p:attrNameLst>
                                      </p:cBhvr>
                                      <p:to>
                                        <p:strVal val="visible"/>
                                      </p:to>
                                    </p:set>
                                    <p:animEffect>
                                      <p:cBhvr>
                                        <p:cTn id="42" dur="250"/>
                                        <p:tgtEl>
                                          <p:spTgt spid="4105"/>
                                        </p:tgtEl>
                                      </p:cBhvr>
                                    </p:animEffect>
                                  </p:childTnLst>
                                </p:cTn>
                              </p:par>
                            </p:childTnLst>
                          </p:cTn>
                        </p:par>
                        <p:par>
                          <p:cTn id="43" fill="hold" nodeType="afterGroup">
                            <p:stCondLst>
                              <p:cond delay="2500"/>
                            </p:stCondLst>
                            <p:childTnLst>
                              <p:par>
                                <p:cTn id="44" presetID="2" presetClass="entr" presetSubtype="2" fill="hold" nodeType="afterEffect">
                                  <p:stCondLst>
                                    <p:cond delay="0"/>
                                  </p:stCondLst>
                                  <p:childTnLst>
                                    <p:set>
                                      <p:cBhvr>
                                        <p:cTn id="45" dur="1" fill="hold">
                                          <p:stCondLst>
                                            <p:cond delay="0"/>
                                          </p:stCondLst>
                                        </p:cTn>
                                        <p:tgtEl>
                                          <p:spTgt spid="5"/>
                                        </p:tgtEl>
                                        <p:attrNameLst>
                                          <p:attrName>style.visibility</p:attrName>
                                        </p:attrNameLst>
                                      </p:cBhvr>
                                      <p:to>
                                        <p:strVal val="visible"/>
                                      </p:to>
                                    </p:set>
                                    <p:anim calcmode="lin" valueType="num">
                                      <p:cBhvr additive="base">
                                        <p:cTn id="46" dur="500" fill="hold"/>
                                        <p:tgtEl>
                                          <p:spTgt spid="5"/>
                                        </p:tgtEl>
                                        <p:attrNameLst>
                                          <p:attrName>ppt_x</p:attrName>
                                        </p:attrNameLst>
                                      </p:cBhvr>
                                      <p:tavLst>
                                        <p:tav tm="0">
                                          <p:val>
                                            <p:strVal val="1+#ppt_w/2"/>
                                          </p:val>
                                        </p:tav>
                                        <p:tav tm="100000">
                                          <p:val>
                                            <p:strVal val="#ppt_x"/>
                                          </p:val>
                                        </p:tav>
                                      </p:tavLst>
                                    </p:anim>
                                    <p:anim calcmode="lin" valueType="num">
                                      <p:cBhvr additive="base">
                                        <p:cTn id="47" dur="500" fill="hold"/>
                                        <p:tgtEl>
                                          <p:spTgt spid="5"/>
                                        </p:tgtEl>
                                        <p:attrNameLst>
                                          <p:attrName>ppt_y</p:attrName>
                                        </p:attrNameLst>
                                      </p:cBhvr>
                                      <p:tavLst>
                                        <p:tav tm="0">
                                          <p:val>
                                            <p:strVal val="#ppt_y"/>
                                          </p:val>
                                        </p:tav>
                                        <p:tav tm="100000">
                                          <p:val>
                                            <p:strVal val="#ppt_y"/>
                                          </p:val>
                                        </p:tav>
                                      </p:tavLst>
                                    </p:anim>
                                  </p:childTnLst>
                                </p:cTn>
                              </p:par>
                            </p:childTnLst>
                          </p:cTn>
                        </p:par>
                        <p:par>
                          <p:cTn id="48" fill="hold" nodeType="afterGroup">
                            <p:stCondLst>
                              <p:cond delay="3000"/>
                            </p:stCondLst>
                            <p:childTnLst>
                              <p:par>
                                <p:cTn id="49" presetID="6" presetClass="entr" presetSubtype="16" fill="hold" grpId="0" nodeType="afterEffect">
                                  <p:stCondLst>
                                    <p:cond delay="0"/>
                                  </p:stCondLst>
                                  <p:childTnLst>
                                    <p:set>
                                      <p:cBhvr>
                                        <p:cTn id="50" dur="1" fill="hold">
                                          <p:stCondLst>
                                            <p:cond delay="0"/>
                                          </p:stCondLst>
                                        </p:cTn>
                                        <p:tgtEl>
                                          <p:spTgt spid="4107"/>
                                        </p:tgtEl>
                                        <p:attrNameLst>
                                          <p:attrName>style.visibility</p:attrName>
                                        </p:attrNameLst>
                                      </p:cBhvr>
                                      <p:to>
                                        <p:strVal val="visible"/>
                                      </p:to>
                                    </p:set>
                                    <p:animEffect>
                                      <p:cBhvr>
                                        <p:cTn id="51" dur="250"/>
                                        <p:tgtEl>
                                          <p:spTgt spid="4107"/>
                                        </p:tgtEl>
                                      </p:cBhvr>
                                    </p:animEffect>
                                  </p:childTnLst>
                                </p:cTn>
                              </p:par>
                            </p:childTnLst>
                          </p:cTn>
                        </p:par>
                        <p:par>
                          <p:cTn id="52" fill="hold" nodeType="afterGroup">
                            <p:stCondLst>
                              <p:cond delay="3250"/>
                            </p:stCondLst>
                            <p:childTnLst>
                              <p:par>
                                <p:cTn id="53" presetID="2" presetClass="entr" presetSubtype="2" fill="hold" nodeType="afterEffect">
                                  <p:stCondLst>
                                    <p:cond delay="0"/>
                                  </p:stCondLst>
                                  <p:childTnLst>
                                    <p:set>
                                      <p:cBhvr>
                                        <p:cTn id="54" dur="1" fill="hold">
                                          <p:stCondLst>
                                            <p:cond delay="0"/>
                                          </p:stCondLst>
                                        </p:cTn>
                                        <p:tgtEl>
                                          <p:spTgt spid="6"/>
                                        </p:tgtEl>
                                        <p:attrNameLst>
                                          <p:attrName>style.visibility</p:attrName>
                                        </p:attrNameLst>
                                      </p:cBhvr>
                                      <p:to>
                                        <p:strVal val="visible"/>
                                      </p:to>
                                    </p:set>
                                    <p:anim calcmode="lin" valueType="num">
                                      <p:cBhvr additive="base">
                                        <p:cTn id="55" dur="500" fill="hold"/>
                                        <p:tgtEl>
                                          <p:spTgt spid="6"/>
                                        </p:tgtEl>
                                        <p:attrNameLst>
                                          <p:attrName>ppt_x</p:attrName>
                                        </p:attrNameLst>
                                      </p:cBhvr>
                                      <p:tavLst>
                                        <p:tav tm="0">
                                          <p:val>
                                            <p:strVal val="1+#ppt_w/2"/>
                                          </p:val>
                                        </p:tav>
                                        <p:tav tm="100000">
                                          <p:val>
                                            <p:strVal val="#ppt_x"/>
                                          </p:val>
                                        </p:tav>
                                      </p:tavLst>
                                    </p:anim>
                                    <p:anim calcmode="lin" valueType="num">
                                      <p:cBhvr additive="base">
                                        <p:cTn id="56"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autoUpdateAnimBg="0"/>
      <p:bldP spid="4099" grpId="0" bldLvl="0" autoUpdateAnimBg="0"/>
      <p:bldP spid="4100" grpId="0" bldLvl="0" animBg="1" autoUpdateAnimBg="0"/>
      <p:bldP spid="4101" grpId="0" bldLvl="0" animBg="1" autoUpdateAnimBg="0"/>
      <p:bldP spid="4103" grpId="0" bldLvl="0" animBg="1" autoUpdateAnimBg="0"/>
      <p:bldP spid="4105" grpId="0" bldLvl="0" animBg="1" autoUpdateAnimBg="0"/>
      <p:bldP spid="4107" grpId="0" bldLvl="0" animBg="1"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矩形 27"/>
          <p:cNvSpPr/>
          <p:nvPr/>
        </p:nvSpPr>
        <p:spPr>
          <a:xfrm>
            <a:off x="0" y="-30163"/>
            <a:ext cx="609600" cy="620713"/>
          </a:xfrm>
          <a:prstGeom prst="rect">
            <a:avLst/>
          </a:prstGeom>
          <a:solidFill>
            <a:srgbClr val="DB535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9" name="文本框 28"/>
          <p:cNvSpPr txBox="1">
            <a:spLocks noChangeArrowheads="1"/>
          </p:cNvSpPr>
          <p:nvPr/>
        </p:nvSpPr>
        <p:spPr bwMode="auto">
          <a:xfrm>
            <a:off x="682625" y="-46038"/>
            <a:ext cx="1617663" cy="646113"/>
          </a:xfrm>
          <a:prstGeom prst="rect">
            <a:avLst/>
          </a:prstGeom>
          <a:noFill/>
          <a:ln w="9525">
            <a:noFill/>
            <a:miter lim="800000"/>
            <a:headEnd/>
            <a:tailEnd/>
          </a:ln>
        </p:spPr>
        <p:txBody>
          <a:bodyPr>
            <a:spAutoFit/>
          </a:bodyPr>
          <a:lstStyle/>
          <a:p>
            <a:pPr eaLnBrk="1" hangingPunct="1"/>
            <a:r>
              <a:rPr lang="zh-CN" altLang="en-US" sz="3600" b="1">
                <a:solidFill>
                  <a:srgbClr val="595959"/>
                </a:solidFill>
                <a:latin typeface="幼圆" pitchFamily="49" charset="-122"/>
                <a:ea typeface="幼圆" pitchFamily="49" charset="-122"/>
              </a:rPr>
              <a:t>思  考</a:t>
            </a:r>
          </a:p>
        </p:txBody>
      </p:sp>
      <p:grpSp>
        <p:nvGrpSpPr>
          <p:cNvPr id="14343" name="组合 34"/>
          <p:cNvGrpSpPr>
            <a:grpSpLocks/>
          </p:cNvGrpSpPr>
          <p:nvPr/>
        </p:nvGrpSpPr>
        <p:grpSpPr bwMode="auto">
          <a:xfrm>
            <a:off x="-2027238" y="4640489"/>
            <a:ext cx="2027238" cy="923925"/>
            <a:chOff x="4727448" y="2952095"/>
            <a:chExt cx="2026920" cy="923330"/>
          </a:xfrm>
        </p:grpSpPr>
        <p:sp>
          <p:nvSpPr>
            <p:cNvPr id="14344" name="文本框 45"/>
            <p:cNvSpPr txBox="1">
              <a:spLocks noChangeArrowheads="1"/>
            </p:cNvSpPr>
            <p:nvPr/>
          </p:nvSpPr>
          <p:spPr bwMode="auto">
            <a:xfrm>
              <a:off x="4727448" y="3029348"/>
              <a:ext cx="941832" cy="646331"/>
            </a:xfrm>
            <a:prstGeom prst="rect">
              <a:avLst/>
            </a:prstGeom>
            <a:noFill/>
            <a:ln w="9525">
              <a:noFill/>
              <a:miter lim="800000"/>
              <a:headEnd/>
              <a:tailEnd/>
            </a:ln>
          </p:spPr>
          <p:txBody>
            <a:bodyPr>
              <a:spAutoFit/>
            </a:bodyPr>
            <a:lstStyle/>
            <a:p>
              <a:r>
                <a:rPr lang="en-US" altLang="zh-CN" sz="3600">
                  <a:latin typeface="Aharoni" pitchFamily="2" charset="-79"/>
                  <a:ea typeface="Segoe UI Black" pitchFamily="34" charset="0"/>
                  <a:cs typeface="Aharoni" pitchFamily="2" charset="-79"/>
                </a:rPr>
                <a:t>UR</a:t>
              </a:r>
              <a:endParaRPr lang="zh-CN" altLang="en-US" sz="3600">
                <a:latin typeface="Aharoni" pitchFamily="2" charset="-79"/>
                <a:ea typeface="Segoe UI Black" pitchFamily="34" charset="0"/>
                <a:cs typeface="Aharoni" pitchFamily="2" charset="-79"/>
              </a:endParaRPr>
            </a:p>
          </p:txBody>
        </p:sp>
        <p:sp>
          <p:nvSpPr>
            <p:cNvPr id="14345" name="文本框 56"/>
            <p:cNvSpPr txBox="1">
              <a:spLocks noChangeArrowheads="1"/>
            </p:cNvSpPr>
            <p:nvPr/>
          </p:nvSpPr>
          <p:spPr bwMode="auto">
            <a:xfrm>
              <a:off x="5364988" y="2952095"/>
              <a:ext cx="1389380" cy="923330"/>
            </a:xfrm>
            <a:prstGeom prst="rect">
              <a:avLst/>
            </a:prstGeom>
            <a:noFill/>
            <a:ln w="9525">
              <a:noFill/>
              <a:miter lim="800000"/>
              <a:headEnd/>
              <a:tailEnd/>
            </a:ln>
          </p:spPr>
          <p:txBody>
            <a:bodyPr>
              <a:spAutoFit/>
            </a:bodyPr>
            <a:lstStyle/>
            <a:p>
              <a:r>
                <a:rPr lang="en-US" altLang="zh-CN" sz="5400">
                  <a:latin typeface="Aharoni" pitchFamily="2" charset="-79"/>
                  <a:ea typeface="Segoe UI Black" pitchFamily="34" charset="0"/>
                  <a:cs typeface="Aharoni" pitchFamily="2" charset="-79"/>
                </a:rPr>
                <a:t>PPT</a:t>
              </a:r>
              <a:endParaRPr lang="zh-CN" altLang="en-US" sz="5400">
                <a:latin typeface="Aharoni" pitchFamily="2" charset="-79"/>
                <a:ea typeface="Segoe UI Black" pitchFamily="34" charset="0"/>
                <a:cs typeface="Aharoni" pitchFamily="2" charset="-79"/>
              </a:endParaRPr>
            </a:p>
          </p:txBody>
        </p:sp>
        <p:cxnSp>
          <p:nvCxnSpPr>
            <p:cNvPr id="63" name="直接连接符 62"/>
            <p:cNvCxnSpPr/>
            <p:nvPr/>
          </p:nvCxnSpPr>
          <p:spPr>
            <a:xfrm>
              <a:off x="4846492" y="3575581"/>
              <a:ext cx="592044"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41" name="组合 40"/>
          <p:cNvGrpSpPr/>
          <p:nvPr/>
        </p:nvGrpSpPr>
        <p:grpSpPr>
          <a:xfrm>
            <a:off x="0" y="6211669"/>
            <a:ext cx="2099811" cy="646331"/>
            <a:chOff x="-1" y="6211669"/>
            <a:chExt cx="2099811" cy="646331"/>
          </a:xfrm>
        </p:grpSpPr>
        <p:sp>
          <p:nvSpPr>
            <p:cNvPr id="43" name="文本框 11"/>
            <p:cNvSpPr txBox="1">
              <a:spLocks noChangeArrowheads="1"/>
            </p:cNvSpPr>
            <p:nvPr/>
          </p:nvSpPr>
          <p:spPr bwMode="auto">
            <a:xfrm>
              <a:off x="710212" y="6211669"/>
              <a:ext cx="1389598" cy="646331"/>
            </a:xfrm>
            <a:prstGeom prst="rect">
              <a:avLst/>
            </a:prstGeom>
            <a:noFill/>
            <a:ln w="9525">
              <a:noFill/>
              <a:miter lim="800000"/>
              <a:headEnd/>
              <a:tailEnd/>
            </a:ln>
          </p:spPr>
          <p:txBody>
            <a:bodyPr>
              <a:spAutoFit/>
            </a:bodyPr>
            <a:lstStyle/>
            <a:p>
              <a:r>
                <a:rPr lang="zh-CN" altLang="en-US" b="1" dirty="0" smtClean="0">
                  <a:latin typeface="Aharoni" pitchFamily="2" charset="-79"/>
                  <a:ea typeface="Segoe UI Black" pitchFamily="34" charset="0"/>
                  <a:cs typeface="Aharoni" pitchFamily="2" charset="-79"/>
                </a:rPr>
                <a:t>国土</a:t>
              </a:r>
              <a:endParaRPr lang="en-US" altLang="zh-CN" b="1" dirty="0" smtClean="0">
                <a:latin typeface="Aharoni" pitchFamily="2" charset="-79"/>
                <a:ea typeface="Segoe UI Black" pitchFamily="34" charset="0"/>
                <a:cs typeface="Aharoni" pitchFamily="2" charset="-79"/>
              </a:endParaRPr>
            </a:p>
            <a:p>
              <a:r>
                <a:rPr lang="zh-CN" altLang="en-US" b="1" dirty="0" smtClean="0">
                  <a:latin typeface="Aharoni" pitchFamily="2" charset="-79"/>
                  <a:ea typeface="Segoe UI Black" pitchFamily="34" charset="0"/>
                  <a:cs typeface="Aharoni" pitchFamily="2" charset="-79"/>
                </a:rPr>
                <a:t>安全</a:t>
              </a:r>
              <a:endParaRPr lang="zh-CN" altLang="en-US" b="1" dirty="0">
                <a:latin typeface="Aharoni" pitchFamily="2" charset="-79"/>
                <a:ea typeface="Segoe UI Black" pitchFamily="34" charset="0"/>
                <a:cs typeface="Aharoni" pitchFamily="2" charset="-79"/>
              </a:endParaRPr>
            </a:p>
          </p:txBody>
        </p:sp>
        <p:grpSp>
          <p:nvGrpSpPr>
            <p:cNvPr id="46" name="组合 9"/>
            <p:cNvGrpSpPr>
              <a:grpSpLocks/>
            </p:cNvGrpSpPr>
            <p:nvPr/>
          </p:nvGrpSpPr>
          <p:grpSpPr bwMode="auto">
            <a:xfrm>
              <a:off x="-1" y="6211669"/>
              <a:ext cx="2099810" cy="646331"/>
              <a:chOff x="4727448" y="3013751"/>
              <a:chExt cx="2099481" cy="645915"/>
            </a:xfrm>
          </p:grpSpPr>
          <p:sp>
            <p:nvSpPr>
              <p:cNvPr id="48" name="文本框 10"/>
              <p:cNvSpPr txBox="1">
                <a:spLocks noChangeArrowheads="1"/>
              </p:cNvSpPr>
              <p:nvPr/>
            </p:nvSpPr>
            <p:spPr bwMode="auto">
              <a:xfrm>
                <a:off x="4727448" y="3029349"/>
                <a:ext cx="1117425" cy="522883"/>
              </a:xfrm>
              <a:prstGeom prst="rect">
                <a:avLst/>
              </a:prstGeom>
              <a:noFill/>
              <a:ln w="9525">
                <a:noFill/>
                <a:miter lim="800000"/>
                <a:headEnd/>
                <a:tailEnd/>
              </a:ln>
            </p:spPr>
            <p:txBody>
              <a:bodyPr wrap="square">
                <a:spAutoFit/>
              </a:bodyPr>
              <a:lstStyle/>
              <a:p>
                <a:r>
                  <a:rPr lang="en-US" altLang="zh-CN" sz="2800" dirty="0" smtClean="0">
                    <a:latin typeface="Aharoni" pitchFamily="2" charset="-79"/>
                    <a:ea typeface="Segoe UI Black" pitchFamily="34" charset="0"/>
                    <a:cs typeface="Aharoni" pitchFamily="2" charset="-79"/>
                  </a:rPr>
                  <a:t>POL</a:t>
                </a:r>
                <a:endParaRPr lang="zh-CN" altLang="en-US" sz="2800" dirty="0">
                  <a:latin typeface="Aharoni" pitchFamily="2" charset="-79"/>
                  <a:ea typeface="Segoe UI Black" pitchFamily="34" charset="0"/>
                  <a:cs typeface="Aharoni" pitchFamily="2" charset="-79"/>
                </a:endParaRPr>
              </a:p>
            </p:txBody>
          </p:sp>
          <p:sp>
            <p:nvSpPr>
              <p:cNvPr id="52" name="文本框 11"/>
              <p:cNvSpPr txBox="1">
                <a:spLocks noChangeArrowheads="1"/>
              </p:cNvSpPr>
              <p:nvPr/>
            </p:nvSpPr>
            <p:spPr bwMode="auto">
              <a:xfrm>
                <a:off x="5437549" y="3013751"/>
                <a:ext cx="1389380" cy="645915"/>
              </a:xfrm>
              <a:prstGeom prst="rect">
                <a:avLst/>
              </a:prstGeom>
              <a:noFill/>
              <a:ln w="9525">
                <a:noFill/>
                <a:miter lim="800000"/>
                <a:headEnd/>
                <a:tailEnd/>
              </a:ln>
            </p:spPr>
            <p:txBody>
              <a:bodyPr>
                <a:spAutoFit/>
              </a:bodyPr>
              <a:lstStyle/>
              <a:p>
                <a:r>
                  <a:rPr lang="zh-CN" altLang="en-US" b="1" dirty="0" smtClean="0">
                    <a:latin typeface="Aharoni" pitchFamily="2" charset="-79"/>
                    <a:ea typeface="Segoe UI Black" pitchFamily="34" charset="0"/>
                    <a:cs typeface="Aharoni" pitchFamily="2" charset="-79"/>
                  </a:rPr>
                  <a:t>国土</a:t>
                </a:r>
                <a:endParaRPr lang="en-US" altLang="zh-CN" b="1" dirty="0" smtClean="0">
                  <a:latin typeface="Aharoni" pitchFamily="2" charset="-79"/>
                  <a:ea typeface="Segoe UI Black" pitchFamily="34" charset="0"/>
                  <a:cs typeface="Aharoni" pitchFamily="2" charset="-79"/>
                </a:endParaRPr>
              </a:p>
              <a:p>
                <a:r>
                  <a:rPr lang="zh-CN" altLang="en-US" b="1" dirty="0" smtClean="0">
                    <a:latin typeface="Aharoni" pitchFamily="2" charset="-79"/>
                    <a:ea typeface="Segoe UI Black" pitchFamily="34" charset="0"/>
                    <a:cs typeface="Aharoni" pitchFamily="2" charset="-79"/>
                  </a:rPr>
                  <a:t>安全</a:t>
                </a:r>
                <a:endParaRPr lang="zh-CN" altLang="en-US" b="1" dirty="0">
                  <a:latin typeface="Aharoni" pitchFamily="2" charset="-79"/>
                  <a:ea typeface="Segoe UI Black" pitchFamily="34" charset="0"/>
                  <a:cs typeface="Aharoni" pitchFamily="2" charset="-79"/>
                </a:endParaRPr>
              </a:p>
            </p:txBody>
          </p:sp>
          <p:cxnSp>
            <p:nvCxnSpPr>
              <p:cNvPr id="54" name="直接连接符 53"/>
              <p:cNvCxnSpPr/>
              <p:nvPr/>
            </p:nvCxnSpPr>
            <p:spPr>
              <a:xfrm>
                <a:off x="4846492" y="3575581"/>
                <a:ext cx="592044"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grpSp>
      </p:grpSp>
      <p:sp>
        <p:nvSpPr>
          <p:cNvPr id="34" name="TextBox 33"/>
          <p:cNvSpPr txBox="1"/>
          <p:nvPr/>
        </p:nvSpPr>
        <p:spPr>
          <a:xfrm>
            <a:off x="899410" y="959370"/>
            <a:ext cx="8214610" cy="2862322"/>
          </a:xfrm>
          <a:prstGeom prst="rect">
            <a:avLst/>
          </a:prstGeom>
          <a:noFill/>
        </p:spPr>
        <p:txBody>
          <a:bodyPr wrap="square" rtlCol="0">
            <a:spAutoFit/>
          </a:bodyPr>
          <a:lstStyle/>
          <a:p>
            <a:r>
              <a:rPr lang="zh-CN" altLang="en-US" dirty="0" smtClean="0"/>
              <a:t>正如我们在解读</a:t>
            </a:r>
            <a:r>
              <a:rPr lang="en-US" dirty="0" smtClean="0"/>
              <a:t>2012</a:t>
            </a:r>
            <a:r>
              <a:rPr lang="zh-CN" altLang="en-US" dirty="0" smtClean="0"/>
              <a:t>年中国国家安全十大事件时指出的那样，中国长期以来被描绘为一个大陆国家，国土面积被不自觉地缩小为</a:t>
            </a:r>
            <a:r>
              <a:rPr lang="en-US" dirty="0" smtClean="0"/>
              <a:t>960</a:t>
            </a:r>
            <a:r>
              <a:rPr lang="zh-CN" altLang="en-US" dirty="0" smtClean="0"/>
              <a:t>万平方公里，多达</a:t>
            </a:r>
            <a:r>
              <a:rPr lang="en-US" dirty="0" smtClean="0"/>
              <a:t>300</a:t>
            </a:r>
            <a:r>
              <a:rPr lang="zh-CN" altLang="en-US" dirty="0" smtClean="0"/>
              <a:t>多万平方公里海洋国土被弃之脑后。然而，中国实际上不仅是一个大陆国家，同时也是一个海洋国家。维护国家海洋国土安全，已成为维护我国领土安全的首要任务。为此，中国需要有与自己的海岸线、海洋国土、海洋利益相匹配的海空军事力量。首艘航母</a:t>
            </a:r>
            <a:r>
              <a:rPr lang="en-US" dirty="0" smtClean="0"/>
              <a:t>“</a:t>
            </a:r>
            <a:r>
              <a:rPr lang="zh-CN" altLang="en-US" dirty="0" smtClean="0"/>
              <a:t>辽宁号</a:t>
            </a:r>
            <a:r>
              <a:rPr lang="en-US" dirty="0" smtClean="0"/>
              <a:t>”</a:t>
            </a:r>
            <a:r>
              <a:rPr lang="zh-CN" altLang="en-US" dirty="0" smtClean="0"/>
              <a:t>服役，无疑是中国海空实力提升的重要标志，但这只不过是中国海空实力建设中的一小步，今后还必然迈出更大的步伐，以保证具有维护国家领海领空安全的绝对实力。然而更重要的是，在发展军事实力，不放弃军事斗争准备的同时，中国更需要继续通过各种非军事手段来应对日益复杂的海洋安全形势，有效维护自己的海洋国土和海洋利益。</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fill="hold" grpId="0" nodeType="with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ppt_x"/>
                                          </p:val>
                                        </p:tav>
                                        <p:tav tm="100000">
                                          <p:val>
                                            <p:strVal val="#ppt_x"/>
                                          </p:val>
                                        </p:tav>
                                      </p:tavLst>
                                    </p:anim>
                                    <p:anim calcmode="lin" valueType="num">
                                      <p:cBhvr additive="base">
                                        <p:cTn id="8" dur="500" fill="hold"/>
                                        <p:tgtEl>
                                          <p:spTgt spid="2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descr="未标式 题-1.png"/>
          <p:cNvPicPr>
            <a:picLocks noChangeAspect="1"/>
          </p:cNvPicPr>
          <p:nvPr/>
        </p:nvPicPr>
        <p:blipFill>
          <a:blip r:embed="rId2" cstate="print">
            <a:duotone>
              <a:prstClr val="black"/>
              <a:schemeClr val="bg1">
                <a:tint val="45000"/>
                <a:satMod val="400000"/>
              </a:schemeClr>
            </a:duotone>
            <a:lum bright="100000"/>
          </a:blip>
          <a:stretch>
            <a:fillRect/>
          </a:stretch>
        </p:blipFill>
        <p:spPr>
          <a:xfrm rot="20279432">
            <a:off x="7606457" y="4782163"/>
            <a:ext cx="292356" cy="432000"/>
          </a:xfrm>
          <a:prstGeom prst="rect">
            <a:avLst/>
          </a:prstGeom>
        </p:spPr>
      </p:pic>
      <p:sp>
        <p:nvSpPr>
          <p:cNvPr id="20" name="圆角矩形 19">
            <a:hlinkClick r:id="rId3"/>
          </p:cNvPr>
          <p:cNvSpPr/>
          <p:nvPr/>
        </p:nvSpPr>
        <p:spPr>
          <a:xfrm>
            <a:off x="7749551" y="2756926"/>
            <a:ext cx="1799751" cy="48005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22" name="圆角矩形 21">
            <a:hlinkClick r:id="rId4"/>
          </p:cNvPr>
          <p:cNvSpPr/>
          <p:nvPr/>
        </p:nvSpPr>
        <p:spPr>
          <a:xfrm>
            <a:off x="7248128" y="3924571"/>
            <a:ext cx="1799751" cy="48005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23" name="圆角矩形 22">
            <a:hlinkClick r:id="rId5"/>
          </p:cNvPr>
          <p:cNvSpPr/>
          <p:nvPr/>
        </p:nvSpPr>
        <p:spPr>
          <a:xfrm>
            <a:off x="3215679" y="3944436"/>
            <a:ext cx="1799751" cy="48005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24" name="圆角矩形 23">
            <a:hlinkClick r:id="rId6"/>
          </p:cNvPr>
          <p:cNvSpPr/>
          <p:nvPr/>
        </p:nvSpPr>
        <p:spPr>
          <a:xfrm>
            <a:off x="5196123" y="3944436"/>
            <a:ext cx="1799751" cy="48005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26" name="圆角矩形 25">
            <a:hlinkClick r:id="rId4"/>
          </p:cNvPr>
          <p:cNvSpPr/>
          <p:nvPr/>
        </p:nvSpPr>
        <p:spPr>
          <a:xfrm>
            <a:off x="7248128" y="3924571"/>
            <a:ext cx="1799751" cy="48005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27" name="圆角矩形 26">
            <a:hlinkClick r:id="rId5"/>
          </p:cNvPr>
          <p:cNvSpPr/>
          <p:nvPr/>
        </p:nvSpPr>
        <p:spPr>
          <a:xfrm>
            <a:off x="3215679" y="3944436"/>
            <a:ext cx="1799751" cy="48005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28" name="圆角矩形 27">
            <a:hlinkClick r:id="rId6"/>
          </p:cNvPr>
          <p:cNvSpPr/>
          <p:nvPr/>
        </p:nvSpPr>
        <p:spPr>
          <a:xfrm>
            <a:off x="5196123" y="3944436"/>
            <a:ext cx="1799751" cy="48005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29" name="圆角矩形 28">
            <a:hlinkClick r:id="rId7"/>
          </p:cNvPr>
          <p:cNvSpPr/>
          <p:nvPr/>
        </p:nvSpPr>
        <p:spPr>
          <a:xfrm>
            <a:off x="4576031" y="5005491"/>
            <a:ext cx="1552372" cy="414069"/>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30" name="圆角矩形 29">
            <a:hlinkClick r:id="rId8"/>
          </p:cNvPr>
          <p:cNvSpPr/>
          <p:nvPr/>
        </p:nvSpPr>
        <p:spPr>
          <a:xfrm>
            <a:off x="6141489" y="5005491"/>
            <a:ext cx="1552372" cy="414069"/>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31" name="圆角矩形 30">
            <a:hlinkClick r:id="rId9"/>
          </p:cNvPr>
          <p:cNvSpPr/>
          <p:nvPr/>
        </p:nvSpPr>
        <p:spPr>
          <a:xfrm>
            <a:off x="4589117" y="4591422"/>
            <a:ext cx="1552372" cy="414069"/>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32" name="圆角矩形 31">
            <a:hlinkClick r:id="rId10"/>
          </p:cNvPr>
          <p:cNvSpPr/>
          <p:nvPr/>
        </p:nvSpPr>
        <p:spPr>
          <a:xfrm>
            <a:off x="6154574" y="4591422"/>
            <a:ext cx="1552372" cy="414069"/>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grpSp>
        <p:nvGrpSpPr>
          <p:cNvPr id="15" name="组合 14"/>
          <p:cNvGrpSpPr/>
          <p:nvPr/>
        </p:nvGrpSpPr>
        <p:grpSpPr>
          <a:xfrm>
            <a:off x="0" y="6211669"/>
            <a:ext cx="2099811" cy="646331"/>
            <a:chOff x="-1" y="6211669"/>
            <a:chExt cx="2099811" cy="646331"/>
          </a:xfrm>
        </p:grpSpPr>
        <p:sp>
          <p:nvSpPr>
            <p:cNvPr id="16" name="文本框 11"/>
            <p:cNvSpPr txBox="1">
              <a:spLocks noChangeArrowheads="1"/>
            </p:cNvSpPr>
            <p:nvPr/>
          </p:nvSpPr>
          <p:spPr bwMode="auto">
            <a:xfrm>
              <a:off x="710212" y="6211669"/>
              <a:ext cx="1389598" cy="646331"/>
            </a:xfrm>
            <a:prstGeom prst="rect">
              <a:avLst/>
            </a:prstGeom>
            <a:noFill/>
            <a:ln w="9525">
              <a:noFill/>
              <a:miter lim="800000"/>
              <a:headEnd/>
              <a:tailEnd/>
            </a:ln>
          </p:spPr>
          <p:txBody>
            <a:bodyPr>
              <a:spAutoFit/>
            </a:bodyPr>
            <a:lstStyle/>
            <a:p>
              <a:r>
                <a:rPr lang="zh-CN" altLang="en-US" b="1" dirty="0" smtClean="0">
                  <a:latin typeface="Aharoni" pitchFamily="2" charset="-79"/>
                  <a:ea typeface="Segoe UI Black" pitchFamily="34" charset="0"/>
                  <a:cs typeface="Aharoni" pitchFamily="2" charset="-79"/>
                </a:rPr>
                <a:t>国土</a:t>
              </a:r>
              <a:endParaRPr lang="en-US" altLang="zh-CN" b="1" dirty="0" smtClean="0">
                <a:latin typeface="Aharoni" pitchFamily="2" charset="-79"/>
                <a:ea typeface="Segoe UI Black" pitchFamily="34" charset="0"/>
                <a:cs typeface="Aharoni" pitchFamily="2" charset="-79"/>
              </a:endParaRPr>
            </a:p>
            <a:p>
              <a:r>
                <a:rPr lang="zh-CN" altLang="en-US" b="1" dirty="0" smtClean="0">
                  <a:latin typeface="Aharoni" pitchFamily="2" charset="-79"/>
                  <a:ea typeface="Segoe UI Black" pitchFamily="34" charset="0"/>
                  <a:cs typeface="Aharoni" pitchFamily="2" charset="-79"/>
                </a:rPr>
                <a:t>安全</a:t>
              </a:r>
              <a:endParaRPr lang="zh-CN" altLang="en-US" b="1" dirty="0">
                <a:latin typeface="Aharoni" pitchFamily="2" charset="-79"/>
                <a:ea typeface="Segoe UI Black" pitchFamily="34" charset="0"/>
                <a:cs typeface="Aharoni" pitchFamily="2" charset="-79"/>
              </a:endParaRPr>
            </a:p>
          </p:txBody>
        </p:sp>
        <p:grpSp>
          <p:nvGrpSpPr>
            <p:cNvPr id="17" name="组合 9"/>
            <p:cNvGrpSpPr>
              <a:grpSpLocks/>
            </p:cNvGrpSpPr>
            <p:nvPr/>
          </p:nvGrpSpPr>
          <p:grpSpPr bwMode="auto">
            <a:xfrm>
              <a:off x="-1" y="6211669"/>
              <a:ext cx="2099810" cy="646331"/>
              <a:chOff x="4727448" y="3013751"/>
              <a:chExt cx="2099481" cy="645915"/>
            </a:xfrm>
          </p:grpSpPr>
          <p:sp>
            <p:nvSpPr>
              <p:cNvPr id="19" name="文本框 10"/>
              <p:cNvSpPr txBox="1">
                <a:spLocks noChangeArrowheads="1"/>
              </p:cNvSpPr>
              <p:nvPr/>
            </p:nvSpPr>
            <p:spPr bwMode="auto">
              <a:xfrm>
                <a:off x="4727448" y="3029349"/>
                <a:ext cx="1117425" cy="522883"/>
              </a:xfrm>
              <a:prstGeom prst="rect">
                <a:avLst/>
              </a:prstGeom>
              <a:noFill/>
              <a:ln w="9525">
                <a:noFill/>
                <a:miter lim="800000"/>
                <a:headEnd/>
                <a:tailEnd/>
              </a:ln>
            </p:spPr>
            <p:txBody>
              <a:bodyPr wrap="square">
                <a:spAutoFit/>
              </a:bodyPr>
              <a:lstStyle/>
              <a:p>
                <a:r>
                  <a:rPr lang="en-US" altLang="zh-CN" sz="2800" dirty="0" smtClean="0">
                    <a:latin typeface="Aharoni" pitchFamily="2" charset="-79"/>
                    <a:ea typeface="Segoe UI Black" pitchFamily="34" charset="0"/>
                    <a:cs typeface="Aharoni" pitchFamily="2" charset="-79"/>
                  </a:rPr>
                  <a:t>POL</a:t>
                </a:r>
                <a:endParaRPr lang="zh-CN" altLang="en-US" sz="2800" dirty="0">
                  <a:latin typeface="Aharoni" pitchFamily="2" charset="-79"/>
                  <a:ea typeface="Segoe UI Black" pitchFamily="34" charset="0"/>
                  <a:cs typeface="Aharoni" pitchFamily="2" charset="-79"/>
                </a:endParaRPr>
              </a:p>
            </p:txBody>
          </p:sp>
          <p:sp>
            <p:nvSpPr>
              <p:cNvPr id="21" name="文本框 11"/>
              <p:cNvSpPr txBox="1">
                <a:spLocks noChangeArrowheads="1"/>
              </p:cNvSpPr>
              <p:nvPr/>
            </p:nvSpPr>
            <p:spPr bwMode="auto">
              <a:xfrm>
                <a:off x="5437549" y="3013751"/>
                <a:ext cx="1389380" cy="645915"/>
              </a:xfrm>
              <a:prstGeom prst="rect">
                <a:avLst/>
              </a:prstGeom>
              <a:noFill/>
              <a:ln w="9525">
                <a:noFill/>
                <a:miter lim="800000"/>
                <a:headEnd/>
                <a:tailEnd/>
              </a:ln>
            </p:spPr>
            <p:txBody>
              <a:bodyPr>
                <a:spAutoFit/>
              </a:bodyPr>
              <a:lstStyle/>
              <a:p>
                <a:r>
                  <a:rPr lang="zh-CN" altLang="en-US" b="1" dirty="0" smtClean="0">
                    <a:latin typeface="Aharoni" pitchFamily="2" charset="-79"/>
                    <a:ea typeface="Segoe UI Black" pitchFamily="34" charset="0"/>
                    <a:cs typeface="Aharoni" pitchFamily="2" charset="-79"/>
                  </a:rPr>
                  <a:t>国土</a:t>
                </a:r>
                <a:endParaRPr lang="en-US" altLang="zh-CN" b="1" dirty="0" smtClean="0">
                  <a:latin typeface="Aharoni" pitchFamily="2" charset="-79"/>
                  <a:ea typeface="Segoe UI Black" pitchFamily="34" charset="0"/>
                  <a:cs typeface="Aharoni" pitchFamily="2" charset="-79"/>
                </a:endParaRPr>
              </a:p>
              <a:p>
                <a:r>
                  <a:rPr lang="zh-CN" altLang="en-US" b="1" dirty="0" smtClean="0">
                    <a:latin typeface="Aharoni" pitchFamily="2" charset="-79"/>
                    <a:ea typeface="Segoe UI Black" pitchFamily="34" charset="0"/>
                    <a:cs typeface="Aharoni" pitchFamily="2" charset="-79"/>
                  </a:rPr>
                  <a:t>安全</a:t>
                </a:r>
                <a:endParaRPr lang="zh-CN" altLang="en-US" b="1" dirty="0">
                  <a:latin typeface="Aharoni" pitchFamily="2" charset="-79"/>
                  <a:ea typeface="Segoe UI Black" pitchFamily="34" charset="0"/>
                  <a:cs typeface="Aharoni" pitchFamily="2" charset="-79"/>
                </a:endParaRPr>
              </a:p>
            </p:txBody>
          </p:sp>
          <p:cxnSp>
            <p:nvCxnSpPr>
              <p:cNvPr id="25" name="直接连接符 24"/>
              <p:cNvCxnSpPr/>
              <p:nvPr/>
            </p:nvCxnSpPr>
            <p:spPr>
              <a:xfrm>
                <a:off x="4846492" y="3575581"/>
                <a:ext cx="592044"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grpSp>
      </p:grpSp>
      <p:sp>
        <p:nvSpPr>
          <p:cNvPr id="33" name="TextBox 32"/>
          <p:cNvSpPr txBox="1"/>
          <p:nvPr/>
        </p:nvSpPr>
        <p:spPr>
          <a:xfrm>
            <a:off x="3062514" y="1799771"/>
            <a:ext cx="6052457" cy="1107996"/>
          </a:xfrm>
          <a:prstGeom prst="rect">
            <a:avLst/>
          </a:prstGeom>
          <a:noFill/>
        </p:spPr>
        <p:txBody>
          <a:bodyPr wrap="square" rtlCol="0">
            <a:spAutoFit/>
          </a:bodyPr>
          <a:lstStyle/>
          <a:p>
            <a:r>
              <a:rPr lang="zh-CN" altLang="en-US" sz="6600" dirty="0" smtClean="0"/>
              <a:t>谢谢观看</a:t>
            </a:r>
            <a:endParaRPr lang="zh-CN" altLang="en-US" sz="6600" dirty="0"/>
          </a:p>
        </p:txBody>
      </p:sp>
    </p:spTree>
    <p:extLst>
      <p:ext uri="{BB962C8B-B14F-4D97-AF65-F5344CB8AC3E}">
        <p14:creationId xmlns:p14="http://schemas.microsoft.com/office/powerpoint/2010/main" xmlns="" val="26961972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8" presetClass="entr" presetSubtype="0" accel="100000" fill="hold" nodeType="afterEffect">
                                  <p:stCondLst>
                                    <p:cond delay="500"/>
                                  </p:stCondLst>
                                  <p:childTnLst>
                                    <p:set>
                                      <p:cBhvr>
                                        <p:cTn id="6" dur="1" fill="hold">
                                          <p:stCondLst>
                                            <p:cond delay="0"/>
                                          </p:stCondLst>
                                        </p:cTn>
                                        <p:tgtEl>
                                          <p:spTgt spid="18"/>
                                        </p:tgtEl>
                                        <p:attrNameLst>
                                          <p:attrName>style.visibility</p:attrName>
                                        </p:attrNameLst>
                                      </p:cBhvr>
                                      <p:to>
                                        <p:strVal val="visible"/>
                                      </p:to>
                                    </p:set>
                                    <p:anim calcmode="lin" valueType="num">
                                      <p:cBhvr>
                                        <p:cTn id="7" dur="400" fill="hold"/>
                                        <p:tgtEl>
                                          <p:spTgt spid="18"/>
                                        </p:tgtEl>
                                        <p:attrNameLst>
                                          <p:attrName>ppt_w</p:attrName>
                                        </p:attrNameLst>
                                      </p:cBhvr>
                                      <p:tavLst>
                                        <p:tav tm="0">
                                          <p:val>
                                            <p:strVal val="#ppt_w*2.5"/>
                                          </p:val>
                                        </p:tav>
                                        <p:tav tm="100000">
                                          <p:val>
                                            <p:strVal val="#ppt_w"/>
                                          </p:val>
                                        </p:tav>
                                      </p:tavLst>
                                    </p:anim>
                                    <p:anim calcmode="lin" valueType="num">
                                      <p:cBhvr>
                                        <p:cTn id="8" dur="400" fill="hold"/>
                                        <p:tgtEl>
                                          <p:spTgt spid="18"/>
                                        </p:tgtEl>
                                        <p:attrNameLst>
                                          <p:attrName>ppt_h</p:attrName>
                                        </p:attrNameLst>
                                      </p:cBhvr>
                                      <p:tavLst>
                                        <p:tav tm="0">
                                          <p:val>
                                            <p:strVal val="#ppt_h*0.01"/>
                                          </p:val>
                                        </p:tav>
                                        <p:tav tm="100000">
                                          <p:val>
                                            <p:strVal val="#ppt_h"/>
                                          </p:val>
                                        </p:tav>
                                      </p:tavLst>
                                    </p:anim>
                                    <p:anim calcmode="lin" valueType="num">
                                      <p:cBhvr>
                                        <p:cTn id="9" dur="400" fill="hold"/>
                                        <p:tgtEl>
                                          <p:spTgt spid="18"/>
                                        </p:tgtEl>
                                        <p:attrNameLst>
                                          <p:attrName>ppt_x</p:attrName>
                                        </p:attrNameLst>
                                      </p:cBhvr>
                                      <p:tavLst>
                                        <p:tav tm="0">
                                          <p:val>
                                            <p:strVal val="#ppt_x"/>
                                          </p:val>
                                        </p:tav>
                                        <p:tav tm="100000">
                                          <p:val>
                                            <p:strVal val="#ppt_x"/>
                                          </p:val>
                                        </p:tav>
                                      </p:tavLst>
                                    </p:anim>
                                    <p:anim calcmode="lin" valueType="num">
                                      <p:cBhvr>
                                        <p:cTn id="10" dur="400" fill="hold"/>
                                        <p:tgtEl>
                                          <p:spTgt spid="18"/>
                                        </p:tgtEl>
                                        <p:attrNameLst>
                                          <p:attrName>ppt_y</p:attrName>
                                        </p:attrNameLst>
                                      </p:cBhvr>
                                      <p:tavLst>
                                        <p:tav tm="0">
                                          <p:val>
                                            <p:strVal val="#ppt_h+1"/>
                                          </p:val>
                                        </p:tav>
                                        <p:tav tm="100000">
                                          <p:val>
                                            <p:strVal val="#ppt_y"/>
                                          </p:val>
                                        </p:tav>
                                      </p:tavLst>
                                    </p:anim>
                                    <p:animEffect transition="in" filter="fade">
                                      <p:cBhvr>
                                        <p:cTn id="11" dur="4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solidFill>
            <a:srgbClr val="DB535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 name="矩形 2"/>
          <p:cNvSpPr/>
          <p:nvPr/>
        </p:nvSpPr>
        <p:spPr>
          <a:xfrm>
            <a:off x="1511300" y="0"/>
            <a:ext cx="993775" cy="27082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 name="文本框 5"/>
          <p:cNvSpPr txBox="1"/>
          <p:nvPr/>
        </p:nvSpPr>
        <p:spPr>
          <a:xfrm>
            <a:off x="3103563" y="1862138"/>
            <a:ext cx="5197475" cy="1754326"/>
          </a:xfrm>
          <a:prstGeom prst="rect">
            <a:avLst/>
          </a:prstGeom>
          <a:noFill/>
        </p:spPr>
        <p:txBody>
          <a:bodyPr>
            <a:spAutoFit/>
          </a:bodyPr>
          <a:lstStyle/>
          <a:p>
            <a:pPr algn="dist" eaLnBrk="1" fontAlgn="auto" hangingPunct="1">
              <a:spcBef>
                <a:spcPts val="0"/>
              </a:spcBef>
              <a:spcAft>
                <a:spcPts val="0"/>
              </a:spcAft>
              <a:defRPr/>
            </a:pPr>
            <a:r>
              <a:rPr lang="zh-CN" altLang="en-US" sz="5400" b="1"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国土安全意义及重要性</a:t>
            </a:r>
            <a:endParaRPr lang="zh-CN" altLang="en-US" sz="5400" b="1"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8" name="矩形 7"/>
          <p:cNvSpPr/>
          <p:nvPr/>
        </p:nvSpPr>
        <p:spPr>
          <a:xfrm>
            <a:off x="0" y="5207000"/>
            <a:ext cx="12365038" cy="444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0" name="矩形 9"/>
          <p:cNvSpPr/>
          <p:nvPr/>
        </p:nvSpPr>
        <p:spPr>
          <a:xfrm>
            <a:off x="4021138" y="1096963"/>
            <a:ext cx="508000" cy="50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4103" name="文本框 10"/>
          <p:cNvSpPr txBox="1">
            <a:spLocks noChangeArrowheads="1"/>
          </p:cNvSpPr>
          <p:nvPr/>
        </p:nvSpPr>
        <p:spPr bwMode="auto">
          <a:xfrm>
            <a:off x="4595813" y="1179513"/>
            <a:ext cx="3720873" cy="400110"/>
          </a:xfrm>
          <a:prstGeom prst="rect">
            <a:avLst/>
          </a:prstGeom>
          <a:noFill/>
          <a:ln w="9525">
            <a:noFill/>
            <a:miter lim="800000"/>
            <a:headEnd/>
            <a:tailEnd/>
          </a:ln>
        </p:spPr>
        <p:txBody>
          <a:bodyPr wrap="square">
            <a:spAutoFit/>
          </a:bodyPr>
          <a:lstStyle/>
          <a:p>
            <a:pPr eaLnBrk="1" hangingPunct="1"/>
            <a:r>
              <a:rPr lang="zh-CN" altLang="en-US" sz="2000" dirty="0" smtClean="0">
                <a:solidFill>
                  <a:schemeClr val="bg1"/>
                </a:solidFill>
                <a:latin typeface="微软雅黑" pitchFamily="34" charset="-122"/>
                <a:ea typeface="微软雅黑" pitchFamily="34" charset="-122"/>
              </a:rPr>
              <a:t>全方位认识和研究国土安全</a:t>
            </a:r>
            <a:endParaRPr lang="zh-CN" altLang="en-US" sz="2000" dirty="0">
              <a:solidFill>
                <a:schemeClr val="bg1"/>
              </a:solidFill>
              <a:latin typeface="微软雅黑" pitchFamily="34" charset="-122"/>
              <a:ea typeface="微软雅黑" pitchFamily="34" charset="-122"/>
            </a:endParaRPr>
          </a:p>
        </p:txBody>
      </p:sp>
      <p:sp>
        <p:nvSpPr>
          <p:cNvPr id="4104" name="文本框 8"/>
          <p:cNvSpPr txBox="1">
            <a:spLocks noChangeArrowheads="1"/>
          </p:cNvSpPr>
          <p:nvPr/>
        </p:nvSpPr>
        <p:spPr bwMode="auto">
          <a:xfrm>
            <a:off x="1550988" y="1641475"/>
            <a:ext cx="1212850" cy="831850"/>
          </a:xfrm>
          <a:prstGeom prst="rect">
            <a:avLst/>
          </a:prstGeom>
          <a:noFill/>
          <a:ln w="9525">
            <a:noFill/>
            <a:miter lim="800000"/>
            <a:headEnd/>
            <a:tailEnd/>
          </a:ln>
        </p:spPr>
        <p:txBody>
          <a:bodyPr>
            <a:spAutoFit/>
          </a:bodyPr>
          <a:lstStyle/>
          <a:p>
            <a:pPr eaLnBrk="1" hangingPunct="1"/>
            <a:r>
              <a:rPr lang="en-US" altLang="zh-CN" sz="4800">
                <a:solidFill>
                  <a:srgbClr val="DB5355"/>
                </a:solidFill>
                <a:latin typeface="Broadway" pitchFamily="82" charset="0"/>
              </a:rPr>
              <a:t>01</a:t>
            </a:r>
            <a:endParaRPr lang="zh-CN" altLang="en-US" sz="4800">
              <a:solidFill>
                <a:srgbClr val="DB5355"/>
              </a:solidFill>
              <a:latin typeface="Broadway" pitchFamily="82" charset="0"/>
            </a:endParaRPr>
          </a:p>
        </p:txBody>
      </p:sp>
    </p:spTree>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图片 8"/>
          <p:cNvPicPr>
            <a:picLocks noChangeAspect="1"/>
          </p:cNvPicPr>
          <p:nvPr/>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8" name="文本框 7"/>
          <p:cNvSpPr txBox="1"/>
          <p:nvPr/>
        </p:nvSpPr>
        <p:spPr>
          <a:xfrm>
            <a:off x="214540" y="921657"/>
            <a:ext cx="5750832" cy="3847207"/>
          </a:xfrm>
          <a:prstGeom prst="rect">
            <a:avLst/>
          </a:prstGeom>
          <a:noFill/>
        </p:spPr>
        <p:txBody>
          <a:bodyPr wrap="square">
            <a:spAutoFit/>
          </a:bodyPr>
          <a:lstStyle/>
          <a:p>
            <a:pPr eaLnBrk="1" fontAlgn="auto" hangingPunct="1">
              <a:spcBef>
                <a:spcPts val="0"/>
              </a:spcBef>
              <a:spcAft>
                <a:spcPts val="0"/>
              </a:spcAft>
              <a:defRPr/>
            </a:pPr>
            <a:r>
              <a:rPr lang="zh-CN" altLang="en-US" sz="48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国土安全</a:t>
            </a:r>
            <a:r>
              <a:rPr lang="en-US" sz="28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黑体" pitchFamily="49" charset="-122"/>
                <a:ea typeface="黑体" pitchFamily="49" charset="-122"/>
              </a:rPr>
              <a:t>,</a:t>
            </a:r>
            <a:r>
              <a:rPr lang="zh-CN" altLang="en-US" sz="28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黑体" pitchFamily="49" charset="-122"/>
                <a:ea typeface="黑体" pitchFamily="49" charset="-122"/>
              </a:rPr>
              <a:t>主要指一个国家主权范围内的领陆、领水、领空和底土四个方面的安全</a:t>
            </a:r>
            <a:r>
              <a:rPr lang="en-US" sz="28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黑体" pitchFamily="49" charset="-122"/>
                <a:ea typeface="黑体" pitchFamily="49" charset="-122"/>
              </a:rPr>
              <a:t>,</a:t>
            </a:r>
            <a:r>
              <a:rPr lang="zh-CN" altLang="en-US" sz="28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黑体" pitchFamily="49" charset="-122"/>
                <a:ea typeface="黑体" pitchFamily="49" charset="-122"/>
              </a:rPr>
              <a:t>这是传统的国家生存空间范围的安全。随着科学技术的发展以及经济技术开展和经济发展需要</a:t>
            </a:r>
            <a:r>
              <a:rPr lang="en-US" sz="28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黑体" pitchFamily="49" charset="-122"/>
                <a:ea typeface="黑体" pitchFamily="49" charset="-122"/>
              </a:rPr>
              <a:t>,</a:t>
            </a:r>
            <a:r>
              <a:rPr lang="zh-CN" altLang="en-US" sz="28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黑体" pitchFamily="49" charset="-122"/>
                <a:ea typeface="黑体" pitchFamily="49" charset="-122"/>
              </a:rPr>
              <a:t>国家生存空间领域也在不断拓展</a:t>
            </a:r>
            <a:r>
              <a:rPr lang="en-US" sz="28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黑体" pitchFamily="49" charset="-122"/>
                <a:ea typeface="黑体" pitchFamily="49" charset="-122"/>
              </a:rPr>
              <a:t>,</a:t>
            </a:r>
            <a:r>
              <a:rPr lang="zh-CN" altLang="en-US" sz="28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黑体" pitchFamily="49" charset="-122"/>
                <a:ea typeface="黑体" pitchFamily="49" charset="-122"/>
              </a:rPr>
              <a:t>网域、天域和经济海域等空间的安全也需要引起重视</a:t>
            </a:r>
            <a:endParaRPr lang="zh-CN" altLang="en-US" sz="2800" b="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黑体" pitchFamily="49" charset="-122"/>
              <a:ea typeface="黑体" pitchFamily="49" charset="-122"/>
            </a:endParaRPr>
          </a:p>
        </p:txBody>
      </p:sp>
      <p:sp>
        <p:nvSpPr>
          <p:cNvPr id="5124" name="矩形 17"/>
          <p:cNvSpPr>
            <a:spLocks noChangeArrowheads="1"/>
          </p:cNvSpPr>
          <p:nvPr/>
        </p:nvSpPr>
        <p:spPr bwMode="auto">
          <a:xfrm>
            <a:off x="6600599" y="720952"/>
            <a:ext cx="5228543" cy="4708981"/>
          </a:xfrm>
          <a:prstGeom prst="rect">
            <a:avLst/>
          </a:prstGeom>
          <a:noFill/>
          <a:ln w="9525">
            <a:noFill/>
            <a:miter lim="800000"/>
            <a:headEnd/>
            <a:tailEnd/>
          </a:ln>
        </p:spPr>
        <p:txBody>
          <a:bodyPr wrap="square">
            <a:spAutoFit/>
          </a:bodyPr>
          <a:lstStyle/>
          <a:p>
            <a:r>
              <a:rPr lang="zh-CN" altLang="en-US" sz="2000" dirty="0" smtClean="0"/>
              <a:t>在近日召开的中央国家安全委员会第一次会议上</a:t>
            </a:r>
            <a:r>
              <a:rPr lang="en-US" sz="2000" dirty="0" smtClean="0"/>
              <a:t>,</a:t>
            </a:r>
            <a:r>
              <a:rPr lang="zh-CN" altLang="en-US" sz="2000" dirty="0" smtClean="0"/>
              <a:t>中共中央总书记、国家主席、中央军委主席、中央国家安全委员会主席习近平对</a:t>
            </a:r>
            <a:r>
              <a:rPr lang="en-US" sz="2000" dirty="0" smtClean="0"/>
              <a:t>“</a:t>
            </a:r>
            <a:r>
              <a:rPr lang="zh-CN" altLang="en-US" sz="2000" dirty="0" smtClean="0"/>
              <a:t>国土安全</a:t>
            </a:r>
            <a:r>
              <a:rPr lang="en-US" sz="2000" dirty="0" smtClean="0"/>
              <a:t>”</a:t>
            </a:r>
            <a:r>
              <a:rPr lang="zh-CN" altLang="en-US" sz="2000" dirty="0" smtClean="0"/>
              <a:t>提出了要求。</a:t>
            </a:r>
          </a:p>
          <a:p>
            <a:r>
              <a:rPr lang="zh-CN" altLang="en-US" sz="2000" dirty="0" smtClean="0"/>
              <a:t>　　</a:t>
            </a:r>
            <a:r>
              <a:rPr lang="en-US" sz="2000" dirty="0" smtClean="0"/>
              <a:t>“</a:t>
            </a:r>
            <a:r>
              <a:rPr lang="zh-CN" altLang="en-US" sz="2000" dirty="0" smtClean="0"/>
              <a:t>在习近平的这次讲话中</a:t>
            </a:r>
            <a:r>
              <a:rPr lang="en-US" sz="2000" dirty="0" smtClean="0"/>
              <a:t>, </a:t>
            </a:r>
            <a:r>
              <a:rPr lang="zh-CN" altLang="en-US" sz="2000" dirty="0" smtClean="0"/>
              <a:t>国土安全 一词出现了两次</a:t>
            </a:r>
            <a:r>
              <a:rPr lang="en-US" sz="2000" dirty="0" smtClean="0"/>
              <a:t>,</a:t>
            </a:r>
            <a:r>
              <a:rPr lang="zh-CN" altLang="en-US" sz="2000" dirty="0" smtClean="0"/>
              <a:t>一是在讲 </a:t>
            </a:r>
            <a:r>
              <a:rPr lang="zh-CN" altLang="en-US" sz="2000" dirty="0" smtClean="0">
                <a:solidFill>
                  <a:schemeClr val="bg1"/>
                </a:solidFill>
              </a:rPr>
              <a:t>既重视国土安全</a:t>
            </a:r>
            <a:r>
              <a:rPr lang="en-US" sz="2000" dirty="0" smtClean="0">
                <a:solidFill>
                  <a:schemeClr val="bg1"/>
                </a:solidFill>
              </a:rPr>
              <a:t>,</a:t>
            </a:r>
            <a:r>
              <a:rPr lang="zh-CN" altLang="en-US" sz="2000" dirty="0" smtClean="0">
                <a:solidFill>
                  <a:schemeClr val="bg1"/>
                </a:solidFill>
              </a:rPr>
              <a:t>又重视国民安全 时</a:t>
            </a:r>
            <a:r>
              <a:rPr lang="en-US" sz="2000" dirty="0" smtClean="0">
                <a:solidFill>
                  <a:schemeClr val="bg1"/>
                </a:solidFill>
              </a:rPr>
              <a:t>,</a:t>
            </a:r>
            <a:r>
              <a:rPr lang="zh-CN" altLang="en-US" sz="2000" dirty="0" smtClean="0">
                <a:solidFill>
                  <a:schemeClr val="bg1"/>
                </a:solidFill>
              </a:rPr>
              <a:t>把国土安全与国民安全并列起来讲</a:t>
            </a:r>
            <a:r>
              <a:rPr lang="zh-CN" altLang="en-US" sz="2000" dirty="0" smtClean="0"/>
              <a:t>；二是在</a:t>
            </a:r>
            <a:r>
              <a:rPr lang="zh-CN" altLang="en-US" sz="2000" dirty="0" smtClean="0">
                <a:solidFill>
                  <a:schemeClr val="bg1"/>
                </a:solidFill>
              </a:rPr>
              <a:t>讲 既重视传统安全</a:t>
            </a:r>
            <a:r>
              <a:rPr lang="en-US" sz="2000" dirty="0" smtClean="0">
                <a:solidFill>
                  <a:schemeClr val="bg1"/>
                </a:solidFill>
              </a:rPr>
              <a:t>,</a:t>
            </a:r>
            <a:r>
              <a:rPr lang="zh-CN" altLang="en-US" sz="2000" dirty="0" smtClean="0">
                <a:solidFill>
                  <a:schemeClr val="bg1"/>
                </a:solidFill>
              </a:rPr>
              <a:t>又重视非传统安全 时</a:t>
            </a:r>
            <a:r>
              <a:rPr lang="en-US" sz="2000" dirty="0" smtClean="0">
                <a:solidFill>
                  <a:schemeClr val="bg1"/>
                </a:solidFill>
              </a:rPr>
              <a:t>,</a:t>
            </a:r>
            <a:r>
              <a:rPr lang="zh-CN" altLang="en-US" sz="2000" dirty="0" smtClean="0">
                <a:solidFill>
                  <a:schemeClr val="bg1"/>
                </a:solidFill>
              </a:rPr>
              <a:t>把国土安全作为国家安全体系中</a:t>
            </a:r>
            <a:r>
              <a:rPr lang="en-US" sz="2000" dirty="0" smtClean="0">
                <a:solidFill>
                  <a:schemeClr val="bg1"/>
                </a:solidFill>
              </a:rPr>
              <a:t>11</a:t>
            </a:r>
            <a:r>
              <a:rPr lang="zh-CN" altLang="en-US" sz="2000" dirty="0" smtClean="0">
                <a:solidFill>
                  <a:schemeClr val="bg1"/>
                </a:solidFill>
              </a:rPr>
              <a:t>个 安全 之一</a:t>
            </a:r>
            <a:r>
              <a:rPr lang="en-US" sz="2000" dirty="0" smtClean="0">
                <a:solidFill>
                  <a:schemeClr val="bg1"/>
                </a:solidFill>
              </a:rPr>
              <a:t>,</a:t>
            </a:r>
            <a:r>
              <a:rPr lang="zh-CN" altLang="en-US" sz="2000" dirty="0" smtClean="0">
                <a:solidFill>
                  <a:schemeClr val="bg1"/>
                </a:solidFill>
              </a:rPr>
              <a:t>紧跟 政治安全 之后提出</a:t>
            </a:r>
            <a:r>
              <a:rPr lang="zh-CN" altLang="en-US" sz="2000" dirty="0" smtClean="0"/>
              <a:t>。显然</a:t>
            </a:r>
            <a:r>
              <a:rPr lang="en-US" sz="2000" dirty="0" smtClean="0"/>
              <a:t>,</a:t>
            </a:r>
            <a:r>
              <a:rPr lang="zh-CN" altLang="en-US" sz="2000" dirty="0" smtClean="0"/>
              <a:t>国土安全是国家安全的一个史前要素、原生要素、非传统要素。</a:t>
            </a:r>
            <a:r>
              <a:rPr lang="en-US" sz="2000" dirty="0" smtClean="0"/>
              <a:t>”</a:t>
            </a:r>
            <a:r>
              <a:rPr lang="zh-CN" altLang="en-US" sz="2000" dirty="0" smtClean="0"/>
              <a:t>国际关系学院公共管理系教授、国家安全政策委员会特邀研究员、</a:t>
            </a:r>
            <a:r>
              <a:rPr lang="en-US" altLang="zh-CN" sz="2000" dirty="0" smtClean="0"/>
              <a:t>《</a:t>
            </a:r>
            <a:r>
              <a:rPr lang="zh-CN" altLang="en-US" sz="2000" dirty="0" smtClean="0"/>
              <a:t>国家安全学</a:t>
            </a:r>
            <a:r>
              <a:rPr lang="en-US" altLang="zh-CN" sz="2000" dirty="0" smtClean="0"/>
              <a:t>》</a:t>
            </a:r>
            <a:r>
              <a:rPr lang="zh-CN" altLang="en-US" sz="2000" dirty="0" smtClean="0"/>
              <a:t>主编刘跃进对</a:t>
            </a:r>
            <a:r>
              <a:rPr lang="en-US" altLang="zh-CN" sz="2000" dirty="0" smtClean="0"/>
              <a:t>《</a:t>
            </a:r>
            <a:r>
              <a:rPr lang="zh-CN" altLang="en-US" sz="2000" dirty="0" smtClean="0"/>
              <a:t>法制日报</a:t>
            </a:r>
            <a:r>
              <a:rPr lang="en-US" altLang="zh-CN" sz="2000" dirty="0" smtClean="0"/>
              <a:t>》</a:t>
            </a:r>
            <a:r>
              <a:rPr lang="zh-CN" altLang="en-US" sz="2000" dirty="0" smtClean="0"/>
              <a:t>记者分析说。</a:t>
            </a:r>
            <a:endParaRPr lang="zh-CN" altLang="en-US" sz="2000" dirty="0"/>
          </a:p>
        </p:txBody>
      </p:sp>
      <p:cxnSp>
        <p:nvCxnSpPr>
          <p:cNvPr id="21" name="直接连接符 20"/>
          <p:cNvCxnSpPr/>
          <p:nvPr/>
        </p:nvCxnSpPr>
        <p:spPr>
          <a:xfrm flipV="1">
            <a:off x="6096000" y="-11113"/>
            <a:ext cx="0" cy="2168526"/>
          </a:xfrm>
          <a:prstGeom prst="line">
            <a:avLst/>
          </a:prstGeom>
          <a:ln w="12700">
            <a:solidFill>
              <a:schemeClr val="bg1"/>
            </a:solidFill>
            <a:headEnd type="diamond"/>
          </a:ln>
        </p:spPr>
        <p:style>
          <a:lnRef idx="1">
            <a:schemeClr val="accent1"/>
          </a:lnRef>
          <a:fillRef idx="0">
            <a:schemeClr val="accent1"/>
          </a:fillRef>
          <a:effectRef idx="0">
            <a:schemeClr val="accent1"/>
          </a:effectRef>
          <a:fontRef idx="minor">
            <a:schemeClr val="tx1"/>
          </a:fontRef>
        </p:style>
      </p:cxnSp>
      <p:sp>
        <p:nvSpPr>
          <p:cNvPr id="3" name="矩形 2"/>
          <p:cNvSpPr/>
          <p:nvPr/>
        </p:nvSpPr>
        <p:spPr>
          <a:xfrm>
            <a:off x="6400800" y="668564"/>
            <a:ext cx="5791200" cy="6189436"/>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Tree>
  </p:cSld>
  <p:clrMapOvr>
    <a:masterClrMapping/>
  </p:clrMapOvr>
  <p:transition spd="med">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8"/>
          <p:cNvPicPr>
            <a:picLocks noChangeAspect="1"/>
          </p:cNvPicPr>
          <p:nvPr/>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文本框 11"/>
          <p:cNvSpPr txBox="1">
            <a:spLocks noChangeArrowheads="1"/>
          </p:cNvSpPr>
          <p:nvPr/>
        </p:nvSpPr>
        <p:spPr bwMode="auto">
          <a:xfrm>
            <a:off x="710212" y="6211669"/>
            <a:ext cx="1389598" cy="646331"/>
          </a:xfrm>
          <a:prstGeom prst="rect">
            <a:avLst/>
          </a:prstGeom>
          <a:noFill/>
          <a:ln w="9525">
            <a:noFill/>
            <a:miter lim="800000"/>
            <a:headEnd/>
            <a:tailEnd/>
          </a:ln>
        </p:spPr>
        <p:txBody>
          <a:bodyPr>
            <a:spAutoFit/>
          </a:bodyPr>
          <a:lstStyle/>
          <a:p>
            <a:r>
              <a:rPr lang="zh-CN" altLang="en-US" b="1" dirty="0" smtClean="0">
                <a:latin typeface="Aharoni" pitchFamily="2" charset="-79"/>
                <a:ea typeface="Segoe UI Black" pitchFamily="34" charset="0"/>
                <a:cs typeface="Aharoni" pitchFamily="2" charset="-79"/>
              </a:rPr>
              <a:t>国土</a:t>
            </a:r>
            <a:endParaRPr lang="en-US" altLang="zh-CN" b="1" dirty="0" smtClean="0">
              <a:latin typeface="Aharoni" pitchFamily="2" charset="-79"/>
              <a:ea typeface="Segoe UI Black" pitchFamily="34" charset="0"/>
              <a:cs typeface="Aharoni" pitchFamily="2" charset="-79"/>
            </a:endParaRPr>
          </a:p>
          <a:p>
            <a:r>
              <a:rPr lang="zh-CN" altLang="en-US" b="1" dirty="0" smtClean="0">
                <a:latin typeface="Aharoni" pitchFamily="2" charset="-79"/>
                <a:ea typeface="Segoe UI Black" pitchFamily="34" charset="0"/>
                <a:cs typeface="Aharoni" pitchFamily="2" charset="-79"/>
              </a:rPr>
              <a:t>安全</a:t>
            </a:r>
            <a:endParaRPr lang="zh-CN" altLang="en-US" b="1" dirty="0">
              <a:latin typeface="Aharoni" pitchFamily="2" charset="-79"/>
              <a:ea typeface="Segoe UI Black" pitchFamily="34" charset="0"/>
              <a:cs typeface="Aharoni" pitchFamily="2" charset="-79"/>
            </a:endParaRPr>
          </a:p>
        </p:txBody>
      </p:sp>
      <p:grpSp>
        <p:nvGrpSpPr>
          <p:cNvPr id="2" name="组合 9"/>
          <p:cNvGrpSpPr>
            <a:grpSpLocks/>
          </p:cNvGrpSpPr>
          <p:nvPr/>
        </p:nvGrpSpPr>
        <p:grpSpPr bwMode="auto">
          <a:xfrm>
            <a:off x="-1" y="6211669"/>
            <a:ext cx="2099810" cy="646331"/>
            <a:chOff x="4727448" y="3013751"/>
            <a:chExt cx="2099481" cy="645915"/>
          </a:xfrm>
        </p:grpSpPr>
        <p:sp>
          <p:nvSpPr>
            <p:cNvPr id="5" name="文本框 10"/>
            <p:cNvSpPr txBox="1">
              <a:spLocks noChangeArrowheads="1"/>
            </p:cNvSpPr>
            <p:nvPr/>
          </p:nvSpPr>
          <p:spPr bwMode="auto">
            <a:xfrm>
              <a:off x="4727448" y="3029349"/>
              <a:ext cx="1117425" cy="522883"/>
            </a:xfrm>
            <a:prstGeom prst="rect">
              <a:avLst/>
            </a:prstGeom>
            <a:noFill/>
            <a:ln w="9525">
              <a:noFill/>
              <a:miter lim="800000"/>
              <a:headEnd/>
              <a:tailEnd/>
            </a:ln>
          </p:spPr>
          <p:txBody>
            <a:bodyPr wrap="square">
              <a:spAutoFit/>
            </a:bodyPr>
            <a:lstStyle/>
            <a:p>
              <a:r>
                <a:rPr lang="en-US" altLang="zh-CN" sz="2800" dirty="0" smtClean="0">
                  <a:solidFill>
                    <a:schemeClr val="bg1"/>
                  </a:solidFill>
                  <a:latin typeface="Aharoni" pitchFamily="2" charset="-79"/>
                  <a:ea typeface="Segoe UI Black" pitchFamily="34" charset="0"/>
                  <a:cs typeface="Aharoni" pitchFamily="2" charset="-79"/>
                </a:rPr>
                <a:t>POL</a:t>
              </a:r>
              <a:endParaRPr lang="zh-CN" altLang="en-US" sz="2800" dirty="0">
                <a:solidFill>
                  <a:schemeClr val="bg1"/>
                </a:solidFill>
                <a:latin typeface="Aharoni" pitchFamily="2" charset="-79"/>
                <a:ea typeface="Segoe UI Black" pitchFamily="34" charset="0"/>
                <a:cs typeface="Aharoni" pitchFamily="2" charset="-79"/>
              </a:endParaRPr>
            </a:p>
          </p:txBody>
        </p:sp>
        <p:sp>
          <p:nvSpPr>
            <p:cNvPr id="6" name="文本框 11"/>
            <p:cNvSpPr txBox="1">
              <a:spLocks noChangeArrowheads="1"/>
            </p:cNvSpPr>
            <p:nvPr/>
          </p:nvSpPr>
          <p:spPr bwMode="auto">
            <a:xfrm>
              <a:off x="5437549" y="3013751"/>
              <a:ext cx="1389380" cy="645915"/>
            </a:xfrm>
            <a:prstGeom prst="rect">
              <a:avLst/>
            </a:prstGeom>
            <a:noFill/>
            <a:ln w="9525">
              <a:noFill/>
              <a:miter lim="800000"/>
              <a:headEnd/>
              <a:tailEnd/>
            </a:ln>
          </p:spPr>
          <p:txBody>
            <a:bodyPr>
              <a:spAutoFit/>
            </a:bodyPr>
            <a:lstStyle/>
            <a:p>
              <a:r>
                <a:rPr lang="zh-CN" altLang="en-US" b="1" dirty="0" smtClean="0">
                  <a:solidFill>
                    <a:schemeClr val="bg1"/>
                  </a:solidFill>
                  <a:latin typeface="Aharoni" pitchFamily="2" charset="-79"/>
                  <a:ea typeface="Segoe UI Black" pitchFamily="34" charset="0"/>
                  <a:cs typeface="Aharoni" pitchFamily="2" charset="-79"/>
                </a:rPr>
                <a:t>国土</a:t>
              </a:r>
              <a:endParaRPr lang="en-US" altLang="zh-CN" b="1" dirty="0" smtClean="0">
                <a:solidFill>
                  <a:schemeClr val="bg1"/>
                </a:solidFill>
                <a:latin typeface="Aharoni" pitchFamily="2" charset="-79"/>
                <a:ea typeface="Segoe UI Black" pitchFamily="34" charset="0"/>
                <a:cs typeface="Aharoni" pitchFamily="2" charset="-79"/>
              </a:endParaRPr>
            </a:p>
            <a:p>
              <a:r>
                <a:rPr lang="zh-CN" altLang="en-US" b="1" dirty="0" smtClean="0">
                  <a:solidFill>
                    <a:schemeClr val="bg1"/>
                  </a:solidFill>
                  <a:latin typeface="Aharoni" pitchFamily="2" charset="-79"/>
                  <a:ea typeface="Segoe UI Black" pitchFamily="34" charset="0"/>
                  <a:cs typeface="Aharoni" pitchFamily="2" charset="-79"/>
                </a:rPr>
                <a:t>安全</a:t>
              </a:r>
              <a:endParaRPr lang="zh-CN" altLang="en-US" b="1" dirty="0">
                <a:solidFill>
                  <a:schemeClr val="bg1"/>
                </a:solidFill>
                <a:latin typeface="Aharoni" pitchFamily="2" charset="-79"/>
                <a:ea typeface="Segoe UI Black" pitchFamily="34" charset="0"/>
                <a:cs typeface="Aharoni" pitchFamily="2" charset="-79"/>
              </a:endParaRPr>
            </a:p>
          </p:txBody>
        </p:sp>
        <p:cxnSp>
          <p:nvCxnSpPr>
            <p:cNvPr id="7" name="直接连接符 6"/>
            <p:cNvCxnSpPr/>
            <p:nvPr/>
          </p:nvCxnSpPr>
          <p:spPr>
            <a:xfrm>
              <a:off x="4846492" y="3575581"/>
              <a:ext cx="592044"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9" name="矩形 17"/>
          <p:cNvSpPr>
            <a:spLocks noChangeArrowheads="1"/>
          </p:cNvSpPr>
          <p:nvPr/>
        </p:nvSpPr>
        <p:spPr bwMode="auto">
          <a:xfrm>
            <a:off x="434714" y="1618598"/>
            <a:ext cx="11257613" cy="1754326"/>
          </a:xfrm>
          <a:prstGeom prst="rect">
            <a:avLst/>
          </a:prstGeom>
          <a:noFill/>
          <a:ln w="9525">
            <a:noFill/>
            <a:miter lim="800000"/>
            <a:headEnd/>
            <a:tailEnd/>
          </a:ln>
        </p:spPr>
        <p:txBody>
          <a:bodyPr wrap="square">
            <a:spAutoFit/>
          </a:bodyPr>
          <a:lstStyle/>
          <a:p>
            <a:endParaRPr lang="en-US" altLang="zh-CN" sz="2000" b="1" dirty="0" smtClean="0">
              <a:latin typeface="黑体" pitchFamily="49" charset="-122"/>
              <a:ea typeface="黑体" pitchFamily="49" charset="-122"/>
            </a:endParaRPr>
          </a:p>
          <a:p>
            <a:r>
              <a:rPr lang="zh-CN" altLang="en-US" sz="2000" b="1" dirty="0" smtClean="0">
                <a:latin typeface="黑体" pitchFamily="49" charset="-122"/>
                <a:ea typeface="黑体" pitchFamily="49" charset="-122"/>
              </a:rPr>
              <a:t>国土安全</a:t>
            </a:r>
            <a:r>
              <a:rPr lang="en-US" sz="2000" b="1" dirty="0" smtClean="0">
                <a:latin typeface="黑体" pitchFamily="49" charset="-122"/>
                <a:ea typeface="黑体" pitchFamily="49" charset="-122"/>
              </a:rPr>
              <a:t>”</a:t>
            </a:r>
            <a:r>
              <a:rPr lang="zh-CN" altLang="en-US" sz="2000" b="1" dirty="0" smtClean="0">
                <a:latin typeface="黑体" pitchFamily="49" charset="-122"/>
                <a:ea typeface="黑体" pitchFamily="49" charset="-122"/>
              </a:rPr>
              <a:t>与</a:t>
            </a:r>
            <a:r>
              <a:rPr lang="en-US" sz="2000" b="1" dirty="0" smtClean="0">
                <a:latin typeface="黑体" pitchFamily="49" charset="-122"/>
                <a:ea typeface="黑体" pitchFamily="49" charset="-122"/>
              </a:rPr>
              <a:t>“</a:t>
            </a:r>
            <a:r>
              <a:rPr lang="zh-CN" altLang="en-US" sz="2000" b="1" dirty="0" smtClean="0">
                <a:latin typeface="黑体" pitchFamily="49" charset="-122"/>
                <a:ea typeface="黑体" pitchFamily="49" charset="-122"/>
              </a:rPr>
              <a:t>领土安全</a:t>
            </a:r>
            <a:r>
              <a:rPr lang="en-US" sz="2000" b="1" dirty="0" smtClean="0">
                <a:latin typeface="黑体" pitchFamily="49" charset="-122"/>
                <a:ea typeface="黑体" pitchFamily="49" charset="-122"/>
              </a:rPr>
              <a:t>”</a:t>
            </a:r>
            <a:r>
              <a:rPr lang="zh-CN" altLang="en-US" sz="2000" b="1" dirty="0" smtClean="0">
                <a:latin typeface="黑体" pitchFamily="49" charset="-122"/>
                <a:ea typeface="黑体" pitchFamily="49" charset="-122"/>
              </a:rPr>
              <a:t>的概念相似</a:t>
            </a:r>
            <a:r>
              <a:rPr lang="en-US" sz="2000" b="1" dirty="0" smtClean="0">
                <a:latin typeface="黑体" pitchFamily="49" charset="-122"/>
                <a:ea typeface="黑体" pitchFamily="49" charset="-122"/>
              </a:rPr>
              <a:t>,</a:t>
            </a:r>
            <a:r>
              <a:rPr lang="zh-CN" altLang="en-US" sz="2000" b="1" dirty="0" smtClean="0">
                <a:latin typeface="黑体" pitchFamily="49" charset="-122"/>
                <a:ea typeface="黑体" pitchFamily="49" charset="-122"/>
              </a:rPr>
              <a:t>强调国家领土、领海、领空的完整性</a:t>
            </a:r>
            <a:r>
              <a:rPr lang="en-US" sz="2000" b="1" dirty="0" smtClean="0">
                <a:latin typeface="黑体" pitchFamily="49" charset="-122"/>
                <a:ea typeface="黑体" pitchFamily="49" charset="-122"/>
              </a:rPr>
              <a:t>,</a:t>
            </a:r>
            <a:r>
              <a:rPr lang="zh-CN" altLang="en-US" sz="2000" b="1" dirty="0" smtClean="0">
                <a:latin typeface="黑体" pitchFamily="49" charset="-122"/>
                <a:ea typeface="黑体" pitchFamily="49" charset="-122"/>
              </a:rPr>
              <a:t>强调领土、领海、领空不受威胁、不受恐怖主义袭击、不受大规模杀伤性武器的影响</a:t>
            </a:r>
            <a:r>
              <a:rPr lang="en-US" sz="2000" b="1" dirty="0" smtClean="0">
                <a:latin typeface="黑体" pitchFamily="49" charset="-122"/>
                <a:ea typeface="黑体" pitchFamily="49" charset="-122"/>
              </a:rPr>
              <a:t>,</a:t>
            </a:r>
            <a:r>
              <a:rPr lang="zh-CN" altLang="en-US" sz="2000" b="1" dirty="0" smtClean="0">
                <a:latin typeface="黑体" pitchFamily="49" charset="-122"/>
                <a:ea typeface="黑体" pitchFamily="49" charset="-122"/>
              </a:rPr>
              <a:t>同时还强调保证国家关键基础设施</a:t>
            </a:r>
            <a:r>
              <a:rPr lang="en-US" sz="2000" b="1" dirty="0" smtClean="0">
                <a:latin typeface="黑体" pitchFamily="49" charset="-122"/>
                <a:ea typeface="黑体" pitchFamily="49" charset="-122"/>
              </a:rPr>
              <a:t>,</a:t>
            </a:r>
            <a:r>
              <a:rPr lang="zh-CN" altLang="en-US" sz="2000" b="1" dirty="0" smtClean="0">
                <a:latin typeface="黑体" pitchFamily="49" charset="-122"/>
                <a:ea typeface="黑体" pitchFamily="49" charset="-122"/>
              </a:rPr>
              <a:t>如电厂、公路、铁路、机场的安全。</a:t>
            </a:r>
          </a:p>
          <a:p>
            <a:r>
              <a:rPr lang="en-US" altLang="zh-CN" sz="2800" dirty="0" smtClean="0">
                <a:solidFill>
                  <a:schemeClr val="bg1"/>
                </a:solidFill>
                <a:latin typeface="宋体" charset="-122"/>
                <a:ea typeface="宋体" charset="-122"/>
              </a:rPr>
              <a:t>    </a:t>
            </a:r>
            <a:r>
              <a:rPr lang="zh-CN" altLang="en-US" sz="2800" dirty="0" smtClean="0">
                <a:solidFill>
                  <a:schemeClr val="bg1"/>
                </a:solidFill>
              </a:rPr>
              <a:t> </a:t>
            </a:r>
            <a:endParaRPr lang="zh-CN" altLang="en-US" sz="2800" dirty="0">
              <a:solidFill>
                <a:schemeClr val="bg1"/>
              </a:solidFill>
            </a:endParaRPr>
          </a:p>
        </p:txBody>
      </p:sp>
      <p:sp>
        <p:nvSpPr>
          <p:cNvPr id="10" name="矩形 9"/>
          <p:cNvSpPr/>
          <p:nvPr/>
        </p:nvSpPr>
        <p:spPr>
          <a:xfrm>
            <a:off x="434714" y="1596570"/>
            <a:ext cx="11257613" cy="4579377"/>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1" name="KSO_Shape"/>
          <p:cNvSpPr/>
          <p:nvPr/>
        </p:nvSpPr>
        <p:spPr>
          <a:xfrm>
            <a:off x="-5944225" y="362888"/>
            <a:ext cx="5944225" cy="911277"/>
          </a:xfrm>
          <a:prstGeom prst="fram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r>
              <a:rPr lang="zh-CN" altLang="en-US" sz="2800" b="1" i="1" dirty="0" smtClean="0">
                <a:latin typeface="黑体" pitchFamily="49" charset="-122"/>
                <a:ea typeface="黑体" pitchFamily="49" charset="-122"/>
              </a:rPr>
              <a:t>我们应该如何理解</a:t>
            </a:r>
            <a:r>
              <a:rPr lang="en-US" sz="2800" b="1" i="1" dirty="0" smtClean="0">
                <a:latin typeface="黑体" pitchFamily="49" charset="-122"/>
                <a:ea typeface="黑体" pitchFamily="49" charset="-122"/>
              </a:rPr>
              <a:t>“</a:t>
            </a:r>
            <a:r>
              <a:rPr lang="zh-CN" altLang="en-US" sz="2800" b="1" i="1" dirty="0" smtClean="0">
                <a:latin typeface="黑体" pitchFamily="49" charset="-122"/>
                <a:ea typeface="黑体" pitchFamily="49" charset="-122"/>
              </a:rPr>
              <a:t>国土安全</a:t>
            </a:r>
            <a:r>
              <a:rPr lang="en-US" sz="2800" b="1" i="1" dirty="0" smtClean="0">
                <a:latin typeface="黑体" pitchFamily="49" charset="-122"/>
                <a:ea typeface="黑体" pitchFamily="49" charset="-122"/>
              </a:rPr>
              <a:t>”?</a:t>
            </a:r>
            <a:endParaRPr lang="zh-CN" altLang="en-US" sz="2800" b="1" i="1" dirty="0" smtClean="0">
              <a:latin typeface="黑体" pitchFamily="49" charset="-122"/>
              <a:ea typeface="黑体" pitchFamily="49" charset="-122"/>
            </a:endParaRPr>
          </a:p>
          <a:p>
            <a:pPr algn="ctr" eaLnBrk="1" fontAlgn="auto" hangingPunct="1">
              <a:spcBef>
                <a:spcPts val="0"/>
              </a:spcBef>
              <a:spcAft>
                <a:spcPts val="0"/>
              </a:spcAft>
              <a:defRPr/>
            </a:pPr>
            <a:endParaRPr lang="zh-CN" altLang="en-US" dirty="0">
              <a:solidFill>
                <a:schemeClr val="bg1"/>
              </a:solidFill>
            </a:endParaRPr>
          </a:p>
        </p:txBody>
      </p:sp>
      <p:sp>
        <p:nvSpPr>
          <p:cNvPr id="13" name="TextBox 12"/>
          <p:cNvSpPr txBox="1"/>
          <p:nvPr/>
        </p:nvSpPr>
        <p:spPr>
          <a:xfrm>
            <a:off x="464695" y="3072984"/>
            <a:ext cx="11242623" cy="400110"/>
          </a:xfrm>
          <a:prstGeom prst="rect">
            <a:avLst/>
          </a:prstGeom>
          <a:noFill/>
        </p:spPr>
        <p:txBody>
          <a:bodyPr wrap="square" rtlCol="0">
            <a:spAutoFit/>
          </a:bodyPr>
          <a:lstStyle/>
          <a:p>
            <a:r>
              <a:rPr lang="zh-CN" altLang="en-US" sz="2000" dirty="0" smtClean="0"/>
              <a:t>不过</a:t>
            </a:r>
            <a:r>
              <a:rPr lang="en-US" sz="2000" dirty="0" smtClean="0"/>
              <a:t>,</a:t>
            </a:r>
            <a:r>
              <a:rPr lang="zh-CN" altLang="en-US" sz="2000" dirty="0" smtClean="0"/>
              <a:t>随着科学技术的发展以及经济技术开展和经济发展需要</a:t>
            </a:r>
            <a:r>
              <a:rPr lang="en-US" sz="2000" dirty="0" smtClean="0"/>
              <a:t>,</a:t>
            </a:r>
            <a:r>
              <a:rPr lang="zh-CN" altLang="en-US" sz="2000" dirty="0" smtClean="0"/>
              <a:t>国家生存空间领域也在不断拓展。</a:t>
            </a:r>
            <a:endParaRPr lang="zh-CN" altLang="en-US" sz="2000" dirty="0"/>
          </a:p>
        </p:txBody>
      </p:sp>
      <p:sp>
        <p:nvSpPr>
          <p:cNvPr id="14" name="TextBox 13"/>
          <p:cNvSpPr txBox="1"/>
          <p:nvPr/>
        </p:nvSpPr>
        <p:spPr>
          <a:xfrm>
            <a:off x="464696" y="3597639"/>
            <a:ext cx="11242622" cy="2554545"/>
          </a:xfrm>
          <a:prstGeom prst="rect">
            <a:avLst/>
          </a:prstGeom>
          <a:noFill/>
        </p:spPr>
        <p:txBody>
          <a:bodyPr wrap="square" rtlCol="0">
            <a:spAutoFit/>
          </a:bodyPr>
          <a:lstStyle/>
          <a:p>
            <a:r>
              <a:rPr lang="zh-CN" altLang="en-US" sz="2000" b="1" dirty="0" smtClean="0">
                <a:latin typeface="黑体" pitchFamily="49" charset="-122"/>
                <a:ea typeface="黑体" pitchFamily="49" charset="-122"/>
              </a:rPr>
              <a:t>近年来热议的</a:t>
            </a:r>
            <a:r>
              <a:rPr lang="en-US" sz="2000" b="1" dirty="0" smtClean="0">
                <a:latin typeface="黑体" pitchFamily="49" charset="-122"/>
                <a:ea typeface="黑体" pitchFamily="49" charset="-122"/>
              </a:rPr>
              <a:t>“</a:t>
            </a:r>
            <a:r>
              <a:rPr lang="zh-CN" altLang="en-US" sz="2000" b="1" dirty="0" smtClean="0">
                <a:latin typeface="黑体" pitchFamily="49" charset="-122"/>
                <a:ea typeface="黑体" pitchFamily="49" charset="-122"/>
              </a:rPr>
              <a:t>网络空间</a:t>
            </a:r>
            <a:r>
              <a:rPr lang="en-US" sz="2000" b="1" dirty="0" smtClean="0">
                <a:latin typeface="黑体" pitchFamily="49" charset="-122"/>
                <a:ea typeface="黑体" pitchFamily="49" charset="-122"/>
              </a:rPr>
              <a:t>”,</a:t>
            </a:r>
            <a:r>
              <a:rPr lang="zh-CN" altLang="en-US" sz="2000" b="1" dirty="0" smtClean="0">
                <a:latin typeface="黑体" pitchFamily="49" charset="-122"/>
                <a:ea typeface="黑体" pitchFamily="49" charset="-122"/>
              </a:rPr>
              <a:t>也已成为国家安全的重要空间领域。此外</a:t>
            </a:r>
            <a:r>
              <a:rPr lang="en-US" sz="2000" b="1" dirty="0" smtClean="0">
                <a:latin typeface="黑体" pitchFamily="49" charset="-122"/>
                <a:ea typeface="黑体" pitchFamily="49" charset="-122"/>
              </a:rPr>
              <a:t>,</a:t>
            </a:r>
            <a:r>
              <a:rPr lang="zh-CN" altLang="en-US" sz="2000" b="1" dirty="0" smtClean="0">
                <a:latin typeface="黑体" pitchFamily="49" charset="-122"/>
                <a:ea typeface="黑体" pitchFamily="49" charset="-122"/>
              </a:rPr>
              <a:t>还有原来属于公海而如今被国际社会承认的国家</a:t>
            </a:r>
            <a:r>
              <a:rPr lang="en-US" sz="2000" b="1" dirty="0" smtClean="0">
                <a:latin typeface="黑体" pitchFamily="49" charset="-122"/>
                <a:ea typeface="黑体" pitchFamily="49" charset="-122"/>
              </a:rPr>
              <a:t>“</a:t>
            </a:r>
            <a:r>
              <a:rPr lang="zh-CN" altLang="en-US" sz="2000" b="1" dirty="0" smtClean="0">
                <a:latin typeface="黑体" pitchFamily="49" charset="-122"/>
                <a:ea typeface="黑体" pitchFamily="49" charset="-122"/>
              </a:rPr>
              <a:t>专属经济区</a:t>
            </a:r>
            <a:r>
              <a:rPr lang="en-US" sz="2000" b="1" dirty="0" smtClean="0">
                <a:latin typeface="黑体" pitchFamily="49" charset="-122"/>
                <a:ea typeface="黑体" pitchFamily="49" charset="-122"/>
              </a:rPr>
              <a:t>”,</a:t>
            </a:r>
            <a:r>
              <a:rPr lang="zh-CN" altLang="en-US" sz="2000" b="1" dirty="0" smtClean="0">
                <a:latin typeface="黑体" pitchFamily="49" charset="-122"/>
                <a:ea typeface="黑体" pitchFamily="49" charset="-122"/>
              </a:rPr>
              <a:t>也属于国家生存空间安全问题。</a:t>
            </a:r>
            <a:r>
              <a:rPr lang="en-US" sz="2000" b="1" dirty="0" smtClean="0">
                <a:latin typeface="黑体" pitchFamily="49" charset="-122"/>
                <a:ea typeface="黑体" pitchFamily="49" charset="-122"/>
              </a:rPr>
              <a:t>“</a:t>
            </a:r>
            <a:r>
              <a:rPr lang="zh-CN" altLang="en-US" sz="2000" b="1" dirty="0" smtClean="0">
                <a:latin typeface="黑体" pitchFamily="49" charset="-122"/>
                <a:ea typeface="黑体" pitchFamily="49" charset="-122"/>
              </a:rPr>
              <a:t>近年来</a:t>
            </a:r>
            <a:r>
              <a:rPr lang="en-US" sz="2000" b="1" dirty="0" smtClean="0">
                <a:latin typeface="黑体" pitchFamily="49" charset="-122"/>
                <a:ea typeface="黑体" pitchFamily="49" charset="-122"/>
              </a:rPr>
              <a:t>,</a:t>
            </a:r>
            <a:r>
              <a:rPr lang="zh-CN" altLang="en-US" sz="2000" b="1" dirty="0" smtClean="0">
                <a:latin typeface="黑体" pitchFamily="49" charset="-122"/>
                <a:ea typeface="黑体" pitchFamily="49" charset="-122"/>
              </a:rPr>
              <a:t>党和政府都在讲这些不同方面的安全</a:t>
            </a:r>
            <a:r>
              <a:rPr lang="en-US" sz="2000" b="1" dirty="0" smtClean="0">
                <a:latin typeface="黑体" pitchFamily="49" charset="-122"/>
                <a:ea typeface="黑体" pitchFamily="49" charset="-122"/>
              </a:rPr>
              <a:t>,</a:t>
            </a:r>
            <a:r>
              <a:rPr lang="zh-CN" altLang="en-US" sz="2000" b="1" dirty="0" smtClean="0">
                <a:latin typeface="黑体" pitchFamily="49" charset="-122"/>
                <a:ea typeface="黑体" pitchFamily="49" charset="-122"/>
              </a:rPr>
              <a:t>例如党的十八大报告就提到要 高度关注海洋、太空、网络空间安全 。这句话中包含的 海洋安全</a:t>
            </a:r>
            <a:r>
              <a:rPr lang="en-US" sz="2000" b="1" dirty="0" smtClean="0">
                <a:latin typeface="黑体" pitchFamily="49" charset="-122"/>
                <a:ea typeface="黑体" pitchFamily="49" charset="-122"/>
              </a:rPr>
              <a:t> ,</a:t>
            </a:r>
            <a:r>
              <a:rPr lang="zh-CN" altLang="en-US" sz="2000" b="1" dirty="0" smtClean="0">
                <a:latin typeface="黑体" pitchFamily="49" charset="-122"/>
                <a:ea typeface="黑体" pitchFamily="49" charset="-122"/>
              </a:rPr>
              <a:t>既包括传统领土安全或国土安全所包含的 领海安全</a:t>
            </a:r>
            <a:r>
              <a:rPr lang="en-US" sz="2000" b="1" dirty="0" smtClean="0">
                <a:latin typeface="黑体" pitchFamily="49" charset="-122"/>
                <a:ea typeface="黑体" pitchFamily="49" charset="-122"/>
              </a:rPr>
              <a:t> ,</a:t>
            </a:r>
            <a:r>
              <a:rPr lang="zh-CN" altLang="en-US" sz="2000" b="1" dirty="0" smtClean="0">
                <a:latin typeface="黑体" pitchFamily="49" charset="-122"/>
                <a:ea typeface="黑体" pitchFamily="49" charset="-122"/>
              </a:rPr>
              <a:t>也包括海洋专属经济区的安全</a:t>
            </a:r>
            <a:r>
              <a:rPr lang="en-US" sz="2000" b="1" dirty="0" smtClean="0">
                <a:latin typeface="黑体" pitchFamily="49" charset="-122"/>
                <a:ea typeface="黑体" pitchFamily="49" charset="-122"/>
              </a:rPr>
              <a:t>,</a:t>
            </a:r>
            <a:r>
              <a:rPr lang="zh-CN" altLang="en-US" sz="2000" b="1" dirty="0" smtClean="0">
                <a:latin typeface="黑体" pitchFamily="49" charset="-122"/>
                <a:ea typeface="黑体" pitchFamily="49" charset="-122"/>
              </a:rPr>
              <a:t>即经济海域的安全</a:t>
            </a:r>
            <a:r>
              <a:rPr lang="en-US" sz="2000" b="1" dirty="0" smtClean="0">
                <a:latin typeface="黑体" pitchFamily="49" charset="-122"/>
                <a:ea typeface="黑体" pitchFamily="49" charset="-122"/>
              </a:rPr>
              <a:t>,</a:t>
            </a:r>
            <a:r>
              <a:rPr lang="zh-CN" altLang="en-US" sz="2000" b="1" dirty="0" smtClean="0">
                <a:latin typeface="黑体" pitchFamily="49" charset="-122"/>
                <a:ea typeface="黑体" pitchFamily="49" charset="-122"/>
              </a:rPr>
              <a:t>这是传统的领土安全和国土安全概念没有包括的。</a:t>
            </a:r>
            <a:r>
              <a:rPr lang="en-US" sz="2000" b="1" dirty="0" smtClean="0">
                <a:latin typeface="黑体" pitchFamily="49" charset="-122"/>
                <a:ea typeface="黑体" pitchFamily="49" charset="-122"/>
              </a:rPr>
              <a:t>”</a:t>
            </a:r>
            <a:r>
              <a:rPr lang="zh-CN" altLang="en-US" sz="2000" b="1" dirty="0" smtClean="0">
                <a:latin typeface="黑体" pitchFamily="49" charset="-122"/>
                <a:ea typeface="黑体" pitchFamily="49" charset="-122"/>
              </a:rPr>
              <a:t>刘跃进说</a:t>
            </a:r>
            <a:r>
              <a:rPr lang="en-US" sz="2000" b="1" dirty="0" smtClean="0">
                <a:latin typeface="黑体" pitchFamily="49" charset="-122"/>
                <a:ea typeface="黑体" pitchFamily="49" charset="-122"/>
              </a:rPr>
              <a:t>,</a:t>
            </a:r>
            <a:r>
              <a:rPr lang="zh-CN" altLang="en-US" sz="2000" b="1" dirty="0" smtClean="0">
                <a:latin typeface="黑体" pitchFamily="49" charset="-122"/>
                <a:ea typeface="黑体" pitchFamily="49" charset="-122"/>
              </a:rPr>
              <a:t>至于</a:t>
            </a:r>
            <a:r>
              <a:rPr lang="en-US" sz="2000" b="1" dirty="0" smtClean="0">
                <a:latin typeface="黑体" pitchFamily="49" charset="-122"/>
                <a:ea typeface="黑体" pitchFamily="49" charset="-122"/>
              </a:rPr>
              <a:t>“</a:t>
            </a:r>
            <a:r>
              <a:rPr lang="zh-CN" altLang="en-US" sz="2000" b="1" dirty="0" smtClean="0">
                <a:latin typeface="黑体" pitchFamily="49" charset="-122"/>
                <a:ea typeface="黑体" pitchFamily="49" charset="-122"/>
              </a:rPr>
              <a:t>太空安全</a:t>
            </a:r>
            <a:r>
              <a:rPr lang="en-US" sz="2000" b="1" dirty="0" smtClean="0">
                <a:latin typeface="黑体" pitchFamily="49" charset="-122"/>
                <a:ea typeface="黑体" pitchFamily="49" charset="-122"/>
              </a:rPr>
              <a:t>”</a:t>
            </a:r>
            <a:r>
              <a:rPr lang="zh-CN" altLang="en-US" sz="2000" b="1" dirty="0" smtClean="0">
                <a:latin typeface="黑体" pitchFamily="49" charset="-122"/>
                <a:ea typeface="黑体" pitchFamily="49" charset="-122"/>
              </a:rPr>
              <a:t>和</a:t>
            </a:r>
            <a:r>
              <a:rPr lang="en-US" sz="2000" b="1" dirty="0" smtClean="0">
                <a:latin typeface="黑体" pitchFamily="49" charset="-122"/>
                <a:ea typeface="黑体" pitchFamily="49" charset="-122"/>
              </a:rPr>
              <a:t>“</a:t>
            </a:r>
            <a:r>
              <a:rPr lang="zh-CN" altLang="en-US" sz="2000" b="1" dirty="0" smtClean="0">
                <a:latin typeface="黑体" pitchFamily="49" charset="-122"/>
                <a:ea typeface="黑体" pitchFamily="49" charset="-122"/>
              </a:rPr>
              <a:t>网络空间安全</a:t>
            </a:r>
            <a:r>
              <a:rPr lang="en-US" sz="2000" b="1" dirty="0" smtClean="0">
                <a:latin typeface="黑体" pitchFamily="49" charset="-122"/>
                <a:ea typeface="黑体" pitchFamily="49" charset="-122"/>
              </a:rPr>
              <a:t>”,</a:t>
            </a:r>
            <a:r>
              <a:rPr lang="zh-CN" altLang="en-US" sz="2000" b="1" dirty="0" smtClean="0">
                <a:latin typeface="黑体" pitchFamily="49" charset="-122"/>
                <a:ea typeface="黑体" pitchFamily="49" charset="-122"/>
              </a:rPr>
              <a:t>更是不属传统国土安全的全新内容。在这种情况下</a:t>
            </a:r>
            <a:r>
              <a:rPr lang="en-US" sz="2000" b="1" dirty="0" smtClean="0">
                <a:latin typeface="黑体" pitchFamily="49" charset="-122"/>
                <a:ea typeface="黑体" pitchFamily="49" charset="-122"/>
              </a:rPr>
              <a:t>,</a:t>
            </a:r>
            <a:r>
              <a:rPr lang="zh-CN" altLang="en-US" sz="2000" b="1" dirty="0" smtClean="0">
                <a:latin typeface="黑体" pitchFamily="49" charset="-122"/>
                <a:ea typeface="黑体" pitchFamily="49" charset="-122"/>
              </a:rPr>
              <a:t>我们既要注重传统国家生存空间范围内的</a:t>
            </a:r>
            <a:r>
              <a:rPr lang="en-US" sz="2000" b="1" dirty="0" smtClean="0">
                <a:latin typeface="黑体" pitchFamily="49" charset="-122"/>
                <a:ea typeface="黑体" pitchFamily="49" charset="-122"/>
              </a:rPr>
              <a:t>“</a:t>
            </a:r>
            <a:r>
              <a:rPr lang="zh-CN" altLang="en-US" sz="2000" b="1" dirty="0" smtClean="0">
                <a:latin typeface="黑体" pitchFamily="49" charset="-122"/>
                <a:ea typeface="黑体" pitchFamily="49" charset="-122"/>
              </a:rPr>
              <a:t>国土安全</a:t>
            </a:r>
            <a:r>
              <a:rPr lang="en-US" sz="2000" b="1" dirty="0" smtClean="0">
                <a:latin typeface="黑体" pitchFamily="49" charset="-122"/>
                <a:ea typeface="黑体" pitchFamily="49" charset="-122"/>
              </a:rPr>
              <a:t>”,</a:t>
            </a:r>
            <a:r>
              <a:rPr lang="zh-CN" altLang="en-US" sz="2000" b="1" dirty="0" smtClean="0">
                <a:latin typeface="黑体" pitchFamily="49" charset="-122"/>
                <a:ea typeface="黑体" pitchFamily="49" charset="-122"/>
              </a:rPr>
              <a:t>也要注重非传统的网域安全、天域安全和经济海域安全</a:t>
            </a:r>
            <a:r>
              <a:rPr lang="zh-CN" altLang="en-US" sz="2000" dirty="0" smtClean="0"/>
              <a:t>。</a:t>
            </a:r>
            <a:endParaRPr lang="zh-CN" altLang="en-U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accel="50000" decel="50000" fill="hold" grpId="0" nodeType="withEffect">
                                  <p:stCondLst>
                                    <p:cond delay="0"/>
                                  </p:stCondLst>
                                  <p:childTnLst>
                                    <p:animMotion origin="layout" path="M -4.74795E-6 3.64162E-6 L 0.55374 -0.00671 " pathEditMode="relative" rAng="0" ptsTypes="AA">
                                      <p:cBhvr>
                                        <p:cTn id="6" dur="2000" fill="hold"/>
                                        <p:tgtEl>
                                          <p:spTgt spid="11"/>
                                        </p:tgtEl>
                                        <p:attrNameLst>
                                          <p:attrName>ppt_x</p:attrName>
                                          <p:attrName>ppt_y</p:attrName>
                                        </p:attrNameLst>
                                      </p:cBhvr>
                                      <p:rCtr x="277" y="-3"/>
                                    </p:animMotion>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animBg="1"/>
      <p:bldP spid="13" grpId="0"/>
      <p:bldP spid="1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8"/>
          <p:cNvPicPr>
            <a:picLocks noChangeAspect="1"/>
          </p:cNvPicPr>
          <p:nvPr/>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文本框 11"/>
          <p:cNvSpPr txBox="1">
            <a:spLocks noChangeArrowheads="1"/>
          </p:cNvSpPr>
          <p:nvPr/>
        </p:nvSpPr>
        <p:spPr bwMode="auto">
          <a:xfrm>
            <a:off x="710212" y="6211669"/>
            <a:ext cx="1389598" cy="646331"/>
          </a:xfrm>
          <a:prstGeom prst="rect">
            <a:avLst/>
          </a:prstGeom>
          <a:noFill/>
          <a:ln w="9525">
            <a:noFill/>
            <a:miter lim="800000"/>
            <a:headEnd/>
            <a:tailEnd/>
          </a:ln>
        </p:spPr>
        <p:txBody>
          <a:bodyPr>
            <a:spAutoFit/>
          </a:bodyPr>
          <a:lstStyle/>
          <a:p>
            <a:r>
              <a:rPr lang="zh-CN" altLang="en-US" b="1" dirty="0" smtClean="0">
                <a:latin typeface="Aharoni" pitchFamily="2" charset="-79"/>
                <a:ea typeface="Segoe UI Black" pitchFamily="34" charset="0"/>
                <a:cs typeface="Aharoni" pitchFamily="2" charset="-79"/>
              </a:rPr>
              <a:t>国土</a:t>
            </a:r>
            <a:endParaRPr lang="en-US" altLang="zh-CN" b="1" dirty="0" smtClean="0">
              <a:latin typeface="Aharoni" pitchFamily="2" charset="-79"/>
              <a:ea typeface="Segoe UI Black" pitchFamily="34" charset="0"/>
              <a:cs typeface="Aharoni" pitchFamily="2" charset="-79"/>
            </a:endParaRPr>
          </a:p>
          <a:p>
            <a:r>
              <a:rPr lang="zh-CN" altLang="en-US" b="1" dirty="0" smtClean="0">
                <a:latin typeface="Aharoni" pitchFamily="2" charset="-79"/>
                <a:ea typeface="Segoe UI Black" pitchFamily="34" charset="0"/>
                <a:cs typeface="Aharoni" pitchFamily="2" charset="-79"/>
              </a:rPr>
              <a:t>安全</a:t>
            </a:r>
            <a:endParaRPr lang="zh-CN" altLang="en-US" b="1" dirty="0">
              <a:latin typeface="Aharoni" pitchFamily="2" charset="-79"/>
              <a:ea typeface="Segoe UI Black" pitchFamily="34" charset="0"/>
              <a:cs typeface="Aharoni" pitchFamily="2" charset="-79"/>
            </a:endParaRPr>
          </a:p>
        </p:txBody>
      </p:sp>
      <p:grpSp>
        <p:nvGrpSpPr>
          <p:cNvPr id="2" name="组合 9"/>
          <p:cNvGrpSpPr>
            <a:grpSpLocks/>
          </p:cNvGrpSpPr>
          <p:nvPr/>
        </p:nvGrpSpPr>
        <p:grpSpPr bwMode="auto">
          <a:xfrm>
            <a:off x="-1" y="6211669"/>
            <a:ext cx="2099810" cy="646331"/>
            <a:chOff x="4727448" y="3013751"/>
            <a:chExt cx="2099481" cy="645915"/>
          </a:xfrm>
        </p:grpSpPr>
        <p:sp>
          <p:nvSpPr>
            <p:cNvPr id="5" name="文本框 10"/>
            <p:cNvSpPr txBox="1">
              <a:spLocks noChangeArrowheads="1"/>
            </p:cNvSpPr>
            <p:nvPr/>
          </p:nvSpPr>
          <p:spPr bwMode="auto">
            <a:xfrm>
              <a:off x="4727448" y="3029349"/>
              <a:ext cx="1117425" cy="522883"/>
            </a:xfrm>
            <a:prstGeom prst="rect">
              <a:avLst/>
            </a:prstGeom>
            <a:noFill/>
            <a:ln w="9525">
              <a:noFill/>
              <a:miter lim="800000"/>
              <a:headEnd/>
              <a:tailEnd/>
            </a:ln>
          </p:spPr>
          <p:txBody>
            <a:bodyPr wrap="square">
              <a:spAutoFit/>
            </a:bodyPr>
            <a:lstStyle/>
            <a:p>
              <a:r>
                <a:rPr lang="en-US" altLang="zh-CN" sz="2800" dirty="0" smtClean="0">
                  <a:solidFill>
                    <a:schemeClr val="bg1"/>
                  </a:solidFill>
                  <a:latin typeface="Aharoni" pitchFamily="2" charset="-79"/>
                  <a:ea typeface="Segoe UI Black" pitchFamily="34" charset="0"/>
                  <a:cs typeface="Aharoni" pitchFamily="2" charset="-79"/>
                </a:rPr>
                <a:t>POL</a:t>
              </a:r>
              <a:endParaRPr lang="zh-CN" altLang="en-US" sz="2800" dirty="0">
                <a:solidFill>
                  <a:schemeClr val="bg1"/>
                </a:solidFill>
                <a:latin typeface="Aharoni" pitchFamily="2" charset="-79"/>
                <a:ea typeface="Segoe UI Black" pitchFamily="34" charset="0"/>
                <a:cs typeface="Aharoni" pitchFamily="2" charset="-79"/>
              </a:endParaRPr>
            </a:p>
          </p:txBody>
        </p:sp>
        <p:sp>
          <p:nvSpPr>
            <p:cNvPr id="6" name="文本框 11"/>
            <p:cNvSpPr txBox="1">
              <a:spLocks noChangeArrowheads="1"/>
            </p:cNvSpPr>
            <p:nvPr/>
          </p:nvSpPr>
          <p:spPr bwMode="auto">
            <a:xfrm>
              <a:off x="5437549" y="3013751"/>
              <a:ext cx="1389380" cy="645915"/>
            </a:xfrm>
            <a:prstGeom prst="rect">
              <a:avLst/>
            </a:prstGeom>
            <a:noFill/>
            <a:ln w="9525">
              <a:noFill/>
              <a:miter lim="800000"/>
              <a:headEnd/>
              <a:tailEnd/>
            </a:ln>
          </p:spPr>
          <p:txBody>
            <a:bodyPr>
              <a:spAutoFit/>
            </a:bodyPr>
            <a:lstStyle/>
            <a:p>
              <a:r>
                <a:rPr lang="zh-CN" altLang="en-US" b="1" dirty="0" smtClean="0">
                  <a:solidFill>
                    <a:schemeClr val="bg1"/>
                  </a:solidFill>
                  <a:latin typeface="Aharoni" pitchFamily="2" charset="-79"/>
                  <a:ea typeface="Segoe UI Black" pitchFamily="34" charset="0"/>
                  <a:cs typeface="Aharoni" pitchFamily="2" charset="-79"/>
                </a:rPr>
                <a:t>国土</a:t>
              </a:r>
              <a:endParaRPr lang="en-US" altLang="zh-CN" b="1" dirty="0" smtClean="0">
                <a:solidFill>
                  <a:schemeClr val="bg1"/>
                </a:solidFill>
                <a:latin typeface="Aharoni" pitchFamily="2" charset="-79"/>
                <a:ea typeface="Segoe UI Black" pitchFamily="34" charset="0"/>
                <a:cs typeface="Aharoni" pitchFamily="2" charset="-79"/>
              </a:endParaRPr>
            </a:p>
            <a:p>
              <a:r>
                <a:rPr lang="zh-CN" altLang="en-US" b="1" dirty="0" smtClean="0">
                  <a:solidFill>
                    <a:schemeClr val="bg1"/>
                  </a:solidFill>
                  <a:latin typeface="Aharoni" pitchFamily="2" charset="-79"/>
                  <a:ea typeface="Segoe UI Black" pitchFamily="34" charset="0"/>
                  <a:cs typeface="Aharoni" pitchFamily="2" charset="-79"/>
                </a:rPr>
                <a:t>安全</a:t>
              </a:r>
              <a:endParaRPr lang="zh-CN" altLang="en-US" b="1" dirty="0">
                <a:solidFill>
                  <a:schemeClr val="bg1"/>
                </a:solidFill>
                <a:latin typeface="Aharoni" pitchFamily="2" charset="-79"/>
                <a:ea typeface="Segoe UI Black" pitchFamily="34" charset="0"/>
                <a:cs typeface="Aharoni" pitchFamily="2" charset="-79"/>
              </a:endParaRPr>
            </a:p>
          </p:txBody>
        </p:sp>
        <p:cxnSp>
          <p:nvCxnSpPr>
            <p:cNvPr id="7" name="直接连接符 6"/>
            <p:cNvCxnSpPr/>
            <p:nvPr/>
          </p:nvCxnSpPr>
          <p:spPr>
            <a:xfrm>
              <a:off x="4846492" y="3575581"/>
              <a:ext cx="592044"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9" name="TextBox 8"/>
          <p:cNvSpPr txBox="1"/>
          <p:nvPr/>
        </p:nvSpPr>
        <p:spPr>
          <a:xfrm>
            <a:off x="539646" y="3912433"/>
            <a:ext cx="6730584" cy="1754326"/>
          </a:xfrm>
          <a:prstGeom prst="rect">
            <a:avLst/>
          </a:prstGeom>
          <a:noFill/>
        </p:spPr>
        <p:txBody>
          <a:bodyPr wrap="square" rtlCol="0">
            <a:spAutoFit/>
          </a:bodyPr>
          <a:lstStyle/>
          <a:p>
            <a:r>
              <a:rPr lang="zh-CN" altLang="en-US" dirty="0" smtClean="0"/>
              <a:t>按照政治学基本原理</a:t>
            </a:r>
            <a:r>
              <a:rPr lang="en-US" dirty="0" smtClean="0"/>
              <a:t>,</a:t>
            </a:r>
            <a:r>
              <a:rPr lang="zh-CN" altLang="en-US" dirty="0" smtClean="0"/>
              <a:t>国家的基本构成要素包括人口、领土、主权和政府。与此对接起来</a:t>
            </a:r>
            <a:r>
              <a:rPr lang="en-US" dirty="0" smtClean="0"/>
              <a:t>,</a:t>
            </a:r>
            <a:r>
              <a:rPr lang="zh-CN" altLang="en-US" dirty="0" smtClean="0"/>
              <a:t>国民安全、国土安全、政治安全就是国家安全最基本的构成要素。因此可以说</a:t>
            </a:r>
            <a:r>
              <a:rPr lang="en-US" dirty="0" smtClean="0"/>
              <a:t>,</a:t>
            </a:r>
            <a:r>
              <a:rPr lang="zh-CN" altLang="en-US" dirty="0" smtClean="0"/>
              <a:t>传统的国土安全</a:t>
            </a:r>
            <a:r>
              <a:rPr lang="en-US" dirty="0" smtClean="0"/>
              <a:t>,</a:t>
            </a:r>
            <a:r>
              <a:rPr lang="zh-CN" altLang="en-US" dirty="0" smtClean="0"/>
              <a:t>是国家安全中的第二个基本构成要素。如果说经济安全是国家安全的基础</a:t>
            </a:r>
            <a:r>
              <a:rPr lang="en-US" dirty="0" smtClean="0"/>
              <a:t>,</a:t>
            </a:r>
            <a:r>
              <a:rPr lang="zh-CN" altLang="en-US" dirty="0" smtClean="0"/>
              <a:t>那么国土安全便是国家安全基础中的基础。离开了这个基础</a:t>
            </a:r>
            <a:r>
              <a:rPr lang="en-US" dirty="0" smtClean="0"/>
              <a:t>,</a:t>
            </a:r>
            <a:r>
              <a:rPr lang="zh-CN" altLang="en-US" dirty="0" smtClean="0"/>
              <a:t>国家就无法存在</a:t>
            </a:r>
            <a:r>
              <a:rPr lang="en-US" dirty="0" smtClean="0"/>
              <a:t>,</a:t>
            </a:r>
            <a:r>
              <a:rPr lang="zh-CN" altLang="en-US" dirty="0" smtClean="0"/>
              <a:t>国民更无法生存。</a:t>
            </a:r>
            <a:endParaRPr lang="zh-CN" altLang="en-US" dirty="0"/>
          </a:p>
        </p:txBody>
      </p:sp>
      <p:sp>
        <p:nvSpPr>
          <p:cNvPr id="11" name="TextBox 10"/>
          <p:cNvSpPr txBox="1"/>
          <p:nvPr/>
        </p:nvSpPr>
        <p:spPr>
          <a:xfrm>
            <a:off x="3447738" y="2338465"/>
            <a:ext cx="8514413" cy="1200329"/>
          </a:xfrm>
          <a:prstGeom prst="rect">
            <a:avLst/>
          </a:prstGeom>
          <a:noFill/>
        </p:spPr>
        <p:txBody>
          <a:bodyPr wrap="square" rtlCol="0">
            <a:spAutoFit/>
          </a:bodyPr>
          <a:lstStyle/>
          <a:p>
            <a:r>
              <a:rPr lang="zh-CN" altLang="en-US" sz="2400" b="1" dirty="0" smtClean="0">
                <a:latin typeface="黑体" pitchFamily="49" charset="-122"/>
                <a:ea typeface="黑体" pitchFamily="49" charset="-122"/>
              </a:rPr>
              <a:t>在传统的国家理论和国家安全理论中，领土主要由领陆、领海、领空和底土四部分组成，领土安全相应包括领陆安全、领海安全、领空安全和底土安全四个部分</a:t>
            </a:r>
            <a:r>
              <a:rPr lang="zh-CN" altLang="en-US" sz="2400" dirty="0" smtClean="0"/>
              <a:t>。</a:t>
            </a:r>
            <a:endParaRPr lang="zh-CN" altLang="en-US" sz="2400" dirty="0"/>
          </a:p>
        </p:txBody>
      </p:sp>
      <p:sp>
        <p:nvSpPr>
          <p:cNvPr id="12" name="KSO_Shape"/>
          <p:cNvSpPr>
            <a:spLocks/>
          </p:cNvSpPr>
          <p:nvPr/>
        </p:nvSpPr>
        <p:spPr bwMode="auto">
          <a:xfrm>
            <a:off x="314793" y="179882"/>
            <a:ext cx="6595673" cy="2098623"/>
          </a:xfrm>
          <a:custGeom>
            <a:avLst/>
            <a:gdLst>
              <a:gd name="T0" fmla="*/ 1259942 w 4817"/>
              <a:gd name="T1" fmla="*/ 565241 h 2132"/>
              <a:gd name="T2" fmla="*/ 1465135 w 4817"/>
              <a:gd name="T3" fmla="*/ 525615 h 2132"/>
              <a:gd name="T4" fmla="*/ 1642671 w 4817"/>
              <a:gd name="T5" fmla="*/ 595896 h 2132"/>
              <a:gd name="T6" fmla="*/ 1382908 w 4817"/>
              <a:gd name="T7" fmla="*/ 458698 h 2132"/>
              <a:gd name="T8" fmla="*/ 1131742 w 4817"/>
              <a:gd name="T9" fmla="*/ 540568 h 2132"/>
              <a:gd name="T10" fmla="*/ 1157532 w 4817"/>
              <a:gd name="T11" fmla="*/ 192526 h 2132"/>
              <a:gd name="T12" fmla="*/ 1207242 w 4817"/>
              <a:gd name="T13" fmla="*/ 332715 h 2132"/>
              <a:gd name="T14" fmla="*/ 1280498 w 4817"/>
              <a:gd name="T15" fmla="*/ 460941 h 2132"/>
              <a:gd name="T16" fmla="*/ 1118661 w 4817"/>
              <a:gd name="T17" fmla="*/ 503558 h 2132"/>
              <a:gd name="T18" fmla="*/ 1156410 w 4817"/>
              <a:gd name="T19" fmla="*/ 394772 h 2132"/>
              <a:gd name="T20" fmla="*/ 1215464 w 4817"/>
              <a:gd name="T21" fmla="*/ 436641 h 2132"/>
              <a:gd name="T22" fmla="*/ 1083901 w 4817"/>
              <a:gd name="T23" fmla="*/ 401127 h 2132"/>
              <a:gd name="T24" fmla="*/ 1344411 w 4817"/>
              <a:gd name="T25" fmla="*/ 547671 h 2132"/>
              <a:gd name="T26" fmla="*/ 1615760 w 4817"/>
              <a:gd name="T27" fmla="*/ 643747 h 2132"/>
              <a:gd name="T28" fmla="*/ 1694623 w 4817"/>
              <a:gd name="T29" fmla="*/ 703935 h 2132"/>
              <a:gd name="T30" fmla="*/ 1441962 w 4817"/>
              <a:gd name="T31" fmla="*/ 621317 h 2132"/>
              <a:gd name="T32" fmla="*/ 1231536 w 4817"/>
              <a:gd name="T33" fmla="*/ 700196 h 2132"/>
              <a:gd name="T34" fmla="*/ 26163 w 4817"/>
              <a:gd name="T35" fmla="*/ 417576 h 2132"/>
              <a:gd name="T36" fmla="*/ 14950 w 4817"/>
              <a:gd name="T37" fmla="*/ 595522 h 2132"/>
              <a:gd name="T38" fmla="*/ 81479 w 4817"/>
              <a:gd name="T39" fmla="*/ 771599 h 2132"/>
              <a:gd name="T40" fmla="*/ 254904 w 4817"/>
              <a:gd name="T41" fmla="*/ 758515 h 2132"/>
              <a:gd name="T42" fmla="*/ 233599 w 4817"/>
              <a:gd name="T43" fmla="*/ 599634 h 2132"/>
              <a:gd name="T44" fmla="*/ 153989 w 4817"/>
              <a:gd name="T45" fmla="*/ 656831 h 2132"/>
              <a:gd name="T46" fmla="*/ 272470 w 4817"/>
              <a:gd name="T47" fmla="*/ 556269 h 2132"/>
              <a:gd name="T48" fmla="*/ 490746 w 4817"/>
              <a:gd name="T49" fmla="*/ 660943 h 2132"/>
              <a:gd name="T50" fmla="*/ 720234 w 4817"/>
              <a:gd name="T51" fmla="*/ 793655 h 2132"/>
              <a:gd name="T52" fmla="*/ 632774 w 4817"/>
              <a:gd name="T53" fmla="*/ 705056 h 2132"/>
              <a:gd name="T54" fmla="*/ 457481 w 4817"/>
              <a:gd name="T55" fmla="*/ 546549 h 2132"/>
              <a:gd name="T56" fmla="*/ 413751 w 4817"/>
              <a:gd name="T57" fmla="*/ 415333 h 2132"/>
              <a:gd name="T58" fmla="*/ 528869 w 4817"/>
              <a:gd name="T59" fmla="*/ 308415 h 2132"/>
              <a:gd name="T60" fmla="*/ 729204 w 4817"/>
              <a:gd name="T61" fmla="*/ 301686 h 2132"/>
              <a:gd name="T62" fmla="*/ 904870 w 4817"/>
              <a:gd name="T63" fmla="*/ 379070 h 2132"/>
              <a:gd name="T64" fmla="*/ 937014 w 4817"/>
              <a:gd name="T65" fmla="*/ 557764 h 2132"/>
              <a:gd name="T66" fmla="*/ 1083901 w 4817"/>
              <a:gd name="T67" fmla="*/ 646738 h 2132"/>
              <a:gd name="T68" fmla="*/ 1067456 w 4817"/>
              <a:gd name="T69" fmla="*/ 178320 h 2132"/>
              <a:gd name="T70" fmla="*/ 959066 w 4817"/>
              <a:gd name="T71" fmla="*/ 143553 h 2132"/>
              <a:gd name="T72" fmla="*/ 877212 w 4817"/>
              <a:gd name="T73" fmla="*/ 290097 h 2132"/>
              <a:gd name="T74" fmla="*/ 739295 w 4817"/>
              <a:gd name="T75" fmla="*/ 242620 h 2132"/>
              <a:gd name="T76" fmla="*/ 807693 w 4817"/>
              <a:gd name="T77" fmla="*/ 151778 h 2132"/>
              <a:gd name="T78" fmla="*/ 799097 w 4817"/>
              <a:gd name="T79" fmla="*/ 275144 h 2132"/>
              <a:gd name="T80" fmla="*/ 906739 w 4817"/>
              <a:gd name="T81" fmla="*/ 213087 h 2132"/>
              <a:gd name="T82" fmla="*/ 803956 w 4817"/>
              <a:gd name="T83" fmla="*/ 55702 h 2132"/>
              <a:gd name="T84" fmla="*/ 655573 w 4817"/>
              <a:gd name="T85" fmla="*/ 8224 h 2132"/>
              <a:gd name="T86" fmla="*/ 464209 w 4817"/>
              <a:gd name="T87" fmla="*/ 98693 h 2132"/>
              <a:gd name="T88" fmla="*/ 277703 w 4817"/>
              <a:gd name="T89" fmla="*/ 170096 h 2132"/>
              <a:gd name="T90" fmla="*/ 196597 w 4817"/>
              <a:gd name="T91" fmla="*/ 282994 h 2132"/>
              <a:gd name="T92" fmla="*/ 257520 w 4817"/>
              <a:gd name="T93" fmla="*/ 428417 h 2132"/>
              <a:gd name="T94" fmla="*/ 373759 w 4817"/>
              <a:gd name="T95" fmla="*/ 376454 h 2132"/>
              <a:gd name="T96" fmla="*/ 301250 w 4817"/>
              <a:gd name="T97" fmla="*/ 280004 h 2132"/>
              <a:gd name="T98" fmla="*/ 387962 w 4817"/>
              <a:gd name="T99" fmla="*/ 389538 h 2132"/>
              <a:gd name="T100" fmla="*/ 217154 w 4817"/>
              <a:gd name="T101" fmla="*/ 443370 h 2132"/>
              <a:gd name="T102" fmla="*/ 940751 w 4817"/>
              <a:gd name="T103" fmla="*/ 761132 h 2132"/>
              <a:gd name="T104" fmla="*/ 578205 w 4817"/>
              <a:gd name="T105" fmla="*/ 609354 h 2132"/>
              <a:gd name="T106" fmla="*/ 441409 w 4817"/>
              <a:gd name="T107" fmla="*/ 508044 h 2132"/>
              <a:gd name="T108" fmla="*/ 510555 w 4817"/>
              <a:gd name="T109" fmla="*/ 377575 h 2132"/>
              <a:gd name="T110" fmla="*/ 723224 w 4817"/>
              <a:gd name="T111" fmla="*/ 332341 h 2132"/>
              <a:gd name="T112" fmla="*/ 872727 w 4817"/>
              <a:gd name="T113" fmla="*/ 387295 h 2132"/>
              <a:gd name="T114" fmla="*/ 901880 w 4817"/>
              <a:gd name="T115" fmla="*/ 563372 h 2132"/>
              <a:gd name="T116" fmla="*/ 789753 w 4817"/>
              <a:gd name="T117" fmla="*/ 528979 h 2132"/>
              <a:gd name="T118" fmla="*/ 858151 w 4817"/>
              <a:gd name="T119" fmla="*/ 497203 h 2132"/>
              <a:gd name="T120" fmla="*/ 858151 w 4817"/>
              <a:gd name="T121" fmla="*/ 470660 h 2132"/>
              <a:gd name="T122" fmla="*/ 759104 w 4817"/>
              <a:gd name="T123" fmla="*/ 522624 h 2132"/>
              <a:gd name="T124" fmla="*/ 882445 w 4817"/>
              <a:gd name="T125" fmla="*/ 612718 h 2132"/>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817" h="2132">
                <a:moveTo>
                  <a:pt x="2900" y="1730"/>
                </a:moveTo>
                <a:lnTo>
                  <a:pt x="2900" y="1730"/>
                </a:lnTo>
                <a:lnTo>
                  <a:pt x="2928" y="1729"/>
                </a:lnTo>
                <a:lnTo>
                  <a:pt x="2957" y="1725"/>
                </a:lnTo>
                <a:lnTo>
                  <a:pt x="2986" y="1721"/>
                </a:lnTo>
                <a:lnTo>
                  <a:pt x="3012" y="1717"/>
                </a:lnTo>
                <a:lnTo>
                  <a:pt x="3038" y="1712"/>
                </a:lnTo>
                <a:lnTo>
                  <a:pt x="3064" y="1705"/>
                </a:lnTo>
                <a:lnTo>
                  <a:pt x="3087" y="1699"/>
                </a:lnTo>
                <a:lnTo>
                  <a:pt x="3110" y="1693"/>
                </a:lnTo>
                <a:lnTo>
                  <a:pt x="3130" y="1685"/>
                </a:lnTo>
                <a:lnTo>
                  <a:pt x="3149" y="1677"/>
                </a:lnTo>
                <a:lnTo>
                  <a:pt x="3167" y="1670"/>
                </a:lnTo>
                <a:lnTo>
                  <a:pt x="3183" y="1661"/>
                </a:lnTo>
                <a:lnTo>
                  <a:pt x="3197" y="1653"/>
                </a:lnTo>
                <a:lnTo>
                  <a:pt x="3208" y="1644"/>
                </a:lnTo>
                <a:lnTo>
                  <a:pt x="3217" y="1635"/>
                </a:lnTo>
                <a:lnTo>
                  <a:pt x="3224" y="1626"/>
                </a:lnTo>
                <a:lnTo>
                  <a:pt x="3253" y="1601"/>
                </a:lnTo>
                <a:lnTo>
                  <a:pt x="3284" y="1576"/>
                </a:lnTo>
                <a:lnTo>
                  <a:pt x="3313" y="1553"/>
                </a:lnTo>
                <a:lnTo>
                  <a:pt x="3341" y="1531"/>
                </a:lnTo>
                <a:lnTo>
                  <a:pt x="3371" y="1512"/>
                </a:lnTo>
                <a:lnTo>
                  <a:pt x="3399" y="1494"/>
                </a:lnTo>
                <a:lnTo>
                  <a:pt x="3427" y="1478"/>
                </a:lnTo>
                <a:lnTo>
                  <a:pt x="3455" y="1462"/>
                </a:lnTo>
                <a:lnTo>
                  <a:pt x="3482" y="1448"/>
                </a:lnTo>
                <a:lnTo>
                  <a:pt x="3509" y="1435"/>
                </a:lnTo>
                <a:lnTo>
                  <a:pt x="3536" y="1425"/>
                </a:lnTo>
                <a:lnTo>
                  <a:pt x="3562" y="1415"/>
                </a:lnTo>
                <a:lnTo>
                  <a:pt x="3587" y="1406"/>
                </a:lnTo>
                <a:lnTo>
                  <a:pt x="3613" y="1400"/>
                </a:lnTo>
                <a:lnTo>
                  <a:pt x="3637" y="1393"/>
                </a:lnTo>
                <a:lnTo>
                  <a:pt x="3661" y="1388"/>
                </a:lnTo>
                <a:lnTo>
                  <a:pt x="3684" y="1384"/>
                </a:lnTo>
                <a:lnTo>
                  <a:pt x="3707" y="1382"/>
                </a:lnTo>
                <a:lnTo>
                  <a:pt x="3731" y="1379"/>
                </a:lnTo>
                <a:lnTo>
                  <a:pt x="3752" y="1378"/>
                </a:lnTo>
                <a:lnTo>
                  <a:pt x="3774" y="1378"/>
                </a:lnTo>
                <a:lnTo>
                  <a:pt x="3794" y="1379"/>
                </a:lnTo>
                <a:lnTo>
                  <a:pt x="3815" y="1380"/>
                </a:lnTo>
                <a:lnTo>
                  <a:pt x="3834" y="1383"/>
                </a:lnTo>
                <a:lnTo>
                  <a:pt x="3852" y="1387"/>
                </a:lnTo>
                <a:lnTo>
                  <a:pt x="3870" y="1391"/>
                </a:lnTo>
                <a:lnTo>
                  <a:pt x="3888" y="1396"/>
                </a:lnTo>
                <a:lnTo>
                  <a:pt x="3905" y="1401"/>
                </a:lnTo>
                <a:lnTo>
                  <a:pt x="3920" y="1406"/>
                </a:lnTo>
                <a:lnTo>
                  <a:pt x="3935" y="1412"/>
                </a:lnTo>
                <a:lnTo>
                  <a:pt x="3949" y="1420"/>
                </a:lnTo>
                <a:lnTo>
                  <a:pt x="3962" y="1428"/>
                </a:lnTo>
                <a:lnTo>
                  <a:pt x="4020" y="1464"/>
                </a:lnTo>
                <a:lnTo>
                  <a:pt x="4071" y="1497"/>
                </a:lnTo>
                <a:lnTo>
                  <a:pt x="4161" y="1557"/>
                </a:lnTo>
                <a:lnTo>
                  <a:pt x="4237" y="1609"/>
                </a:lnTo>
                <a:lnTo>
                  <a:pt x="4272" y="1634"/>
                </a:lnTo>
                <a:lnTo>
                  <a:pt x="4308" y="1654"/>
                </a:lnTo>
                <a:lnTo>
                  <a:pt x="4342" y="1675"/>
                </a:lnTo>
                <a:lnTo>
                  <a:pt x="4378" y="1691"/>
                </a:lnTo>
                <a:lnTo>
                  <a:pt x="4414" y="1708"/>
                </a:lnTo>
                <a:lnTo>
                  <a:pt x="4454" y="1722"/>
                </a:lnTo>
                <a:lnTo>
                  <a:pt x="4496" y="1734"/>
                </a:lnTo>
                <a:lnTo>
                  <a:pt x="4542" y="1744"/>
                </a:lnTo>
                <a:lnTo>
                  <a:pt x="4593" y="1753"/>
                </a:lnTo>
                <a:lnTo>
                  <a:pt x="4649" y="1759"/>
                </a:lnTo>
                <a:lnTo>
                  <a:pt x="4582" y="1718"/>
                </a:lnTo>
                <a:lnTo>
                  <a:pt x="4524" y="1681"/>
                </a:lnTo>
                <a:lnTo>
                  <a:pt x="4473" y="1649"/>
                </a:lnTo>
                <a:lnTo>
                  <a:pt x="4431" y="1620"/>
                </a:lnTo>
                <a:lnTo>
                  <a:pt x="4395" y="1594"/>
                </a:lnTo>
                <a:lnTo>
                  <a:pt x="4363" y="1571"/>
                </a:lnTo>
                <a:lnTo>
                  <a:pt x="4337" y="1549"/>
                </a:lnTo>
                <a:lnTo>
                  <a:pt x="4315" y="1530"/>
                </a:lnTo>
                <a:lnTo>
                  <a:pt x="4296" y="1512"/>
                </a:lnTo>
                <a:lnTo>
                  <a:pt x="4278" y="1496"/>
                </a:lnTo>
                <a:lnTo>
                  <a:pt x="4248" y="1461"/>
                </a:lnTo>
                <a:lnTo>
                  <a:pt x="4214" y="1425"/>
                </a:lnTo>
                <a:lnTo>
                  <a:pt x="4195" y="1405"/>
                </a:lnTo>
                <a:lnTo>
                  <a:pt x="4173" y="1383"/>
                </a:lnTo>
                <a:lnTo>
                  <a:pt x="4138" y="1353"/>
                </a:lnTo>
                <a:lnTo>
                  <a:pt x="4102" y="1328"/>
                </a:lnTo>
                <a:lnTo>
                  <a:pt x="4066" y="1305"/>
                </a:lnTo>
                <a:lnTo>
                  <a:pt x="4030" y="1286"/>
                </a:lnTo>
                <a:lnTo>
                  <a:pt x="3995" y="1269"/>
                </a:lnTo>
                <a:lnTo>
                  <a:pt x="3961" y="1255"/>
                </a:lnTo>
                <a:lnTo>
                  <a:pt x="3926" y="1243"/>
                </a:lnTo>
                <a:lnTo>
                  <a:pt x="3892" y="1236"/>
                </a:lnTo>
                <a:lnTo>
                  <a:pt x="3858" y="1229"/>
                </a:lnTo>
                <a:lnTo>
                  <a:pt x="3825" y="1224"/>
                </a:lnTo>
                <a:lnTo>
                  <a:pt x="3793" y="1223"/>
                </a:lnTo>
                <a:lnTo>
                  <a:pt x="3761" y="1222"/>
                </a:lnTo>
                <a:lnTo>
                  <a:pt x="3731" y="1224"/>
                </a:lnTo>
                <a:lnTo>
                  <a:pt x="3700" y="1227"/>
                </a:lnTo>
                <a:lnTo>
                  <a:pt x="3670" y="1232"/>
                </a:lnTo>
                <a:lnTo>
                  <a:pt x="3641" y="1238"/>
                </a:lnTo>
                <a:lnTo>
                  <a:pt x="3613" y="1245"/>
                </a:lnTo>
                <a:lnTo>
                  <a:pt x="3586" y="1254"/>
                </a:lnTo>
                <a:lnTo>
                  <a:pt x="3560" y="1263"/>
                </a:lnTo>
                <a:lnTo>
                  <a:pt x="3535" y="1273"/>
                </a:lnTo>
                <a:lnTo>
                  <a:pt x="3510" y="1284"/>
                </a:lnTo>
                <a:lnTo>
                  <a:pt x="3487" y="1296"/>
                </a:lnTo>
                <a:lnTo>
                  <a:pt x="3464" y="1307"/>
                </a:lnTo>
                <a:lnTo>
                  <a:pt x="3444" y="1320"/>
                </a:lnTo>
                <a:lnTo>
                  <a:pt x="3405" y="1344"/>
                </a:lnTo>
                <a:lnTo>
                  <a:pt x="3371" y="1370"/>
                </a:lnTo>
                <a:lnTo>
                  <a:pt x="3343" y="1392"/>
                </a:lnTo>
                <a:lnTo>
                  <a:pt x="3321" y="1412"/>
                </a:lnTo>
                <a:lnTo>
                  <a:pt x="3280" y="1428"/>
                </a:lnTo>
                <a:lnTo>
                  <a:pt x="3242" y="1439"/>
                </a:lnTo>
                <a:lnTo>
                  <a:pt x="3206" y="1448"/>
                </a:lnTo>
                <a:lnTo>
                  <a:pt x="3171" y="1453"/>
                </a:lnTo>
                <a:lnTo>
                  <a:pt x="3139" y="1457"/>
                </a:lnTo>
                <a:lnTo>
                  <a:pt x="3108" y="1457"/>
                </a:lnTo>
                <a:lnTo>
                  <a:pt x="3079" y="1456"/>
                </a:lnTo>
                <a:lnTo>
                  <a:pt x="3052" y="1452"/>
                </a:lnTo>
                <a:lnTo>
                  <a:pt x="3028" y="1446"/>
                </a:lnTo>
                <a:lnTo>
                  <a:pt x="3004" y="1438"/>
                </a:lnTo>
                <a:lnTo>
                  <a:pt x="2982" y="1428"/>
                </a:lnTo>
                <a:lnTo>
                  <a:pt x="2963" y="1416"/>
                </a:lnTo>
                <a:lnTo>
                  <a:pt x="2945" y="1403"/>
                </a:lnTo>
                <a:lnTo>
                  <a:pt x="2928" y="1389"/>
                </a:lnTo>
                <a:lnTo>
                  <a:pt x="2913" y="1374"/>
                </a:lnTo>
                <a:lnTo>
                  <a:pt x="2900" y="1357"/>
                </a:lnTo>
                <a:lnTo>
                  <a:pt x="2900" y="1730"/>
                </a:lnTo>
                <a:close/>
                <a:moveTo>
                  <a:pt x="2900" y="1073"/>
                </a:moveTo>
                <a:lnTo>
                  <a:pt x="2900" y="469"/>
                </a:lnTo>
                <a:lnTo>
                  <a:pt x="2915" y="469"/>
                </a:lnTo>
                <a:lnTo>
                  <a:pt x="2931" y="469"/>
                </a:lnTo>
                <a:lnTo>
                  <a:pt x="2947" y="469"/>
                </a:lnTo>
                <a:lnTo>
                  <a:pt x="2964" y="470"/>
                </a:lnTo>
                <a:lnTo>
                  <a:pt x="2980" y="473"/>
                </a:lnTo>
                <a:lnTo>
                  <a:pt x="2998" y="477"/>
                </a:lnTo>
                <a:lnTo>
                  <a:pt x="3015" y="480"/>
                </a:lnTo>
                <a:lnTo>
                  <a:pt x="3032" y="486"/>
                </a:lnTo>
                <a:lnTo>
                  <a:pt x="3048" y="492"/>
                </a:lnTo>
                <a:lnTo>
                  <a:pt x="3065" y="498"/>
                </a:lnTo>
                <a:lnTo>
                  <a:pt x="3082" y="506"/>
                </a:lnTo>
                <a:lnTo>
                  <a:pt x="3097" y="515"/>
                </a:lnTo>
                <a:lnTo>
                  <a:pt x="3112" y="524"/>
                </a:lnTo>
                <a:lnTo>
                  <a:pt x="3128" y="534"/>
                </a:lnTo>
                <a:lnTo>
                  <a:pt x="3142" y="546"/>
                </a:lnTo>
                <a:lnTo>
                  <a:pt x="3155" y="558"/>
                </a:lnTo>
                <a:lnTo>
                  <a:pt x="3166" y="571"/>
                </a:lnTo>
                <a:lnTo>
                  <a:pt x="3176" y="585"/>
                </a:lnTo>
                <a:lnTo>
                  <a:pt x="3187" y="601"/>
                </a:lnTo>
                <a:lnTo>
                  <a:pt x="3195" y="616"/>
                </a:lnTo>
                <a:lnTo>
                  <a:pt x="3202" y="634"/>
                </a:lnTo>
                <a:lnTo>
                  <a:pt x="3208" y="652"/>
                </a:lnTo>
                <a:lnTo>
                  <a:pt x="3212" y="670"/>
                </a:lnTo>
                <a:lnTo>
                  <a:pt x="3215" y="690"/>
                </a:lnTo>
                <a:lnTo>
                  <a:pt x="3215" y="711"/>
                </a:lnTo>
                <a:lnTo>
                  <a:pt x="3213" y="733"/>
                </a:lnTo>
                <a:lnTo>
                  <a:pt x="3211" y="756"/>
                </a:lnTo>
                <a:lnTo>
                  <a:pt x="3204" y="780"/>
                </a:lnTo>
                <a:lnTo>
                  <a:pt x="3198" y="804"/>
                </a:lnTo>
                <a:lnTo>
                  <a:pt x="3188" y="830"/>
                </a:lnTo>
                <a:lnTo>
                  <a:pt x="3175" y="857"/>
                </a:lnTo>
                <a:lnTo>
                  <a:pt x="3161" y="885"/>
                </a:lnTo>
                <a:lnTo>
                  <a:pt x="3189" y="886"/>
                </a:lnTo>
                <a:lnTo>
                  <a:pt x="3208" y="887"/>
                </a:lnTo>
                <a:lnTo>
                  <a:pt x="3230" y="890"/>
                </a:lnTo>
                <a:lnTo>
                  <a:pt x="3253" y="895"/>
                </a:lnTo>
                <a:lnTo>
                  <a:pt x="3277" y="902"/>
                </a:lnTo>
                <a:lnTo>
                  <a:pt x="3303" y="911"/>
                </a:lnTo>
                <a:lnTo>
                  <a:pt x="3316" y="917"/>
                </a:lnTo>
                <a:lnTo>
                  <a:pt x="3327" y="923"/>
                </a:lnTo>
                <a:lnTo>
                  <a:pt x="3340" y="931"/>
                </a:lnTo>
                <a:lnTo>
                  <a:pt x="3352" y="940"/>
                </a:lnTo>
                <a:lnTo>
                  <a:pt x="3363" y="950"/>
                </a:lnTo>
                <a:lnTo>
                  <a:pt x="3373" y="960"/>
                </a:lnTo>
                <a:lnTo>
                  <a:pt x="3384" y="973"/>
                </a:lnTo>
                <a:lnTo>
                  <a:pt x="3394" y="986"/>
                </a:lnTo>
                <a:lnTo>
                  <a:pt x="3403" y="1000"/>
                </a:lnTo>
                <a:lnTo>
                  <a:pt x="3411" y="1017"/>
                </a:lnTo>
                <a:lnTo>
                  <a:pt x="3418" y="1035"/>
                </a:lnTo>
                <a:lnTo>
                  <a:pt x="3425" y="1054"/>
                </a:lnTo>
                <a:lnTo>
                  <a:pt x="3430" y="1074"/>
                </a:lnTo>
                <a:lnTo>
                  <a:pt x="3434" y="1096"/>
                </a:lnTo>
                <a:lnTo>
                  <a:pt x="3436" y="1120"/>
                </a:lnTo>
                <a:lnTo>
                  <a:pt x="3439" y="1146"/>
                </a:lnTo>
                <a:lnTo>
                  <a:pt x="3439" y="1173"/>
                </a:lnTo>
                <a:lnTo>
                  <a:pt x="3437" y="1202"/>
                </a:lnTo>
                <a:lnTo>
                  <a:pt x="3432" y="1218"/>
                </a:lnTo>
                <a:lnTo>
                  <a:pt x="3426" y="1233"/>
                </a:lnTo>
                <a:lnTo>
                  <a:pt x="3418" y="1248"/>
                </a:lnTo>
                <a:lnTo>
                  <a:pt x="3408" y="1264"/>
                </a:lnTo>
                <a:lnTo>
                  <a:pt x="3395" y="1279"/>
                </a:lnTo>
                <a:lnTo>
                  <a:pt x="3382" y="1293"/>
                </a:lnTo>
                <a:lnTo>
                  <a:pt x="3367" y="1307"/>
                </a:lnTo>
                <a:lnTo>
                  <a:pt x="3350" y="1320"/>
                </a:lnTo>
                <a:lnTo>
                  <a:pt x="3334" y="1333"/>
                </a:lnTo>
                <a:lnTo>
                  <a:pt x="3315" y="1344"/>
                </a:lnTo>
                <a:lnTo>
                  <a:pt x="3295" y="1356"/>
                </a:lnTo>
                <a:lnTo>
                  <a:pt x="3276" y="1366"/>
                </a:lnTo>
                <a:lnTo>
                  <a:pt x="3254" y="1374"/>
                </a:lnTo>
                <a:lnTo>
                  <a:pt x="3234" y="1382"/>
                </a:lnTo>
                <a:lnTo>
                  <a:pt x="3212" y="1388"/>
                </a:lnTo>
                <a:lnTo>
                  <a:pt x="3190" y="1393"/>
                </a:lnTo>
                <a:lnTo>
                  <a:pt x="3169" y="1397"/>
                </a:lnTo>
                <a:lnTo>
                  <a:pt x="3147" y="1398"/>
                </a:lnTo>
                <a:lnTo>
                  <a:pt x="3125" y="1400"/>
                </a:lnTo>
                <a:lnTo>
                  <a:pt x="3105" y="1398"/>
                </a:lnTo>
                <a:lnTo>
                  <a:pt x="3084" y="1394"/>
                </a:lnTo>
                <a:lnTo>
                  <a:pt x="3064" y="1389"/>
                </a:lnTo>
                <a:lnTo>
                  <a:pt x="3044" y="1382"/>
                </a:lnTo>
                <a:lnTo>
                  <a:pt x="3027" y="1373"/>
                </a:lnTo>
                <a:lnTo>
                  <a:pt x="3010" y="1361"/>
                </a:lnTo>
                <a:lnTo>
                  <a:pt x="2993" y="1347"/>
                </a:lnTo>
                <a:lnTo>
                  <a:pt x="2979" y="1330"/>
                </a:lnTo>
                <a:lnTo>
                  <a:pt x="2966" y="1312"/>
                </a:lnTo>
                <a:lnTo>
                  <a:pt x="2955" y="1291"/>
                </a:lnTo>
                <a:lnTo>
                  <a:pt x="2945" y="1266"/>
                </a:lnTo>
                <a:lnTo>
                  <a:pt x="2937" y="1240"/>
                </a:lnTo>
                <a:lnTo>
                  <a:pt x="2932" y="1210"/>
                </a:lnTo>
                <a:lnTo>
                  <a:pt x="2929" y="1193"/>
                </a:lnTo>
                <a:lnTo>
                  <a:pt x="2929" y="1177"/>
                </a:lnTo>
                <a:lnTo>
                  <a:pt x="2932" y="1161"/>
                </a:lnTo>
                <a:lnTo>
                  <a:pt x="2937" y="1147"/>
                </a:lnTo>
                <a:lnTo>
                  <a:pt x="2943" y="1135"/>
                </a:lnTo>
                <a:lnTo>
                  <a:pt x="2951" y="1122"/>
                </a:lnTo>
                <a:lnTo>
                  <a:pt x="2960" y="1110"/>
                </a:lnTo>
                <a:lnTo>
                  <a:pt x="2970" y="1100"/>
                </a:lnTo>
                <a:lnTo>
                  <a:pt x="2982" y="1091"/>
                </a:lnTo>
                <a:lnTo>
                  <a:pt x="2995" y="1082"/>
                </a:lnTo>
                <a:lnTo>
                  <a:pt x="3007" y="1074"/>
                </a:lnTo>
                <a:lnTo>
                  <a:pt x="3021" y="1069"/>
                </a:lnTo>
                <a:lnTo>
                  <a:pt x="3036" y="1064"/>
                </a:lnTo>
                <a:lnTo>
                  <a:pt x="3050" y="1060"/>
                </a:lnTo>
                <a:lnTo>
                  <a:pt x="3065" y="1058"/>
                </a:lnTo>
                <a:lnTo>
                  <a:pt x="3079" y="1056"/>
                </a:lnTo>
                <a:lnTo>
                  <a:pt x="3094" y="1056"/>
                </a:lnTo>
                <a:lnTo>
                  <a:pt x="3108" y="1058"/>
                </a:lnTo>
                <a:lnTo>
                  <a:pt x="3123" y="1062"/>
                </a:lnTo>
                <a:lnTo>
                  <a:pt x="3135" y="1065"/>
                </a:lnTo>
                <a:lnTo>
                  <a:pt x="3148" y="1071"/>
                </a:lnTo>
                <a:lnTo>
                  <a:pt x="3160" y="1078"/>
                </a:lnTo>
                <a:lnTo>
                  <a:pt x="3170" y="1087"/>
                </a:lnTo>
                <a:lnTo>
                  <a:pt x="3179" y="1096"/>
                </a:lnTo>
                <a:lnTo>
                  <a:pt x="3187" y="1109"/>
                </a:lnTo>
                <a:lnTo>
                  <a:pt x="3192" y="1122"/>
                </a:lnTo>
                <a:lnTo>
                  <a:pt x="3197" y="1136"/>
                </a:lnTo>
                <a:lnTo>
                  <a:pt x="3198" y="1152"/>
                </a:lnTo>
                <a:lnTo>
                  <a:pt x="3199" y="1172"/>
                </a:lnTo>
                <a:lnTo>
                  <a:pt x="3197" y="1191"/>
                </a:lnTo>
                <a:lnTo>
                  <a:pt x="3193" y="1213"/>
                </a:lnTo>
                <a:lnTo>
                  <a:pt x="3185" y="1236"/>
                </a:lnTo>
                <a:lnTo>
                  <a:pt x="3201" y="1233"/>
                </a:lnTo>
                <a:lnTo>
                  <a:pt x="3215" y="1228"/>
                </a:lnTo>
                <a:lnTo>
                  <a:pt x="3226" y="1220"/>
                </a:lnTo>
                <a:lnTo>
                  <a:pt x="3235" y="1213"/>
                </a:lnTo>
                <a:lnTo>
                  <a:pt x="3242" y="1204"/>
                </a:lnTo>
                <a:lnTo>
                  <a:pt x="3247" y="1192"/>
                </a:lnTo>
                <a:lnTo>
                  <a:pt x="3251" y="1181"/>
                </a:lnTo>
                <a:lnTo>
                  <a:pt x="3252" y="1168"/>
                </a:lnTo>
                <a:lnTo>
                  <a:pt x="3252" y="1155"/>
                </a:lnTo>
                <a:lnTo>
                  <a:pt x="3249" y="1142"/>
                </a:lnTo>
                <a:lnTo>
                  <a:pt x="3245" y="1128"/>
                </a:lnTo>
                <a:lnTo>
                  <a:pt x="3240" y="1114"/>
                </a:lnTo>
                <a:lnTo>
                  <a:pt x="3233" y="1100"/>
                </a:lnTo>
                <a:lnTo>
                  <a:pt x="3225" y="1086"/>
                </a:lnTo>
                <a:lnTo>
                  <a:pt x="3215" y="1073"/>
                </a:lnTo>
                <a:lnTo>
                  <a:pt x="3204" y="1060"/>
                </a:lnTo>
                <a:lnTo>
                  <a:pt x="3192" y="1049"/>
                </a:lnTo>
                <a:lnTo>
                  <a:pt x="3178" y="1037"/>
                </a:lnTo>
                <a:lnTo>
                  <a:pt x="3163" y="1027"/>
                </a:lnTo>
                <a:lnTo>
                  <a:pt x="3147" y="1018"/>
                </a:lnTo>
                <a:lnTo>
                  <a:pt x="3130" y="1012"/>
                </a:lnTo>
                <a:lnTo>
                  <a:pt x="3114" y="1005"/>
                </a:lnTo>
                <a:lnTo>
                  <a:pt x="3094" y="1001"/>
                </a:lnTo>
                <a:lnTo>
                  <a:pt x="3075" y="999"/>
                </a:lnTo>
                <a:lnTo>
                  <a:pt x="3055" y="999"/>
                </a:lnTo>
                <a:lnTo>
                  <a:pt x="3034" y="1001"/>
                </a:lnTo>
                <a:lnTo>
                  <a:pt x="3012" y="1007"/>
                </a:lnTo>
                <a:lnTo>
                  <a:pt x="2991" y="1014"/>
                </a:lnTo>
                <a:lnTo>
                  <a:pt x="2969" y="1023"/>
                </a:lnTo>
                <a:lnTo>
                  <a:pt x="2946" y="1037"/>
                </a:lnTo>
                <a:lnTo>
                  <a:pt x="2923" y="1053"/>
                </a:lnTo>
                <a:lnTo>
                  <a:pt x="2900" y="1073"/>
                </a:lnTo>
                <a:close/>
                <a:moveTo>
                  <a:pt x="2900" y="2002"/>
                </a:moveTo>
                <a:lnTo>
                  <a:pt x="2900" y="1798"/>
                </a:lnTo>
                <a:lnTo>
                  <a:pt x="2928" y="1795"/>
                </a:lnTo>
                <a:lnTo>
                  <a:pt x="2955" y="1793"/>
                </a:lnTo>
                <a:lnTo>
                  <a:pt x="3007" y="1785"/>
                </a:lnTo>
                <a:lnTo>
                  <a:pt x="3056" y="1776"/>
                </a:lnTo>
                <a:lnTo>
                  <a:pt x="3099" y="1764"/>
                </a:lnTo>
                <a:lnTo>
                  <a:pt x="3138" y="1752"/>
                </a:lnTo>
                <a:lnTo>
                  <a:pt x="3170" y="1739"/>
                </a:lnTo>
                <a:lnTo>
                  <a:pt x="3183" y="1732"/>
                </a:lnTo>
                <a:lnTo>
                  <a:pt x="3194" y="1726"/>
                </a:lnTo>
                <a:lnTo>
                  <a:pt x="3204" y="1718"/>
                </a:lnTo>
                <a:lnTo>
                  <a:pt x="3212" y="1712"/>
                </a:lnTo>
                <a:lnTo>
                  <a:pt x="3266" y="1667"/>
                </a:lnTo>
                <a:lnTo>
                  <a:pt x="3318" y="1625"/>
                </a:lnTo>
                <a:lnTo>
                  <a:pt x="3370" y="1588"/>
                </a:lnTo>
                <a:lnTo>
                  <a:pt x="3418" y="1556"/>
                </a:lnTo>
                <a:lnTo>
                  <a:pt x="3466" y="1528"/>
                </a:lnTo>
                <a:lnTo>
                  <a:pt x="3512" y="1503"/>
                </a:lnTo>
                <a:lnTo>
                  <a:pt x="3555" y="1481"/>
                </a:lnTo>
                <a:lnTo>
                  <a:pt x="3597" y="1465"/>
                </a:lnTo>
                <a:lnTo>
                  <a:pt x="3637" y="1452"/>
                </a:lnTo>
                <a:lnTo>
                  <a:pt x="3675" y="1442"/>
                </a:lnTo>
                <a:lnTo>
                  <a:pt x="3713" y="1435"/>
                </a:lnTo>
                <a:lnTo>
                  <a:pt x="3747" y="1433"/>
                </a:lnTo>
                <a:lnTo>
                  <a:pt x="3779" y="1433"/>
                </a:lnTo>
                <a:lnTo>
                  <a:pt x="3811" y="1435"/>
                </a:lnTo>
                <a:lnTo>
                  <a:pt x="3839" y="1440"/>
                </a:lnTo>
                <a:lnTo>
                  <a:pt x="3867" y="1449"/>
                </a:lnTo>
                <a:lnTo>
                  <a:pt x="3893" y="1457"/>
                </a:lnTo>
                <a:lnTo>
                  <a:pt x="3919" y="1467"/>
                </a:lnTo>
                <a:lnTo>
                  <a:pt x="3943" y="1478"/>
                </a:lnTo>
                <a:lnTo>
                  <a:pt x="3965" y="1488"/>
                </a:lnTo>
                <a:lnTo>
                  <a:pt x="3988" y="1501"/>
                </a:lnTo>
                <a:lnTo>
                  <a:pt x="4010" y="1513"/>
                </a:lnTo>
                <a:lnTo>
                  <a:pt x="4050" y="1542"/>
                </a:lnTo>
                <a:lnTo>
                  <a:pt x="4091" y="1571"/>
                </a:lnTo>
                <a:lnTo>
                  <a:pt x="4132" y="1602"/>
                </a:lnTo>
                <a:lnTo>
                  <a:pt x="4175" y="1634"/>
                </a:lnTo>
                <a:lnTo>
                  <a:pt x="4221" y="1665"/>
                </a:lnTo>
                <a:lnTo>
                  <a:pt x="4244" y="1680"/>
                </a:lnTo>
                <a:lnTo>
                  <a:pt x="4269" y="1694"/>
                </a:lnTo>
                <a:lnTo>
                  <a:pt x="4296" y="1709"/>
                </a:lnTo>
                <a:lnTo>
                  <a:pt x="4323" y="1722"/>
                </a:lnTo>
                <a:lnTo>
                  <a:pt x="4353" y="1736"/>
                </a:lnTo>
                <a:lnTo>
                  <a:pt x="4383" y="1748"/>
                </a:lnTo>
                <a:lnTo>
                  <a:pt x="4417" y="1759"/>
                </a:lnTo>
                <a:lnTo>
                  <a:pt x="4451" y="1769"/>
                </a:lnTo>
                <a:lnTo>
                  <a:pt x="4488" y="1780"/>
                </a:lnTo>
                <a:lnTo>
                  <a:pt x="4527" y="1787"/>
                </a:lnTo>
                <a:lnTo>
                  <a:pt x="4569" y="1795"/>
                </a:lnTo>
                <a:lnTo>
                  <a:pt x="4612" y="1800"/>
                </a:lnTo>
                <a:lnTo>
                  <a:pt x="4660" y="1804"/>
                </a:lnTo>
                <a:lnTo>
                  <a:pt x="4710" y="1808"/>
                </a:lnTo>
                <a:lnTo>
                  <a:pt x="4762" y="1808"/>
                </a:lnTo>
                <a:lnTo>
                  <a:pt x="4817" y="1808"/>
                </a:lnTo>
                <a:lnTo>
                  <a:pt x="4794" y="1821"/>
                </a:lnTo>
                <a:lnTo>
                  <a:pt x="4770" y="1833"/>
                </a:lnTo>
                <a:lnTo>
                  <a:pt x="4745" y="1844"/>
                </a:lnTo>
                <a:lnTo>
                  <a:pt x="4720" y="1853"/>
                </a:lnTo>
                <a:lnTo>
                  <a:pt x="4694" y="1860"/>
                </a:lnTo>
                <a:lnTo>
                  <a:pt x="4669" y="1867"/>
                </a:lnTo>
                <a:lnTo>
                  <a:pt x="4642" y="1873"/>
                </a:lnTo>
                <a:lnTo>
                  <a:pt x="4615" y="1877"/>
                </a:lnTo>
                <a:lnTo>
                  <a:pt x="4588" y="1880"/>
                </a:lnTo>
                <a:lnTo>
                  <a:pt x="4561" y="1882"/>
                </a:lnTo>
                <a:lnTo>
                  <a:pt x="4534" y="1883"/>
                </a:lnTo>
                <a:lnTo>
                  <a:pt x="4507" y="1883"/>
                </a:lnTo>
                <a:lnTo>
                  <a:pt x="4481" y="1882"/>
                </a:lnTo>
                <a:lnTo>
                  <a:pt x="4455" y="1881"/>
                </a:lnTo>
                <a:lnTo>
                  <a:pt x="4404" y="1876"/>
                </a:lnTo>
                <a:lnTo>
                  <a:pt x="4354" y="1868"/>
                </a:lnTo>
                <a:lnTo>
                  <a:pt x="4308" y="1859"/>
                </a:lnTo>
                <a:lnTo>
                  <a:pt x="4266" y="1848"/>
                </a:lnTo>
                <a:lnTo>
                  <a:pt x="4227" y="1836"/>
                </a:lnTo>
                <a:lnTo>
                  <a:pt x="4195" y="1823"/>
                </a:lnTo>
                <a:lnTo>
                  <a:pt x="4167" y="1810"/>
                </a:lnTo>
                <a:lnTo>
                  <a:pt x="4146" y="1798"/>
                </a:lnTo>
                <a:lnTo>
                  <a:pt x="4138" y="1791"/>
                </a:lnTo>
                <a:lnTo>
                  <a:pt x="4132" y="1786"/>
                </a:lnTo>
                <a:lnTo>
                  <a:pt x="4102" y="1766"/>
                </a:lnTo>
                <a:lnTo>
                  <a:pt x="4072" y="1748"/>
                </a:lnTo>
                <a:lnTo>
                  <a:pt x="4043" y="1731"/>
                </a:lnTo>
                <a:lnTo>
                  <a:pt x="4015" y="1717"/>
                </a:lnTo>
                <a:lnTo>
                  <a:pt x="3986" y="1704"/>
                </a:lnTo>
                <a:lnTo>
                  <a:pt x="3960" y="1693"/>
                </a:lnTo>
                <a:lnTo>
                  <a:pt x="3934" y="1682"/>
                </a:lnTo>
                <a:lnTo>
                  <a:pt x="3908" y="1673"/>
                </a:lnTo>
                <a:lnTo>
                  <a:pt x="3883" y="1667"/>
                </a:lnTo>
                <a:lnTo>
                  <a:pt x="3858" y="1662"/>
                </a:lnTo>
                <a:lnTo>
                  <a:pt x="3835" y="1657"/>
                </a:lnTo>
                <a:lnTo>
                  <a:pt x="3812" y="1654"/>
                </a:lnTo>
                <a:lnTo>
                  <a:pt x="3789" y="1652"/>
                </a:lnTo>
                <a:lnTo>
                  <a:pt x="3768" y="1650"/>
                </a:lnTo>
                <a:lnTo>
                  <a:pt x="3747" y="1650"/>
                </a:lnTo>
                <a:lnTo>
                  <a:pt x="3727" y="1652"/>
                </a:lnTo>
                <a:lnTo>
                  <a:pt x="3707" y="1654"/>
                </a:lnTo>
                <a:lnTo>
                  <a:pt x="3688" y="1657"/>
                </a:lnTo>
                <a:lnTo>
                  <a:pt x="3670" y="1659"/>
                </a:lnTo>
                <a:lnTo>
                  <a:pt x="3652" y="1665"/>
                </a:lnTo>
                <a:lnTo>
                  <a:pt x="3619" y="1673"/>
                </a:lnTo>
                <a:lnTo>
                  <a:pt x="3590" y="1686"/>
                </a:lnTo>
                <a:lnTo>
                  <a:pt x="3563" y="1699"/>
                </a:lnTo>
                <a:lnTo>
                  <a:pt x="3539" y="1713"/>
                </a:lnTo>
                <a:lnTo>
                  <a:pt x="3518" y="1727"/>
                </a:lnTo>
                <a:lnTo>
                  <a:pt x="3500" y="1741"/>
                </a:lnTo>
                <a:lnTo>
                  <a:pt x="3466" y="1769"/>
                </a:lnTo>
                <a:lnTo>
                  <a:pt x="3444" y="1785"/>
                </a:lnTo>
                <a:lnTo>
                  <a:pt x="3419" y="1801"/>
                </a:lnTo>
                <a:lnTo>
                  <a:pt x="3393" y="1819"/>
                </a:lnTo>
                <a:lnTo>
                  <a:pt x="3363" y="1837"/>
                </a:lnTo>
                <a:lnTo>
                  <a:pt x="3331" y="1855"/>
                </a:lnTo>
                <a:lnTo>
                  <a:pt x="3295" y="1873"/>
                </a:lnTo>
                <a:lnTo>
                  <a:pt x="3257" y="1892"/>
                </a:lnTo>
                <a:lnTo>
                  <a:pt x="3216" y="1910"/>
                </a:lnTo>
                <a:lnTo>
                  <a:pt x="3171" y="1927"/>
                </a:lnTo>
                <a:lnTo>
                  <a:pt x="3124" y="1945"/>
                </a:lnTo>
                <a:lnTo>
                  <a:pt x="3073" y="1960"/>
                </a:lnTo>
                <a:lnTo>
                  <a:pt x="3018" y="1976"/>
                </a:lnTo>
                <a:lnTo>
                  <a:pt x="2960" y="1990"/>
                </a:lnTo>
                <a:lnTo>
                  <a:pt x="2900" y="2002"/>
                </a:lnTo>
                <a:close/>
                <a:moveTo>
                  <a:pt x="404" y="1054"/>
                </a:moveTo>
                <a:lnTo>
                  <a:pt x="404" y="1054"/>
                </a:lnTo>
                <a:lnTo>
                  <a:pt x="369" y="1047"/>
                </a:lnTo>
                <a:lnTo>
                  <a:pt x="336" y="1042"/>
                </a:lnTo>
                <a:lnTo>
                  <a:pt x="304" y="1039"/>
                </a:lnTo>
                <a:lnTo>
                  <a:pt x="275" y="1039"/>
                </a:lnTo>
                <a:lnTo>
                  <a:pt x="245" y="1040"/>
                </a:lnTo>
                <a:lnTo>
                  <a:pt x="218" y="1044"/>
                </a:lnTo>
                <a:lnTo>
                  <a:pt x="191" y="1049"/>
                </a:lnTo>
                <a:lnTo>
                  <a:pt x="167" y="1056"/>
                </a:lnTo>
                <a:lnTo>
                  <a:pt x="145" y="1065"/>
                </a:lnTo>
                <a:lnTo>
                  <a:pt x="124" y="1077"/>
                </a:lnTo>
                <a:lnTo>
                  <a:pt x="104" y="1088"/>
                </a:lnTo>
                <a:lnTo>
                  <a:pt x="87" y="1101"/>
                </a:lnTo>
                <a:lnTo>
                  <a:pt x="70" y="1117"/>
                </a:lnTo>
                <a:lnTo>
                  <a:pt x="56" y="1132"/>
                </a:lnTo>
                <a:lnTo>
                  <a:pt x="42" y="1149"/>
                </a:lnTo>
                <a:lnTo>
                  <a:pt x="32" y="1167"/>
                </a:lnTo>
                <a:lnTo>
                  <a:pt x="21" y="1184"/>
                </a:lnTo>
                <a:lnTo>
                  <a:pt x="14" y="1204"/>
                </a:lnTo>
                <a:lnTo>
                  <a:pt x="7" y="1223"/>
                </a:lnTo>
                <a:lnTo>
                  <a:pt x="3" y="1243"/>
                </a:lnTo>
                <a:lnTo>
                  <a:pt x="1" y="1264"/>
                </a:lnTo>
                <a:lnTo>
                  <a:pt x="0" y="1284"/>
                </a:lnTo>
                <a:lnTo>
                  <a:pt x="1" y="1305"/>
                </a:lnTo>
                <a:lnTo>
                  <a:pt x="3" y="1325"/>
                </a:lnTo>
                <a:lnTo>
                  <a:pt x="8" y="1346"/>
                </a:lnTo>
                <a:lnTo>
                  <a:pt x="15" y="1365"/>
                </a:lnTo>
                <a:lnTo>
                  <a:pt x="23" y="1385"/>
                </a:lnTo>
                <a:lnTo>
                  <a:pt x="33" y="1405"/>
                </a:lnTo>
                <a:lnTo>
                  <a:pt x="46" y="1424"/>
                </a:lnTo>
                <a:lnTo>
                  <a:pt x="60" y="1442"/>
                </a:lnTo>
                <a:lnTo>
                  <a:pt x="76" y="1458"/>
                </a:lnTo>
                <a:lnTo>
                  <a:pt x="94" y="1475"/>
                </a:lnTo>
                <a:lnTo>
                  <a:pt x="78" y="1506"/>
                </a:lnTo>
                <a:lnTo>
                  <a:pt x="64" y="1535"/>
                </a:lnTo>
                <a:lnTo>
                  <a:pt x="51" y="1565"/>
                </a:lnTo>
                <a:lnTo>
                  <a:pt x="40" y="1593"/>
                </a:lnTo>
                <a:lnTo>
                  <a:pt x="33" y="1621"/>
                </a:lnTo>
                <a:lnTo>
                  <a:pt x="26" y="1649"/>
                </a:lnTo>
                <a:lnTo>
                  <a:pt x="21" y="1675"/>
                </a:lnTo>
                <a:lnTo>
                  <a:pt x="17" y="1702"/>
                </a:lnTo>
                <a:lnTo>
                  <a:pt x="16" y="1727"/>
                </a:lnTo>
                <a:lnTo>
                  <a:pt x="16" y="1752"/>
                </a:lnTo>
                <a:lnTo>
                  <a:pt x="17" y="1775"/>
                </a:lnTo>
                <a:lnTo>
                  <a:pt x="20" y="1799"/>
                </a:lnTo>
                <a:lnTo>
                  <a:pt x="25" y="1821"/>
                </a:lnTo>
                <a:lnTo>
                  <a:pt x="30" y="1842"/>
                </a:lnTo>
                <a:lnTo>
                  <a:pt x="38" y="1864"/>
                </a:lnTo>
                <a:lnTo>
                  <a:pt x="46" y="1883"/>
                </a:lnTo>
                <a:lnTo>
                  <a:pt x="55" y="1904"/>
                </a:lnTo>
                <a:lnTo>
                  <a:pt x="65" y="1922"/>
                </a:lnTo>
                <a:lnTo>
                  <a:pt x="76" y="1940"/>
                </a:lnTo>
                <a:lnTo>
                  <a:pt x="89" y="1958"/>
                </a:lnTo>
                <a:lnTo>
                  <a:pt x="103" y="1973"/>
                </a:lnTo>
                <a:lnTo>
                  <a:pt x="117" y="1988"/>
                </a:lnTo>
                <a:lnTo>
                  <a:pt x="133" y="2004"/>
                </a:lnTo>
                <a:lnTo>
                  <a:pt x="148" y="2018"/>
                </a:lnTo>
                <a:lnTo>
                  <a:pt x="165" y="2031"/>
                </a:lnTo>
                <a:lnTo>
                  <a:pt x="183" y="2042"/>
                </a:lnTo>
                <a:lnTo>
                  <a:pt x="200" y="2054"/>
                </a:lnTo>
                <a:lnTo>
                  <a:pt x="218" y="2064"/>
                </a:lnTo>
                <a:lnTo>
                  <a:pt x="238" y="2074"/>
                </a:lnTo>
                <a:lnTo>
                  <a:pt x="258" y="2083"/>
                </a:lnTo>
                <a:lnTo>
                  <a:pt x="277" y="2091"/>
                </a:lnTo>
                <a:lnTo>
                  <a:pt x="298" y="2097"/>
                </a:lnTo>
                <a:lnTo>
                  <a:pt x="318" y="2104"/>
                </a:lnTo>
                <a:lnTo>
                  <a:pt x="339" y="2109"/>
                </a:lnTo>
                <a:lnTo>
                  <a:pt x="359" y="2113"/>
                </a:lnTo>
                <a:lnTo>
                  <a:pt x="380" y="2115"/>
                </a:lnTo>
                <a:lnTo>
                  <a:pt x="401" y="2118"/>
                </a:lnTo>
                <a:lnTo>
                  <a:pt x="422" y="2119"/>
                </a:lnTo>
                <a:lnTo>
                  <a:pt x="442" y="2119"/>
                </a:lnTo>
                <a:lnTo>
                  <a:pt x="464" y="2119"/>
                </a:lnTo>
                <a:lnTo>
                  <a:pt x="485" y="2116"/>
                </a:lnTo>
                <a:lnTo>
                  <a:pt x="504" y="2114"/>
                </a:lnTo>
                <a:lnTo>
                  <a:pt x="524" y="2110"/>
                </a:lnTo>
                <a:lnTo>
                  <a:pt x="543" y="2105"/>
                </a:lnTo>
                <a:lnTo>
                  <a:pt x="563" y="2100"/>
                </a:lnTo>
                <a:lnTo>
                  <a:pt x="582" y="2093"/>
                </a:lnTo>
                <a:lnTo>
                  <a:pt x="600" y="2084"/>
                </a:lnTo>
                <a:lnTo>
                  <a:pt x="618" y="2075"/>
                </a:lnTo>
                <a:lnTo>
                  <a:pt x="634" y="2066"/>
                </a:lnTo>
                <a:lnTo>
                  <a:pt x="651" y="2055"/>
                </a:lnTo>
                <a:lnTo>
                  <a:pt x="666" y="2042"/>
                </a:lnTo>
                <a:lnTo>
                  <a:pt x="682" y="2029"/>
                </a:lnTo>
                <a:lnTo>
                  <a:pt x="696" y="2015"/>
                </a:lnTo>
                <a:lnTo>
                  <a:pt x="709" y="2000"/>
                </a:lnTo>
                <a:lnTo>
                  <a:pt x="720" y="1983"/>
                </a:lnTo>
                <a:lnTo>
                  <a:pt x="732" y="1965"/>
                </a:lnTo>
                <a:lnTo>
                  <a:pt x="741" y="1946"/>
                </a:lnTo>
                <a:lnTo>
                  <a:pt x="750" y="1926"/>
                </a:lnTo>
                <a:lnTo>
                  <a:pt x="757" y="1905"/>
                </a:lnTo>
                <a:lnTo>
                  <a:pt x="764" y="1882"/>
                </a:lnTo>
                <a:lnTo>
                  <a:pt x="769" y="1859"/>
                </a:lnTo>
                <a:lnTo>
                  <a:pt x="771" y="1833"/>
                </a:lnTo>
                <a:lnTo>
                  <a:pt x="774" y="1808"/>
                </a:lnTo>
                <a:lnTo>
                  <a:pt x="774" y="1781"/>
                </a:lnTo>
                <a:lnTo>
                  <a:pt x="765" y="1752"/>
                </a:lnTo>
                <a:lnTo>
                  <a:pt x="753" y="1726"/>
                </a:lnTo>
                <a:lnTo>
                  <a:pt x="742" y="1703"/>
                </a:lnTo>
                <a:lnTo>
                  <a:pt x="729" y="1684"/>
                </a:lnTo>
                <a:lnTo>
                  <a:pt x="716" y="1665"/>
                </a:lnTo>
                <a:lnTo>
                  <a:pt x="702" y="1649"/>
                </a:lnTo>
                <a:lnTo>
                  <a:pt x="687" y="1636"/>
                </a:lnTo>
                <a:lnTo>
                  <a:pt x="673" y="1625"/>
                </a:lnTo>
                <a:lnTo>
                  <a:pt x="657" y="1616"/>
                </a:lnTo>
                <a:lnTo>
                  <a:pt x="642" y="1609"/>
                </a:lnTo>
                <a:lnTo>
                  <a:pt x="625" y="1604"/>
                </a:lnTo>
                <a:lnTo>
                  <a:pt x="610" y="1601"/>
                </a:lnTo>
                <a:lnTo>
                  <a:pt x="595" y="1599"/>
                </a:lnTo>
                <a:lnTo>
                  <a:pt x="578" y="1599"/>
                </a:lnTo>
                <a:lnTo>
                  <a:pt x="563" y="1601"/>
                </a:lnTo>
                <a:lnTo>
                  <a:pt x="549" y="1604"/>
                </a:lnTo>
                <a:lnTo>
                  <a:pt x="533" y="1608"/>
                </a:lnTo>
                <a:lnTo>
                  <a:pt x="519" y="1615"/>
                </a:lnTo>
                <a:lnTo>
                  <a:pt x="505" y="1621"/>
                </a:lnTo>
                <a:lnTo>
                  <a:pt x="492" y="1630"/>
                </a:lnTo>
                <a:lnTo>
                  <a:pt x="479" y="1639"/>
                </a:lnTo>
                <a:lnTo>
                  <a:pt x="468" y="1649"/>
                </a:lnTo>
                <a:lnTo>
                  <a:pt x="458" y="1659"/>
                </a:lnTo>
                <a:lnTo>
                  <a:pt x="449" y="1671"/>
                </a:lnTo>
                <a:lnTo>
                  <a:pt x="440" y="1684"/>
                </a:lnTo>
                <a:lnTo>
                  <a:pt x="433" y="1697"/>
                </a:lnTo>
                <a:lnTo>
                  <a:pt x="427" y="1711"/>
                </a:lnTo>
                <a:lnTo>
                  <a:pt x="423" y="1725"/>
                </a:lnTo>
                <a:lnTo>
                  <a:pt x="419" y="1739"/>
                </a:lnTo>
                <a:lnTo>
                  <a:pt x="418" y="1753"/>
                </a:lnTo>
                <a:lnTo>
                  <a:pt x="419" y="1768"/>
                </a:lnTo>
                <a:lnTo>
                  <a:pt x="421" y="1782"/>
                </a:lnTo>
                <a:lnTo>
                  <a:pt x="415" y="1769"/>
                </a:lnTo>
                <a:lnTo>
                  <a:pt x="412" y="1757"/>
                </a:lnTo>
                <a:lnTo>
                  <a:pt x="409" y="1744"/>
                </a:lnTo>
                <a:lnTo>
                  <a:pt x="407" y="1731"/>
                </a:lnTo>
                <a:lnTo>
                  <a:pt x="405" y="1720"/>
                </a:lnTo>
                <a:lnTo>
                  <a:pt x="405" y="1708"/>
                </a:lnTo>
                <a:lnTo>
                  <a:pt x="405" y="1697"/>
                </a:lnTo>
                <a:lnTo>
                  <a:pt x="408" y="1685"/>
                </a:lnTo>
                <a:lnTo>
                  <a:pt x="409" y="1675"/>
                </a:lnTo>
                <a:lnTo>
                  <a:pt x="412" y="1665"/>
                </a:lnTo>
                <a:lnTo>
                  <a:pt x="415" y="1654"/>
                </a:lnTo>
                <a:lnTo>
                  <a:pt x="421" y="1644"/>
                </a:lnTo>
                <a:lnTo>
                  <a:pt x="431" y="1625"/>
                </a:lnTo>
                <a:lnTo>
                  <a:pt x="444" y="1607"/>
                </a:lnTo>
                <a:lnTo>
                  <a:pt x="459" y="1592"/>
                </a:lnTo>
                <a:lnTo>
                  <a:pt x="477" y="1576"/>
                </a:lnTo>
                <a:lnTo>
                  <a:pt x="497" y="1562"/>
                </a:lnTo>
                <a:lnTo>
                  <a:pt x="518" y="1548"/>
                </a:lnTo>
                <a:lnTo>
                  <a:pt x="541" y="1536"/>
                </a:lnTo>
                <a:lnTo>
                  <a:pt x="565" y="1526"/>
                </a:lnTo>
                <a:lnTo>
                  <a:pt x="591" y="1517"/>
                </a:lnTo>
                <a:lnTo>
                  <a:pt x="618" y="1508"/>
                </a:lnTo>
                <a:lnTo>
                  <a:pt x="645" y="1502"/>
                </a:lnTo>
                <a:lnTo>
                  <a:pt x="673" y="1496"/>
                </a:lnTo>
                <a:lnTo>
                  <a:pt x="701" y="1492"/>
                </a:lnTo>
                <a:lnTo>
                  <a:pt x="729" y="1488"/>
                </a:lnTo>
                <a:lnTo>
                  <a:pt x="757" y="1485"/>
                </a:lnTo>
                <a:lnTo>
                  <a:pt x="785" y="1485"/>
                </a:lnTo>
                <a:lnTo>
                  <a:pt x="812" y="1485"/>
                </a:lnTo>
                <a:lnTo>
                  <a:pt x="839" y="1487"/>
                </a:lnTo>
                <a:lnTo>
                  <a:pt x="865" y="1489"/>
                </a:lnTo>
                <a:lnTo>
                  <a:pt x="889" y="1493"/>
                </a:lnTo>
                <a:lnTo>
                  <a:pt x="913" y="1498"/>
                </a:lnTo>
                <a:lnTo>
                  <a:pt x="935" y="1504"/>
                </a:lnTo>
                <a:lnTo>
                  <a:pt x="956" y="1511"/>
                </a:lnTo>
                <a:lnTo>
                  <a:pt x="974" y="1520"/>
                </a:lnTo>
                <a:lnTo>
                  <a:pt x="990" y="1530"/>
                </a:lnTo>
                <a:lnTo>
                  <a:pt x="1004" y="1540"/>
                </a:lnTo>
                <a:lnTo>
                  <a:pt x="1027" y="1551"/>
                </a:lnTo>
                <a:lnTo>
                  <a:pt x="1049" y="1561"/>
                </a:lnTo>
                <a:lnTo>
                  <a:pt x="1072" y="1574"/>
                </a:lnTo>
                <a:lnTo>
                  <a:pt x="1093" y="1585"/>
                </a:lnTo>
                <a:lnTo>
                  <a:pt x="1114" y="1598"/>
                </a:lnTo>
                <a:lnTo>
                  <a:pt x="1135" y="1612"/>
                </a:lnTo>
                <a:lnTo>
                  <a:pt x="1174" y="1641"/>
                </a:lnTo>
                <a:lnTo>
                  <a:pt x="1212" y="1672"/>
                </a:lnTo>
                <a:lnTo>
                  <a:pt x="1247" y="1704"/>
                </a:lnTo>
                <a:lnTo>
                  <a:pt x="1281" y="1736"/>
                </a:lnTo>
                <a:lnTo>
                  <a:pt x="1313" y="1768"/>
                </a:lnTo>
                <a:lnTo>
                  <a:pt x="1342" y="1799"/>
                </a:lnTo>
                <a:lnTo>
                  <a:pt x="1369" y="1828"/>
                </a:lnTo>
                <a:lnTo>
                  <a:pt x="1416" y="1881"/>
                </a:lnTo>
                <a:lnTo>
                  <a:pt x="1437" y="1903"/>
                </a:lnTo>
                <a:lnTo>
                  <a:pt x="1455" y="1922"/>
                </a:lnTo>
                <a:lnTo>
                  <a:pt x="1470" y="1935"/>
                </a:lnTo>
                <a:lnTo>
                  <a:pt x="1477" y="1940"/>
                </a:lnTo>
                <a:lnTo>
                  <a:pt x="1483" y="1944"/>
                </a:lnTo>
                <a:lnTo>
                  <a:pt x="1503" y="1965"/>
                </a:lnTo>
                <a:lnTo>
                  <a:pt x="1526" y="1985"/>
                </a:lnTo>
                <a:lnTo>
                  <a:pt x="1551" y="2004"/>
                </a:lnTo>
                <a:lnTo>
                  <a:pt x="1576" y="2020"/>
                </a:lnTo>
                <a:lnTo>
                  <a:pt x="1603" y="2036"/>
                </a:lnTo>
                <a:lnTo>
                  <a:pt x="1633" y="2050"/>
                </a:lnTo>
                <a:lnTo>
                  <a:pt x="1662" y="2063"/>
                </a:lnTo>
                <a:lnTo>
                  <a:pt x="1693" y="2074"/>
                </a:lnTo>
                <a:lnTo>
                  <a:pt x="1725" y="2084"/>
                </a:lnTo>
                <a:lnTo>
                  <a:pt x="1757" y="2093"/>
                </a:lnTo>
                <a:lnTo>
                  <a:pt x="1790" y="2101"/>
                </a:lnTo>
                <a:lnTo>
                  <a:pt x="1825" y="2109"/>
                </a:lnTo>
                <a:lnTo>
                  <a:pt x="1858" y="2114"/>
                </a:lnTo>
                <a:lnTo>
                  <a:pt x="1893" y="2119"/>
                </a:lnTo>
                <a:lnTo>
                  <a:pt x="1927" y="2123"/>
                </a:lnTo>
                <a:lnTo>
                  <a:pt x="1960" y="2127"/>
                </a:lnTo>
                <a:lnTo>
                  <a:pt x="2029" y="2130"/>
                </a:lnTo>
                <a:lnTo>
                  <a:pt x="2095" y="2132"/>
                </a:lnTo>
                <a:lnTo>
                  <a:pt x="2159" y="2130"/>
                </a:lnTo>
                <a:lnTo>
                  <a:pt x="2218" y="2128"/>
                </a:lnTo>
                <a:lnTo>
                  <a:pt x="2273" y="2123"/>
                </a:lnTo>
                <a:lnTo>
                  <a:pt x="2320" y="2118"/>
                </a:lnTo>
                <a:lnTo>
                  <a:pt x="2361" y="2110"/>
                </a:lnTo>
                <a:lnTo>
                  <a:pt x="2394" y="2104"/>
                </a:lnTo>
                <a:lnTo>
                  <a:pt x="2325" y="2098"/>
                </a:lnTo>
                <a:lnTo>
                  <a:pt x="2259" y="2092"/>
                </a:lnTo>
                <a:lnTo>
                  <a:pt x="2196" y="2083"/>
                </a:lnTo>
                <a:lnTo>
                  <a:pt x="2136" y="2073"/>
                </a:lnTo>
                <a:lnTo>
                  <a:pt x="2079" y="2060"/>
                </a:lnTo>
                <a:lnTo>
                  <a:pt x="2026" y="2046"/>
                </a:lnTo>
                <a:lnTo>
                  <a:pt x="1974" y="2029"/>
                </a:lnTo>
                <a:lnTo>
                  <a:pt x="1927" y="2013"/>
                </a:lnTo>
                <a:lnTo>
                  <a:pt x="1881" y="1995"/>
                </a:lnTo>
                <a:lnTo>
                  <a:pt x="1839" y="1974"/>
                </a:lnTo>
                <a:lnTo>
                  <a:pt x="1799" y="1954"/>
                </a:lnTo>
                <a:lnTo>
                  <a:pt x="1761" y="1932"/>
                </a:lnTo>
                <a:lnTo>
                  <a:pt x="1726" y="1910"/>
                </a:lnTo>
                <a:lnTo>
                  <a:pt x="1693" y="1886"/>
                </a:lnTo>
                <a:lnTo>
                  <a:pt x="1662" y="1863"/>
                </a:lnTo>
                <a:lnTo>
                  <a:pt x="1634" y="1839"/>
                </a:lnTo>
                <a:lnTo>
                  <a:pt x="1607" y="1813"/>
                </a:lnTo>
                <a:lnTo>
                  <a:pt x="1583" y="1787"/>
                </a:lnTo>
                <a:lnTo>
                  <a:pt x="1560" y="1763"/>
                </a:lnTo>
                <a:lnTo>
                  <a:pt x="1538" y="1737"/>
                </a:lnTo>
                <a:lnTo>
                  <a:pt x="1519" y="1712"/>
                </a:lnTo>
                <a:lnTo>
                  <a:pt x="1501" y="1686"/>
                </a:lnTo>
                <a:lnTo>
                  <a:pt x="1484" y="1661"/>
                </a:lnTo>
                <a:lnTo>
                  <a:pt x="1469" y="1636"/>
                </a:lnTo>
                <a:lnTo>
                  <a:pt x="1456" y="1612"/>
                </a:lnTo>
                <a:lnTo>
                  <a:pt x="1443" y="1589"/>
                </a:lnTo>
                <a:lnTo>
                  <a:pt x="1422" y="1544"/>
                </a:lnTo>
                <a:lnTo>
                  <a:pt x="1402" y="1502"/>
                </a:lnTo>
                <a:lnTo>
                  <a:pt x="1387" y="1466"/>
                </a:lnTo>
                <a:lnTo>
                  <a:pt x="1364" y="1469"/>
                </a:lnTo>
                <a:lnTo>
                  <a:pt x="1341" y="1470"/>
                </a:lnTo>
                <a:lnTo>
                  <a:pt x="1318" y="1471"/>
                </a:lnTo>
                <a:lnTo>
                  <a:pt x="1297" y="1471"/>
                </a:lnTo>
                <a:lnTo>
                  <a:pt x="1277" y="1470"/>
                </a:lnTo>
                <a:lnTo>
                  <a:pt x="1259" y="1469"/>
                </a:lnTo>
                <a:lnTo>
                  <a:pt x="1241" y="1466"/>
                </a:lnTo>
                <a:lnTo>
                  <a:pt x="1224" y="1462"/>
                </a:lnTo>
                <a:lnTo>
                  <a:pt x="1208" y="1458"/>
                </a:lnTo>
                <a:lnTo>
                  <a:pt x="1194" y="1453"/>
                </a:lnTo>
                <a:lnTo>
                  <a:pt x="1180" y="1447"/>
                </a:lnTo>
                <a:lnTo>
                  <a:pt x="1167" y="1440"/>
                </a:lnTo>
                <a:lnTo>
                  <a:pt x="1154" y="1434"/>
                </a:lnTo>
                <a:lnTo>
                  <a:pt x="1142" y="1426"/>
                </a:lnTo>
                <a:lnTo>
                  <a:pt x="1132" y="1417"/>
                </a:lnTo>
                <a:lnTo>
                  <a:pt x="1123" y="1408"/>
                </a:lnTo>
                <a:lnTo>
                  <a:pt x="1114" y="1400"/>
                </a:lnTo>
                <a:lnTo>
                  <a:pt x="1107" y="1389"/>
                </a:lnTo>
                <a:lnTo>
                  <a:pt x="1099" y="1379"/>
                </a:lnTo>
                <a:lnTo>
                  <a:pt x="1094" y="1369"/>
                </a:lnTo>
                <a:lnTo>
                  <a:pt x="1087" y="1357"/>
                </a:lnTo>
                <a:lnTo>
                  <a:pt x="1084" y="1346"/>
                </a:lnTo>
                <a:lnTo>
                  <a:pt x="1078" y="1334"/>
                </a:lnTo>
                <a:lnTo>
                  <a:pt x="1076" y="1321"/>
                </a:lnTo>
                <a:lnTo>
                  <a:pt x="1071" y="1297"/>
                </a:lnTo>
                <a:lnTo>
                  <a:pt x="1070" y="1270"/>
                </a:lnTo>
                <a:lnTo>
                  <a:pt x="1070" y="1245"/>
                </a:lnTo>
                <a:lnTo>
                  <a:pt x="1073" y="1218"/>
                </a:lnTo>
                <a:lnTo>
                  <a:pt x="1078" y="1191"/>
                </a:lnTo>
                <a:lnTo>
                  <a:pt x="1086" y="1164"/>
                </a:lnTo>
                <a:lnTo>
                  <a:pt x="1095" y="1137"/>
                </a:lnTo>
                <a:lnTo>
                  <a:pt x="1107" y="1111"/>
                </a:lnTo>
                <a:lnTo>
                  <a:pt x="1119" y="1087"/>
                </a:lnTo>
                <a:lnTo>
                  <a:pt x="1134" y="1064"/>
                </a:lnTo>
                <a:lnTo>
                  <a:pt x="1149" y="1042"/>
                </a:lnTo>
                <a:lnTo>
                  <a:pt x="1166" y="1022"/>
                </a:lnTo>
                <a:lnTo>
                  <a:pt x="1183" y="1004"/>
                </a:lnTo>
                <a:lnTo>
                  <a:pt x="1203" y="987"/>
                </a:lnTo>
                <a:lnTo>
                  <a:pt x="1223" y="973"/>
                </a:lnTo>
                <a:lnTo>
                  <a:pt x="1244" y="963"/>
                </a:lnTo>
                <a:lnTo>
                  <a:pt x="1254" y="958"/>
                </a:lnTo>
                <a:lnTo>
                  <a:pt x="1264" y="955"/>
                </a:lnTo>
                <a:lnTo>
                  <a:pt x="1274" y="951"/>
                </a:lnTo>
                <a:lnTo>
                  <a:pt x="1286" y="950"/>
                </a:lnTo>
                <a:lnTo>
                  <a:pt x="1296" y="949"/>
                </a:lnTo>
                <a:lnTo>
                  <a:pt x="1308" y="949"/>
                </a:lnTo>
                <a:lnTo>
                  <a:pt x="1318" y="949"/>
                </a:lnTo>
                <a:lnTo>
                  <a:pt x="1329" y="951"/>
                </a:lnTo>
                <a:lnTo>
                  <a:pt x="1341" y="930"/>
                </a:lnTo>
                <a:lnTo>
                  <a:pt x="1352" y="909"/>
                </a:lnTo>
                <a:lnTo>
                  <a:pt x="1364" y="890"/>
                </a:lnTo>
                <a:lnTo>
                  <a:pt x="1377" y="872"/>
                </a:lnTo>
                <a:lnTo>
                  <a:pt x="1390" y="855"/>
                </a:lnTo>
                <a:lnTo>
                  <a:pt x="1402" y="840"/>
                </a:lnTo>
                <a:lnTo>
                  <a:pt x="1415" y="825"/>
                </a:lnTo>
                <a:lnTo>
                  <a:pt x="1428" y="811"/>
                </a:lnTo>
                <a:lnTo>
                  <a:pt x="1442" y="798"/>
                </a:lnTo>
                <a:lnTo>
                  <a:pt x="1455" y="785"/>
                </a:lnTo>
                <a:lnTo>
                  <a:pt x="1469" y="775"/>
                </a:lnTo>
                <a:lnTo>
                  <a:pt x="1483" y="765"/>
                </a:lnTo>
                <a:lnTo>
                  <a:pt x="1497" y="754"/>
                </a:lnTo>
                <a:lnTo>
                  <a:pt x="1511" y="745"/>
                </a:lnTo>
                <a:lnTo>
                  <a:pt x="1539" y="731"/>
                </a:lnTo>
                <a:lnTo>
                  <a:pt x="1569" y="720"/>
                </a:lnTo>
                <a:lnTo>
                  <a:pt x="1597" y="711"/>
                </a:lnTo>
                <a:lnTo>
                  <a:pt x="1626" y="704"/>
                </a:lnTo>
                <a:lnTo>
                  <a:pt x="1654" y="702"/>
                </a:lnTo>
                <a:lnTo>
                  <a:pt x="1684" y="701"/>
                </a:lnTo>
                <a:lnTo>
                  <a:pt x="1712" y="702"/>
                </a:lnTo>
                <a:lnTo>
                  <a:pt x="1740" y="706"/>
                </a:lnTo>
                <a:lnTo>
                  <a:pt x="1767" y="712"/>
                </a:lnTo>
                <a:lnTo>
                  <a:pt x="1794" y="718"/>
                </a:lnTo>
                <a:lnTo>
                  <a:pt x="1820" y="729"/>
                </a:lnTo>
                <a:lnTo>
                  <a:pt x="1845" y="739"/>
                </a:lnTo>
                <a:lnTo>
                  <a:pt x="1868" y="750"/>
                </a:lnTo>
                <a:lnTo>
                  <a:pt x="1891" y="763"/>
                </a:lnTo>
                <a:lnTo>
                  <a:pt x="1913" y="777"/>
                </a:lnTo>
                <a:lnTo>
                  <a:pt x="1932" y="791"/>
                </a:lnTo>
                <a:lnTo>
                  <a:pt x="1951" y="807"/>
                </a:lnTo>
                <a:lnTo>
                  <a:pt x="1968" y="823"/>
                </a:lnTo>
                <a:lnTo>
                  <a:pt x="1982" y="839"/>
                </a:lnTo>
                <a:lnTo>
                  <a:pt x="1995" y="855"/>
                </a:lnTo>
                <a:lnTo>
                  <a:pt x="2006" y="872"/>
                </a:lnTo>
                <a:lnTo>
                  <a:pt x="2015" y="887"/>
                </a:lnTo>
                <a:lnTo>
                  <a:pt x="2022" y="903"/>
                </a:lnTo>
                <a:lnTo>
                  <a:pt x="2027" y="918"/>
                </a:lnTo>
                <a:lnTo>
                  <a:pt x="2028" y="932"/>
                </a:lnTo>
                <a:lnTo>
                  <a:pt x="2059" y="922"/>
                </a:lnTo>
                <a:lnTo>
                  <a:pt x="2088" y="914"/>
                </a:lnTo>
                <a:lnTo>
                  <a:pt x="2119" y="909"/>
                </a:lnTo>
                <a:lnTo>
                  <a:pt x="2147" y="907"/>
                </a:lnTo>
                <a:lnTo>
                  <a:pt x="2177" y="907"/>
                </a:lnTo>
                <a:lnTo>
                  <a:pt x="2205" y="909"/>
                </a:lnTo>
                <a:lnTo>
                  <a:pt x="2232" y="913"/>
                </a:lnTo>
                <a:lnTo>
                  <a:pt x="2259" y="921"/>
                </a:lnTo>
                <a:lnTo>
                  <a:pt x="2284" y="928"/>
                </a:lnTo>
                <a:lnTo>
                  <a:pt x="2309" y="940"/>
                </a:lnTo>
                <a:lnTo>
                  <a:pt x="2333" y="951"/>
                </a:lnTo>
                <a:lnTo>
                  <a:pt x="2356" y="966"/>
                </a:lnTo>
                <a:lnTo>
                  <a:pt x="2379" y="981"/>
                </a:lnTo>
                <a:lnTo>
                  <a:pt x="2401" y="996"/>
                </a:lnTo>
                <a:lnTo>
                  <a:pt x="2421" y="1014"/>
                </a:lnTo>
                <a:lnTo>
                  <a:pt x="2440" y="1033"/>
                </a:lnTo>
                <a:lnTo>
                  <a:pt x="2458" y="1053"/>
                </a:lnTo>
                <a:lnTo>
                  <a:pt x="2475" y="1072"/>
                </a:lnTo>
                <a:lnTo>
                  <a:pt x="2490" y="1094"/>
                </a:lnTo>
                <a:lnTo>
                  <a:pt x="2506" y="1114"/>
                </a:lnTo>
                <a:lnTo>
                  <a:pt x="2518" y="1136"/>
                </a:lnTo>
                <a:lnTo>
                  <a:pt x="2531" y="1158"/>
                </a:lnTo>
                <a:lnTo>
                  <a:pt x="2541" y="1178"/>
                </a:lnTo>
                <a:lnTo>
                  <a:pt x="2550" y="1200"/>
                </a:lnTo>
                <a:lnTo>
                  <a:pt x="2558" y="1222"/>
                </a:lnTo>
                <a:lnTo>
                  <a:pt x="2564" y="1242"/>
                </a:lnTo>
                <a:lnTo>
                  <a:pt x="2568" y="1263"/>
                </a:lnTo>
                <a:lnTo>
                  <a:pt x="2572" y="1282"/>
                </a:lnTo>
                <a:lnTo>
                  <a:pt x="2573" y="1301"/>
                </a:lnTo>
                <a:lnTo>
                  <a:pt x="2572" y="1319"/>
                </a:lnTo>
                <a:lnTo>
                  <a:pt x="2571" y="1336"/>
                </a:lnTo>
                <a:lnTo>
                  <a:pt x="2567" y="1351"/>
                </a:lnTo>
                <a:lnTo>
                  <a:pt x="2557" y="1380"/>
                </a:lnTo>
                <a:lnTo>
                  <a:pt x="2548" y="1406"/>
                </a:lnTo>
                <a:lnTo>
                  <a:pt x="2538" y="1430"/>
                </a:lnTo>
                <a:lnTo>
                  <a:pt x="2527" y="1453"/>
                </a:lnTo>
                <a:lnTo>
                  <a:pt x="2517" y="1474"/>
                </a:lnTo>
                <a:lnTo>
                  <a:pt x="2507" y="1492"/>
                </a:lnTo>
                <a:lnTo>
                  <a:pt x="2497" y="1508"/>
                </a:lnTo>
                <a:lnTo>
                  <a:pt x="2488" y="1522"/>
                </a:lnTo>
                <a:lnTo>
                  <a:pt x="2479" y="1535"/>
                </a:lnTo>
                <a:lnTo>
                  <a:pt x="2468" y="1547"/>
                </a:lnTo>
                <a:lnTo>
                  <a:pt x="2452" y="1563"/>
                </a:lnTo>
                <a:lnTo>
                  <a:pt x="2438" y="1575"/>
                </a:lnTo>
                <a:lnTo>
                  <a:pt x="2426" y="1581"/>
                </a:lnTo>
                <a:lnTo>
                  <a:pt x="2447" y="1604"/>
                </a:lnTo>
                <a:lnTo>
                  <a:pt x="2470" y="1625"/>
                </a:lnTo>
                <a:lnTo>
                  <a:pt x="2494" y="1644"/>
                </a:lnTo>
                <a:lnTo>
                  <a:pt x="2520" y="1659"/>
                </a:lnTo>
                <a:lnTo>
                  <a:pt x="2547" y="1675"/>
                </a:lnTo>
                <a:lnTo>
                  <a:pt x="2576" y="1688"/>
                </a:lnTo>
                <a:lnTo>
                  <a:pt x="2605" y="1698"/>
                </a:lnTo>
                <a:lnTo>
                  <a:pt x="2637" y="1708"/>
                </a:lnTo>
                <a:lnTo>
                  <a:pt x="2668" y="1716"/>
                </a:lnTo>
                <a:lnTo>
                  <a:pt x="2701" y="1722"/>
                </a:lnTo>
                <a:lnTo>
                  <a:pt x="2733" y="1726"/>
                </a:lnTo>
                <a:lnTo>
                  <a:pt x="2767" y="1730"/>
                </a:lnTo>
                <a:lnTo>
                  <a:pt x="2800" y="1731"/>
                </a:lnTo>
                <a:lnTo>
                  <a:pt x="2833" y="1732"/>
                </a:lnTo>
                <a:lnTo>
                  <a:pt x="2867" y="1732"/>
                </a:lnTo>
                <a:lnTo>
                  <a:pt x="2900" y="1730"/>
                </a:lnTo>
                <a:lnTo>
                  <a:pt x="2900" y="1357"/>
                </a:lnTo>
                <a:lnTo>
                  <a:pt x="2888" y="1341"/>
                </a:lnTo>
                <a:lnTo>
                  <a:pt x="2878" y="1323"/>
                </a:lnTo>
                <a:lnTo>
                  <a:pt x="2870" y="1304"/>
                </a:lnTo>
                <a:lnTo>
                  <a:pt x="2863" y="1286"/>
                </a:lnTo>
                <a:lnTo>
                  <a:pt x="2858" y="1266"/>
                </a:lnTo>
                <a:lnTo>
                  <a:pt x="2854" y="1247"/>
                </a:lnTo>
                <a:lnTo>
                  <a:pt x="2851" y="1228"/>
                </a:lnTo>
                <a:lnTo>
                  <a:pt x="2850" y="1209"/>
                </a:lnTo>
                <a:lnTo>
                  <a:pt x="2851" y="1191"/>
                </a:lnTo>
                <a:lnTo>
                  <a:pt x="2852" y="1173"/>
                </a:lnTo>
                <a:lnTo>
                  <a:pt x="2855" y="1155"/>
                </a:lnTo>
                <a:lnTo>
                  <a:pt x="2860" y="1138"/>
                </a:lnTo>
                <a:lnTo>
                  <a:pt x="2865" y="1122"/>
                </a:lnTo>
                <a:lnTo>
                  <a:pt x="2873" y="1106"/>
                </a:lnTo>
                <a:lnTo>
                  <a:pt x="2881" y="1094"/>
                </a:lnTo>
                <a:lnTo>
                  <a:pt x="2891" y="1081"/>
                </a:lnTo>
                <a:lnTo>
                  <a:pt x="2900" y="1073"/>
                </a:lnTo>
                <a:lnTo>
                  <a:pt x="2900" y="469"/>
                </a:lnTo>
                <a:lnTo>
                  <a:pt x="2877" y="473"/>
                </a:lnTo>
                <a:lnTo>
                  <a:pt x="2856" y="477"/>
                </a:lnTo>
                <a:lnTo>
                  <a:pt x="2837" y="484"/>
                </a:lnTo>
                <a:lnTo>
                  <a:pt x="2829" y="488"/>
                </a:lnTo>
                <a:lnTo>
                  <a:pt x="2822" y="492"/>
                </a:lnTo>
                <a:lnTo>
                  <a:pt x="2810" y="473"/>
                </a:lnTo>
                <a:lnTo>
                  <a:pt x="2797" y="455"/>
                </a:lnTo>
                <a:lnTo>
                  <a:pt x="2785" y="439"/>
                </a:lnTo>
                <a:lnTo>
                  <a:pt x="2772" y="424"/>
                </a:lnTo>
                <a:lnTo>
                  <a:pt x="2759" y="413"/>
                </a:lnTo>
                <a:lnTo>
                  <a:pt x="2745" y="401"/>
                </a:lnTo>
                <a:lnTo>
                  <a:pt x="2732" y="391"/>
                </a:lnTo>
                <a:lnTo>
                  <a:pt x="2718" y="383"/>
                </a:lnTo>
                <a:lnTo>
                  <a:pt x="2705" y="377"/>
                </a:lnTo>
                <a:lnTo>
                  <a:pt x="2691" y="372"/>
                </a:lnTo>
                <a:lnTo>
                  <a:pt x="2677" y="368"/>
                </a:lnTo>
                <a:lnTo>
                  <a:pt x="2664" y="365"/>
                </a:lnTo>
                <a:lnTo>
                  <a:pt x="2652" y="364"/>
                </a:lnTo>
                <a:lnTo>
                  <a:pt x="2639" y="363"/>
                </a:lnTo>
                <a:lnTo>
                  <a:pt x="2626" y="364"/>
                </a:lnTo>
                <a:lnTo>
                  <a:pt x="2613" y="366"/>
                </a:lnTo>
                <a:lnTo>
                  <a:pt x="2600" y="369"/>
                </a:lnTo>
                <a:lnTo>
                  <a:pt x="2589" y="373"/>
                </a:lnTo>
                <a:lnTo>
                  <a:pt x="2577" y="378"/>
                </a:lnTo>
                <a:lnTo>
                  <a:pt x="2566" y="384"/>
                </a:lnTo>
                <a:lnTo>
                  <a:pt x="2556" y="391"/>
                </a:lnTo>
                <a:lnTo>
                  <a:pt x="2545" y="398"/>
                </a:lnTo>
                <a:lnTo>
                  <a:pt x="2536" y="406"/>
                </a:lnTo>
                <a:lnTo>
                  <a:pt x="2527" y="415"/>
                </a:lnTo>
                <a:lnTo>
                  <a:pt x="2518" y="424"/>
                </a:lnTo>
                <a:lnTo>
                  <a:pt x="2512" y="434"/>
                </a:lnTo>
                <a:lnTo>
                  <a:pt x="2504" y="445"/>
                </a:lnTo>
                <a:lnTo>
                  <a:pt x="2499" y="456"/>
                </a:lnTo>
                <a:lnTo>
                  <a:pt x="2493" y="466"/>
                </a:lnTo>
                <a:lnTo>
                  <a:pt x="2489" y="478"/>
                </a:lnTo>
                <a:lnTo>
                  <a:pt x="2485" y="491"/>
                </a:lnTo>
                <a:lnTo>
                  <a:pt x="2484" y="502"/>
                </a:lnTo>
                <a:lnTo>
                  <a:pt x="2480" y="541"/>
                </a:lnTo>
                <a:lnTo>
                  <a:pt x="2475" y="576"/>
                </a:lnTo>
                <a:lnTo>
                  <a:pt x="2468" y="610"/>
                </a:lnTo>
                <a:lnTo>
                  <a:pt x="2458" y="639"/>
                </a:lnTo>
                <a:lnTo>
                  <a:pt x="2447" y="666"/>
                </a:lnTo>
                <a:lnTo>
                  <a:pt x="2434" y="690"/>
                </a:lnTo>
                <a:lnTo>
                  <a:pt x="2420" y="712"/>
                </a:lnTo>
                <a:lnTo>
                  <a:pt x="2403" y="731"/>
                </a:lnTo>
                <a:lnTo>
                  <a:pt x="2385" y="749"/>
                </a:lnTo>
                <a:lnTo>
                  <a:pt x="2367" y="763"/>
                </a:lnTo>
                <a:lnTo>
                  <a:pt x="2347" y="776"/>
                </a:lnTo>
                <a:lnTo>
                  <a:pt x="2328" y="786"/>
                </a:lnTo>
                <a:lnTo>
                  <a:pt x="2306" y="795"/>
                </a:lnTo>
                <a:lnTo>
                  <a:pt x="2284" y="802"/>
                </a:lnTo>
                <a:lnTo>
                  <a:pt x="2262" y="806"/>
                </a:lnTo>
                <a:lnTo>
                  <a:pt x="2241" y="809"/>
                </a:lnTo>
                <a:lnTo>
                  <a:pt x="2219" y="811"/>
                </a:lnTo>
                <a:lnTo>
                  <a:pt x="2197" y="811"/>
                </a:lnTo>
                <a:lnTo>
                  <a:pt x="2175" y="808"/>
                </a:lnTo>
                <a:lnTo>
                  <a:pt x="2154" y="806"/>
                </a:lnTo>
                <a:lnTo>
                  <a:pt x="2133" y="800"/>
                </a:lnTo>
                <a:lnTo>
                  <a:pt x="2114" y="795"/>
                </a:lnTo>
                <a:lnTo>
                  <a:pt x="2095" y="789"/>
                </a:lnTo>
                <a:lnTo>
                  <a:pt x="2077" y="781"/>
                </a:lnTo>
                <a:lnTo>
                  <a:pt x="2060" y="772"/>
                </a:lnTo>
                <a:lnTo>
                  <a:pt x="2045" y="763"/>
                </a:lnTo>
                <a:lnTo>
                  <a:pt x="2031" y="753"/>
                </a:lnTo>
                <a:lnTo>
                  <a:pt x="2019" y="742"/>
                </a:lnTo>
                <a:lnTo>
                  <a:pt x="2009" y="730"/>
                </a:lnTo>
                <a:lnTo>
                  <a:pt x="2001" y="718"/>
                </a:lnTo>
                <a:lnTo>
                  <a:pt x="1995" y="707"/>
                </a:lnTo>
                <a:lnTo>
                  <a:pt x="1991" y="694"/>
                </a:lnTo>
                <a:lnTo>
                  <a:pt x="1985" y="671"/>
                </a:lnTo>
                <a:lnTo>
                  <a:pt x="1978" y="649"/>
                </a:lnTo>
                <a:lnTo>
                  <a:pt x="1974" y="630"/>
                </a:lnTo>
                <a:lnTo>
                  <a:pt x="1972" y="611"/>
                </a:lnTo>
                <a:lnTo>
                  <a:pt x="1971" y="592"/>
                </a:lnTo>
                <a:lnTo>
                  <a:pt x="1972" y="575"/>
                </a:lnTo>
                <a:lnTo>
                  <a:pt x="1973" y="560"/>
                </a:lnTo>
                <a:lnTo>
                  <a:pt x="1976" y="544"/>
                </a:lnTo>
                <a:lnTo>
                  <a:pt x="1978" y="530"/>
                </a:lnTo>
                <a:lnTo>
                  <a:pt x="1983" y="516"/>
                </a:lnTo>
                <a:lnTo>
                  <a:pt x="1989" y="505"/>
                </a:lnTo>
                <a:lnTo>
                  <a:pt x="1995" y="493"/>
                </a:lnTo>
                <a:lnTo>
                  <a:pt x="2001" y="482"/>
                </a:lnTo>
                <a:lnTo>
                  <a:pt x="2009" y="473"/>
                </a:lnTo>
                <a:lnTo>
                  <a:pt x="2018" y="464"/>
                </a:lnTo>
                <a:lnTo>
                  <a:pt x="2026" y="455"/>
                </a:lnTo>
                <a:lnTo>
                  <a:pt x="2035" y="448"/>
                </a:lnTo>
                <a:lnTo>
                  <a:pt x="2045" y="441"/>
                </a:lnTo>
                <a:lnTo>
                  <a:pt x="2064" y="429"/>
                </a:lnTo>
                <a:lnTo>
                  <a:pt x="2083" y="420"/>
                </a:lnTo>
                <a:lnTo>
                  <a:pt x="2102" y="414"/>
                </a:lnTo>
                <a:lnTo>
                  <a:pt x="2120" y="410"/>
                </a:lnTo>
                <a:lnTo>
                  <a:pt x="2137" y="407"/>
                </a:lnTo>
                <a:lnTo>
                  <a:pt x="2150" y="406"/>
                </a:lnTo>
                <a:lnTo>
                  <a:pt x="2161" y="406"/>
                </a:lnTo>
                <a:lnTo>
                  <a:pt x="2134" y="423"/>
                </a:lnTo>
                <a:lnTo>
                  <a:pt x="2111" y="438"/>
                </a:lnTo>
                <a:lnTo>
                  <a:pt x="2091" y="455"/>
                </a:lnTo>
                <a:lnTo>
                  <a:pt x="2073" y="471"/>
                </a:lnTo>
                <a:lnTo>
                  <a:pt x="2058" y="488"/>
                </a:lnTo>
                <a:lnTo>
                  <a:pt x="2046" y="505"/>
                </a:lnTo>
                <a:lnTo>
                  <a:pt x="2036" y="520"/>
                </a:lnTo>
                <a:lnTo>
                  <a:pt x="2028" y="537"/>
                </a:lnTo>
                <a:lnTo>
                  <a:pt x="2023" y="553"/>
                </a:lnTo>
                <a:lnTo>
                  <a:pt x="2019" y="569"/>
                </a:lnTo>
                <a:lnTo>
                  <a:pt x="2019" y="585"/>
                </a:lnTo>
                <a:lnTo>
                  <a:pt x="2019" y="601"/>
                </a:lnTo>
                <a:lnTo>
                  <a:pt x="2022" y="615"/>
                </a:lnTo>
                <a:lnTo>
                  <a:pt x="2027" y="630"/>
                </a:lnTo>
                <a:lnTo>
                  <a:pt x="2032" y="644"/>
                </a:lnTo>
                <a:lnTo>
                  <a:pt x="2040" y="657"/>
                </a:lnTo>
                <a:lnTo>
                  <a:pt x="2049" y="670"/>
                </a:lnTo>
                <a:lnTo>
                  <a:pt x="2059" y="681"/>
                </a:lnTo>
                <a:lnTo>
                  <a:pt x="2069" y="693"/>
                </a:lnTo>
                <a:lnTo>
                  <a:pt x="2082" y="704"/>
                </a:lnTo>
                <a:lnTo>
                  <a:pt x="2095" y="713"/>
                </a:lnTo>
                <a:lnTo>
                  <a:pt x="2109" y="722"/>
                </a:lnTo>
                <a:lnTo>
                  <a:pt x="2123" y="730"/>
                </a:lnTo>
                <a:lnTo>
                  <a:pt x="2138" y="736"/>
                </a:lnTo>
                <a:lnTo>
                  <a:pt x="2154" y="743"/>
                </a:lnTo>
                <a:lnTo>
                  <a:pt x="2169" y="747"/>
                </a:lnTo>
                <a:lnTo>
                  <a:pt x="2184" y="750"/>
                </a:lnTo>
                <a:lnTo>
                  <a:pt x="2201" y="752"/>
                </a:lnTo>
                <a:lnTo>
                  <a:pt x="2216" y="753"/>
                </a:lnTo>
                <a:lnTo>
                  <a:pt x="2232" y="752"/>
                </a:lnTo>
                <a:lnTo>
                  <a:pt x="2248" y="750"/>
                </a:lnTo>
                <a:lnTo>
                  <a:pt x="2262" y="747"/>
                </a:lnTo>
                <a:lnTo>
                  <a:pt x="2280" y="738"/>
                </a:lnTo>
                <a:lnTo>
                  <a:pt x="2298" y="729"/>
                </a:lnTo>
                <a:lnTo>
                  <a:pt x="2314" y="720"/>
                </a:lnTo>
                <a:lnTo>
                  <a:pt x="2328" y="710"/>
                </a:lnTo>
                <a:lnTo>
                  <a:pt x="2342" y="698"/>
                </a:lnTo>
                <a:lnTo>
                  <a:pt x="2355" y="686"/>
                </a:lnTo>
                <a:lnTo>
                  <a:pt x="2366" y="675"/>
                </a:lnTo>
                <a:lnTo>
                  <a:pt x="2376" y="663"/>
                </a:lnTo>
                <a:lnTo>
                  <a:pt x="2387" y="651"/>
                </a:lnTo>
                <a:lnTo>
                  <a:pt x="2396" y="638"/>
                </a:lnTo>
                <a:lnTo>
                  <a:pt x="2403" y="625"/>
                </a:lnTo>
                <a:lnTo>
                  <a:pt x="2411" y="611"/>
                </a:lnTo>
                <a:lnTo>
                  <a:pt x="2416" y="598"/>
                </a:lnTo>
                <a:lnTo>
                  <a:pt x="2421" y="584"/>
                </a:lnTo>
                <a:lnTo>
                  <a:pt x="2426" y="570"/>
                </a:lnTo>
                <a:lnTo>
                  <a:pt x="2430" y="556"/>
                </a:lnTo>
                <a:lnTo>
                  <a:pt x="2433" y="541"/>
                </a:lnTo>
                <a:lnTo>
                  <a:pt x="2434" y="526"/>
                </a:lnTo>
                <a:lnTo>
                  <a:pt x="2436" y="497"/>
                </a:lnTo>
                <a:lnTo>
                  <a:pt x="2435" y="466"/>
                </a:lnTo>
                <a:lnTo>
                  <a:pt x="2431" y="437"/>
                </a:lnTo>
                <a:lnTo>
                  <a:pt x="2425" y="407"/>
                </a:lnTo>
                <a:lnTo>
                  <a:pt x="2416" y="379"/>
                </a:lnTo>
                <a:lnTo>
                  <a:pt x="2404" y="351"/>
                </a:lnTo>
                <a:lnTo>
                  <a:pt x="2392" y="323"/>
                </a:lnTo>
                <a:lnTo>
                  <a:pt x="2376" y="297"/>
                </a:lnTo>
                <a:lnTo>
                  <a:pt x="2358" y="272"/>
                </a:lnTo>
                <a:lnTo>
                  <a:pt x="2340" y="249"/>
                </a:lnTo>
                <a:lnTo>
                  <a:pt x="2320" y="228"/>
                </a:lnTo>
                <a:lnTo>
                  <a:pt x="2298" y="209"/>
                </a:lnTo>
                <a:lnTo>
                  <a:pt x="2277" y="191"/>
                </a:lnTo>
                <a:lnTo>
                  <a:pt x="2252" y="177"/>
                </a:lnTo>
                <a:lnTo>
                  <a:pt x="2228" y="165"/>
                </a:lnTo>
                <a:lnTo>
                  <a:pt x="2216" y="160"/>
                </a:lnTo>
                <a:lnTo>
                  <a:pt x="2204" y="157"/>
                </a:lnTo>
                <a:lnTo>
                  <a:pt x="2191" y="153"/>
                </a:lnTo>
                <a:lnTo>
                  <a:pt x="2178" y="151"/>
                </a:lnTo>
                <a:lnTo>
                  <a:pt x="2164" y="149"/>
                </a:lnTo>
                <a:lnTo>
                  <a:pt x="2151" y="149"/>
                </a:lnTo>
                <a:lnTo>
                  <a:pt x="2138" y="149"/>
                </a:lnTo>
                <a:lnTo>
                  <a:pt x="2125" y="150"/>
                </a:lnTo>
                <a:lnTo>
                  <a:pt x="2111" y="153"/>
                </a:lnTo>
                <a:lnTo>
                  <a:pt x="2099" y="155"/>
                </a:lnTo>
                <a:lnTo>
                  <a:pt x="2086" y="159"/>
                </a:lnTo>
                <a:lnTo>
                  <a:pt x="2073" y="164"/>
                </a:lnTo>
                <a:lnTo>
                  <a:pt x="2060" y="171"/>
                </a:lnTo>
                <a:lnTo>
                  <a:pt x="2046" y="178"/>
                </a:lnTo>
                <a:lnTo>
                  <a:pt x="2033" y="187"/>
                </a:lnTo>
                <a:lnTo>
                  <a:pt x="2021" y="196"/>
                </a:lnTo>
                <a:lnTo>
                  <a:pt x="2001" y="177"/>
                </a:lnTo>
                <a:lnTo>
                  <a:pt x="1982" y="159"/>
                </a:lnTo>
                <a:lnTo>
                  <a:pt x="1962" y="142"/>
                </a:lnTo>
                <a:lnTo>
                  <a:pt x="1942" y="126"/>
                </a:lnTo>
                <a:lnTo>
                  <a:pt x="1923" y="110"/>
                </a:lnTo>
                <a:lnTo>
                  <a:pt x="1904" y="98"/>
                </a:lnTo>
                <a:lnTo>
                  <a:pt x="1885" y="85"/>
                </a:lnTo>
                <a:lnTo>
                  <a:pt x="1866" y="73"/>
                </a:lnTo>
                <a:lnTo>
                  <a:pt x="1846" y="62"/>
                </a:lnTo>
                <a:lnTo>
                  <a:pt x="1827" y="52"/>
                </a:lnTo>
                <a:lnTo>
                  <a:pt x="1809" y="44"/>
                </a:lnTo>
                <a:lnTo>
                  <a:pt x="1790" y="35"/>
                </a:lnTo>
                <a:lnTo>
                  <a:pt x="1754" y="22"/>
                </a:lnTo>
                <a:lnTo>
                  <a:pt x="1718" y="12"/>
                </a:lnTo>
                <a:lnTo>
                  <a:pt x="1684" y="5"/>
                </a:lnTo>
                <a:lnTo>
                  <a:pt x="1649" y="2"/>
                </a:lnTo>
                <a:lnTo>
                  <a:pt x="1616" y="0"/>
                </a:lnTo>
                <a:lnTo>
                  <a:pt x="1584" y="3"/>
                </a:lnTo>
                <a:lnTo>
                  <a:pt x="1552" y="7"/>
                </a:lnTo>
                <a:lnTo>
                  <a:pt x="1523" y="13"/>
                </a:lnTo>
                <a:lnTo>
                  <a:pt x="1493" y="21"/>
                </a:lnTo>
                <a:lnTo>
                  <a:pt x="1465" y="31"/>
                </a:lnTo>
                <a:lnTo>
                  <a:pt x="1439" y="43"/>
                </a:lnTo>
                <a:lnTo>
                  <a:pt x="1414" y="55"/>
                </a:lnTo>
                <a:lnTo>
                  <a:pt x="1391" y="69"/>
                </a:lnTo>
                <a:lnTo>
                  <a:pt x="1368" y="85"/>
                </a:lnTo>
                <a:lnTo>
                  <a:pt x="1347" y="101"/>
                </a:lnTo>
                <a:lnTo>
                  <a:pt x="1329" y="118"/>
                </a:lnTo>
                <a:lnTo>
                  <a:pt x="1311" y="135"/>
                </a:lnTo>
                <a:lnTo>
                  <a:pt x="1296" y="153"/>
                </a:lnTo>
                <a:lnTo>
                  <a:pt x="1282" y="171"/>
                </a:lnTo>
                <a:lnTo>
                  <a:pt x="1270" y="187"/>
                </a:lnTo>
                <a:lnTo>
                  <a:pt x="1260" y="204"/>
                </a:lnTo>
                <a:lnTo>
                  <a:pt x="1253" y="221"/>
                </a:lnTo>
                <a:lnTo>
                  <a:pt x="1247" y="236"/>
                </a:lnTo>
                <a:lnTo>
                  <a:pt x="1244" y="251"/>
                </a:lnTo>
                <a:lnTo>
                  <a:pt x="1242" y="264"/>
                </a:lnTo>
                <a:lnTo>
                  <a:pt x="1242" y="277"/>
                </a:lnTo>
                <a:lnTo>
                  <a:pt x="1209" y="263"/>
                </a:lnTo>
                <a:lnTo>
                  <a:pt x="1177" y="253"/>
                </a:lnTo>
                <a:lnTo>
                  <a:pt x="1145" y="245"/>
                </a:lnTo>
                <a:lnTo>
                  <a:pt x="1113" y="241"/>
                </a:lnTo>
                <a:lnTo>
                  <a:pt x="1084" y="238"/>
                </a:lnTo>
                <a:lnTo>
                  <a:pt x="1054" y="240"/>
                </a:lnTo>
                <a:lnTo>
                  <a:pt x="1026" y="242"/>
                </a:lnTo>
                <a:lnTo>
                  <a:pt x="998" y="247"/>
                </a:lnTo>
                <a:lnTo>
                  <a:pt x="972" y="255"/>
                </a:lnTo>
                <a:lnTo>
                  <a:pt x="947" y="264"/>
                </a:lnTo>
                <a:lnTo>
                  <a:pt x="922" y="274"/>
                </a:lnTo>
                <a:lnTo>
                  <a:pt x="901" y="286"/>
                </a:lnTo>
                <a:lnTo>
                  <a:pt x="879" y="300"/>
                </a:lnTo>
                <a:lnTo>
                  <a:pt x="858" y="314"/>
                </a:lnTo>
                <a:lnTo>
                  <a:pt x="839" y="329"/>
                </a:lnTo>
                <a:lnTo>
                  <a:pt x="821" y="346"/>
                </a:lnTo>
                <a:lnTo>
                  <a:pt x="805" y="364"/>
                </a:lnTo>
                <a:lnTo>
                  <a:pt x="789" y="382"/>
                </a:lnTo>
                <a:lnTo>
                  <a:pt x="775" y="400"/>
                </a:lnTo>
                <a:lnTo>
                  <a:pt x="764" y="418"/>
                </a:lnTo>
                <a:lnTo>
                  <a:pt x="752" y="437"/>
                </a:lnTo>
                <a:lnTo>
                  <a:pt x="743" y="455"/>
                </a:lnTo>
                <a:lnTo>
                  <a:pt x="735" y="473"/>
                </a:lnTo>
                <a:lnTo>
                  <a:pt x="729" y="491"/>
                </a:lnTo>
                <a:lnTo>
                  <a:pt x="724" y="507"/>
                </a:lnTo>
                <a:lnTo>
                  <a:pt x="721" y="524"/>
                </a:lnTo>
                <a:lnTo>
                  <a:pt x="720" y="539"/>
                </a:lnTo>
                <a:lnTo>
                  <a:pt x="721" y="555"/>
                </a:lnTo>
                <a:lnTo>
                  <a:pt x="723" y="567"/>
                </a:lnTo>
                <a:lnTo>
                  <a:pt x="727" y="579"/>
                </a:lnTo>
                <a:lnTo>
                  <a:pt x="733" y="589"/>
                </a:lnTo>
                <a:lnTo>
                  <a:pt x="741" y="597"/>
                </a:lnTo>
                <a:lnTo>
                  <a:pt x="716" y="608"/>
                </a:lnTo>
                <a:lnTo>
                  <a:pt x="693" y="619"/>
                </a:lnTo>
                <a:lnTo>
                  <a:pt x="673" y="630"/>
                </a:lnTo>
                <a:lnTo>
                  <a:pt x="652" y="642"/>
                </a:lnTo>
                <a:lnTo>
                  <a:pt x="633" y="653"/>
                </a:lnTo>
                <a:lnTo>
                  <a:pt x="615" y="665"/>
                </a:lnTo>
                <a:lnTo>
                  <a:pt x="600" y="678"/>
                </a:lnTo>
                <a:lnTo>
                  <a:pt x="584" y="690"/>
                </a:lnTo>
                <a:lnTo>
                  <a:pt x="570" y="703"/>
                </a:lnTo>
                <a:lnTo>
                  <a:pt x="558" y="716"/>
                </a:lnTo>
                <a:lnTo>
                  <a:pt x="545" y="730"/>
                </a:lnTo>
                <a:lnTo>
                  <a:pt x="535" y="743"/>
                </a:lnTo>
                <a:lnTo>
                  <a:pt x="526" y="757"/>
                </a:lnTo>
                <a:lnTo>
                  <a:pt x="517" y="770"/>
                </a:lnTo>
                <a:lnTo>
                  <a:pt x="509" y="784"/>
                </a:lnTo>
                <a:lnTo>
                  <a:pt x="503" y="798"/>
                </a:lnTo>
                <a:lnTo>
                  <a:pt x="497" y="812"/>
                </a:lnTo>
                <a:lnTo>
                  <a:pt x="492" y="826"/>
                </a:lnTo>
                <a:lnTo>
                  <a:pt x="490" y="840"/>
                </a:lnTo>
                <a:lnTo>
                  <a:pt x="487" y="854"/>
                </a:lnTo>
                <a:lnTo>
                  <a:pt x="485" y="868"/>
                </a:lnTo>
                <a:lnTo>
                  <a:pt x="485" y="882"/>
                </a:lnTo>
                <a:lnTo>
                  <a:pt x="483" y="896"/>
                </a:lnTo>
                <a:lnTo>
                  <a:pt x="485" y="909"/>
                </a:lnTo>
                <a:lnTo>
                  <a:pt x="486" y="923"/>
                </a:lnTo>
                <a:lnTo>
                  <a:pt x="488" y="936"/>
                </a:lnTo>
                <a:lnTo>
                  <a:pt x="496" y="963"/>
                </a:lnTo>
                <a:lnTo>
                  <a:pt x="505" y="989"/>
                </a:lnTo>
                <a:lnTo>
                  <a:pt x="518" y="1013"/>
                </a:lnTo>
                <a:lnTo>
                  <a:pt x="533" y="1036"/>
                </a:lnTo>
                <a:lnTo>
                  <a:pt x="550" y="1058"/>
                </a:lnTo>
                <a:lnTo>
                  <a:pt x="569" y="1077"/>
                </a:lnTo>
                <a:lnTo>
                  <a:pt x="590" y="1095"/>
                </a:lnTo>
                <a:lnTo>
                  <a:pt x="613" y="1111"/>
                </a:lnTo>
                <a:lnTo>
                  <a:pt x="637" y="1126"/>
                </a:lnTo>
                <a:lnTo>
                  <a:pt x="663" y="1137"/>
                </a:lnTo>
                <a:lnTo>
                  <a:pt x="689" y="1146"/>
                </a:lnTo>
                <a:lnTo>
                  <a:pt x="716" y="1151"/>
                </a:lnTo>
                <a:lnTo>
                  <a:pt x="730" y="1154"/>
                </a:lnTo>
                <a:lnTo>
                  <a:pt x="744" y="1155"/>
                </a:lnTo>
                <a:lnTo>
                  <a:pt x="760" y="1155"/>
                </a:lnTo>
                <a:lnTo>
                  <a:pt x="774" y="1155"/>
                </a:lnTo>
                <a:lnTo>
                  <a:pt x="788" y="1154"/>
                </a:lnTo>
                <a:lnTo>
                  <a:pt x="803" y="1151"/>
                </a:lnTo>
                <a:lnTo>
                  <a:pt x="817" y="1149"/>
                </a:lnTo>
                <a:lnTo>
                  <a:pt x="833" y="1145"/>
                </a:lnTo>
                <a:lnTo>
                  <a:pt x="847" y="1140"/>
                </a:lnTo>
                <a:lnTo>
                  <a:pt x="862" y="1133"/>
                </a:lnTo>
                <a:lnTo>
                  <a:pt x="876" y="1127"/>
                </a:lnTo>
                <a:lnTo>
                  <a:pt x="890" y="1119"/>
                </a:lnTo>
                <a:lnTo>
                  <a:pt x="906" y="1110"/>
                </a:lnTo>
                <a:lnTo>
                  <a:pt x="920" y="1101"/>
                </a:lnTo>
                <a:lnTo>
                  <a:pt x="933" y="1091"/>
                </a:lnTo>
                <a:lnTo>
                  <a:pt x="945" y="1081"/>
                </a:lnTo>
                <a:lnTo>
                  <a:pt x="957" y="1071"/>
                </a:lnTo>
                <a:lnTo>
                  <a:pt x="967" y="1059"/>
                </a:lnTo>
                <a:lnTo>
                  <a:pt x="977" y="1046"/>
                </a:lnTo>
                <a:lnTo>
                  <a:pt x="986" y="1033"/>
                </a:lnTo>
                <a:lnTo>
                  <a:pt x="994" y="1021"/>
                </a:lnTo>
                <a:lnTo>
                  <a:pt x="1000" y="1007"/>
                </a:lnTo>
                <a:lnTo>
                  <a:pt x="1006" y="994"/>
                </a:lnTo>
                <a:lnTo>
                  <a:pt x="1011" y="980"/>
                </a:lnTo>
                <a:lnTo>
                  <a:pt x="1014" y="966"/>
                </a:lnTo>
                <a:lnTo>
                  <a:pt x="1017" y="950"/>
                </a:lnTo>
                <a:lnTo>
                  <a:pt x="1018" y="936"/>
                </a:lnTo>
                <a:lnTo>
                  <a:pt x="1018" y="922"/>
                </a:lnTo>
                <a:lnTo>
                  <a:pt x="1017" y="908"/>
                </a:lnTo>
                <a:lnTo>
                  <a:pt x="1016" y="894"/>
                </a:lnTo>
                <a:lnTo>
                  <a:pt x="1012" y="880"/>
                </a:lnTo>
                <a:lnTo>
                  <a:pt x="1008" y="867"/>
                </a:lnTo>
                <a:lnTo>
                  <a:pt x="1002" y="854"/>
                </a:lnTo>
                <a:lnTo>
                  <a:pt x="995" y="841"/>
                </a:lnTo>
                <a:lnTo>
                  <a:pt x="986" y="829"/>
                </a:lnTo>
                <a:lnTo>
                  <a:pt x="977" y="817"/>
                </a:lnTo>
                <a:lnTo>
                  <a:pt x="967" y="807"/>
                </a:lnTo>
                <a:lnTo>
                  <a:pt x="954" y="797"/>
                </a:lnTo>
                <a:lnTo>
                  <a:pt x="940" y="788"/>
                </a:lnTo>
                <a:lnTo>
                  <a:pt x="926" y="779"/>
                </a:lnTo>
                <a:lnTo>
                  <a:pt x="910" y="771"/>
                </a:lnTo>
                <a:lnTo>
                  <a:pt x="892" y="765"/>
                </a:lnTo>
                <a:lnTo>
                  <a:pt x="872" y="759"/>
                </a:lnTo>
                <a:lnTo>
                  <a:pt x="852" y="754"/>
                </a:lnTo>
                <a:lnTo>
                  <a:pt x="830" y="752"/>
                </a:lnTo>
                <a:lnTo>
                  <a:pt x="806" y="749"/>
                </a:lnTo>
                <a:lnTo>
                  <a:pt x="839" y="742"/>
                </a:lnTo>
                <a:lnTo>
                  <a:pt x="869" y="736"/>
                </a:lnTo>
                <a:lnTo>
                  <a:pt x="897" y="735"/>
                </a:lnTo>
                <a:lnTo>
                  <a:pt x="921" y="736"/>
                </a:lnTo>
                <a:lnTo>
                  <a:pt x="944" y="740"/>
                </a:lnTo>
                <a:lnTo>
                  <a:pt x="965" y="745"/>
                </a:lnTo>
                <a:lnTo>
                  <a:pt x="982" y="754"/>
                </a:lnTo>
                <a:lnTo>
                  <a:pt x="999" y="765"/>
                </a:lnTo>
                <a:lnTo>
                  <a:pt x="1013" y="777"/>
                </a:lnTo>
                <a:lnTo>
                  <a:pt x="1025" y="791"/>
                </a:lnTo>
                <a:lnTo>
                  <a:pt x="1035" y="807"/>
                </a:lnTo>
                <a:lnTo>
                  <a:pt x="1044" y="823"/>
                </a:lnTo>
                <a:lnTo>
                  <a:pt x="1050" y="841"/>
                </a:lnTo>
                <a:lnTo>
                  <a:pt x="1055" y="861"/>
                </a:lnTo>
                <a:lnTo>
                  <a:pt x="1058" y="880"/>
                </a:lnTo>
                <a:lnTo>
                  <a:pt x="1061" y="900"/>
                </a:lnTo>
                <a:lnTo>
                  <a:pt x="1061" y="921"/>
                </a:lnTo>
                <a:lnTo>
                  <a:pt x="1061" y="943"/>
                </a:lnTo>
                <a:lnTo>
                  <a:pt x="1058" y="963"/>
                </a:lnTo>
                <a:lnTo>
                  <a:pt x="1054" y="983"/>
                </a:lnTo>
                <a:lnTo>
                  <a:pt x="1050" y="1004"/>
                </a:lnTo>
                <a:lnTo>
                  <a:pt x="1044" y="1023"/>
                </a:lnTo>
                <a:lnTo>
                  <a:pt x="1038" y="1042"/>
                </a:lnTo>
                <a:lnTo>
                  <a:pt x="1030" y="1060"/>
                </a:lnTo>
                <a:lnTo>
                  <a:pt x="1022" y="1077"/>
                </a:lnTo>
                <a:lnTo>
                  <a:pt x="1013" y="1092"/>
                </a:lnTo>
                <a:lnTo>
                  <a:pt x="1003" y="1106"/>
                </a:lnTo>
                <a:lnTo>
                  <a:pt x="993" y="1119"/>
                </a:lnTo>
                <a:lnTo>
                  <a:pt x="982" y="1129"/>
                </a:lnTo>
                <a:lnTo>
                  <a:pt x="971" y="1137"/>
                </a:lnTo>
                <a:lnTo>
                  <a:pt x="959" y="1143"/>
                </a:lnTo>
                <a:lnTo>
                  <a:pt x="948" y="1147"/>
                </a:lnTo>
                <a:lnTo>
                  <a:pt x="911" y="1160"/>
                </a:lnTo>
                <a:lnTo>
                  <a:pt x="875" y="1172"/>
                </a:lnTo>
                <a:lnTo>
                  <a:pt x="842" y="1181"/>
                </a:lnTo>
                <a:lnTo>
                  <a:pt x="810" y="1188"/>
                </a:lnTo>
                <a:lnTo>
                  <a:pt x="780" y="1195"/>
                </a:lnTo>
                <a:lnTo>
                  <a:pt x="752" y="1199"/>
                </a:lnTo>
                <a:lnTo>
                  <a:pt x="725" y="1201"/>
                </a:lnTo>
                <a:lnTo>
                  <a:pt x="701" y="1202"/>
                </a:lnTo>
                <a:lnTo>
                  <a:pt x="677" y="1202"/>
                </a:lnTo>
                <a:lnTo>
                  <a:pt x="655" y="1201"/>
                </a:lnTo>
                <a:lnTo>
                  <a:pt x="634" y="1199"/>
                </a:lnTo>
                <a:lnTo>
                  <a:pt x="615" y="1196"/>
                </a:lnTo>
                <a:lnTo>
                  <a:pt x="597" y="1191"/>
                </a:lnTo>
                <a:lnTo>
                  <a:pt x="581" y="1186"/>
                </a:lnTo>
                <a:lnTo>
                  <a:pt x="565" y="1179"/>
                </a:lnTo>
                <a:lnTo>
                  <a:pt x="551" y="1173"/>
                </a:lnTo>
                <a:lnTo>
                  <a:pt x="537" y="1165"/>
                </a:lnTo>
                <a:lnTo>
                  <a:pt x="524" y="1158"/>
                </a:lnTo>
                <a:lnTo>
                  <a:pt x="501" y="1141"/>
                </a:lnTo>
                <a:lnTo>
                  <a:pt x="481" y="1123"/>
                </a:lnTo>
                <a:lnTo>
                  <a:pt x="463" y="1106"/>
                </a:lnTo>
                <a:lnTo>
                  <a:pt x="432" y="1076"/>
                </a:lnTo>
                <a:lnTo>
                  <a:pt x="418" y="1063"/>
                </a:lnTo>
                <a:lnTo>
                  <a:pt x="412" y="1059"/>
                </a:lnTo>
                <a:lnTo>
                  <a:pt x="404" y="1054"/>
                </a:lnTo>
                <a:close/>
                <a:moveTo>
                  <a:pt x="2900" y="1798"/>
                </a:moveTo>
                <a:lnTo>
                  <a:pt x="2900" y="2002"/>
                </a:lnTo>
                <a:lnTo>
                  <a:pt x="2858" y="2009"/>
                </a:lnTo>
                <a:lnTo>
                  <a:pt x="2813" y="2015"/>
                </a:lnTo>
                <a:lnTo>
                  <a:pt x="2768" y="2022"/>
                </a:lnTo>
                <a:lnTo>
                  <a:pt x="2721" y="2027"/>
                </a:lnTo>
                <a:lnTo>
                  <a:pt x="2672" y="2031"/>
                </a:lnTo>
                <a:lnTo>
                  <a:pt x="2622" y="2033"/>
                </a:lnTo>
                <a:lnTo>
                  <a:pt x="2570" y="2036"/>
                </a:lnTo>
                <a:lnTo>
                  <a:pt x="2517" y="2036"/>
                </a:lnTo>
                <a:lnTo>
                  <a:pt x="2424" y="2029"/>
                </a:lnTo>
                <a:lnTo>
                  <a:pt x="2333" y="2022"/>
                </a:lnTo>
                <a:lnTo>
                  <a:pt x="2289" y="2017"/>
                </a:lnTo>
                <a:lnTo>
                  <a:pt x="2246" y="2011"/>
                </a:lnTo>
                <a:lnTo>
                  <a:pt x="2202" y="2005"/>
                </a:lnTo>
                <a:lnTo>
                  <a:pt x="2160" y="1997"/>
                </a:lnTo>
                <a:lnTo>
                  <a:pt x="2118" y="1988"/>
                </a:lnTo>
                <a:lnTo>
                  <a:pt x="2077" y="1979"/>
                </a:lnTo>
                <a:lnTo>
                  <a:pt x="2037" y="1969"/>
                </a:lnTo>
                <a:lnTo>
                  <a:pt x="1997" y="1958"/>
                </a:lnTo>
                <a:lnTo>
                  <a:pt x="1959" y="1945"/>
                </a:lnTo>
                <a:lnTo>
                  <a:pt x="1922" y="1931"/>
                </a:lnTo>
                <a:lnTo>
                  <a:pt x="1885" y="1914"/>
                </a:lnTo>
                <a:lnTo>
                  <a:pt x="1849" y="1897"/>
                </a:lnTo>
                <a:lnTo>
                  <a:pt x="1814" y="1880"/>
                </a:lnTo>
                <a:lnTo>
                  <a:pt x="1780" y="1859"/>
                </a:lnTo>
                <a:lnTo>
                  <a:pt x="1748" y="1837"/>
                </a:lnTo>
                <a:lnTo>
                  <a:pt x="1716" y="1813"/>
                </a:lnTo>
                <a:lnTo>
                  <a:pt x="1685" y="1787"/>
                </a:lnTo>
                <a:lnTo>
                  <a:pt x="1654" y="1761"/>
                </a:lnTo>
                <a:lnTo>
                  <a:pt x="1626" y="1731"/>
                </a:lnTo>
                <a:lnTo>
                  <a:pt x="1598" y="1699"/>
                </a:lnTo>
                <a:lnTo>
                  <a:pt x="1573" y="1666"/>
                </a:lnTo>
                <a:lnTo>
                  <a:pt x="1547" y="1630"/>
                </a:lnTo>
                <a:lnTo>
                  <a:pt x="1523" y="1592"/>
                </a:lnTo>
                <a:lnTo>
                  <a:pt x="1501" y="1552"/>
                </a:lnTo>
                <a:lnTo>
                  <a:pt x="1479" y="1508"/>
                </a:lnTo>
                <a:lnTo>
                  <a:pt x="1459" y="1464"/>
                </a:lnTo>
                <a:lnTo>
                  <a:pt x="1439" y="1415"/>
                </a:lnTo>
                <a:lnTo>
                  <a:pt x="1423" y="1365"/>
                </a:lnTo>
                <a:lnTo>
                  <a:pt x="1390" y="1380"/>
                </a:lnTo>
                <a:lnTo>
                  <a:pt x="1360" y="1393"/>
                </a:lnTo>
                <a:lnTo>
                  <a:pt x="1332" y="1402"/>
                </a:lnTo>
                <a:lnTo>
                  <a:pt x="1319" y="1405"/>
                </a:lnTo>
                <a:lnTo>
                  <a:pt x="1306" y="1407"/>
                </a:lnTo>
                <a:lnTo>
                  <a:pt x="1294" y="1407"/>
                </a:lnTo>
                <a:lnTo>
                  <a:pt x="1282" y="1408"/>
                </a:lnTo>
                <a:lnTo>
                  <a:pt x="1270" y="1407"/>
                </a:lnTo>
                <a:lnTo>
                  <a:pt x="1260" y="1406"/>
                </a:lnTo>
                <a:lnTo>
                  <a:pt x="1250" y="1405"/>
                </a:lnTo>
                <a:lnTo>
                  <a:pt x="1240" y="1402"/>
                </a:lnTo>
                <a:lnTo>
                  <a:pt x="1231" y="1398"/>
                </a:lnTo>
                <a:lnTo>
                  <a:pt x="1222" y="1394"/>
                </a:lnTo>
                <a:lnTo>
                  <a:pt x="1214" y="1389"/>
                </a:lnTo>
                <a:lnTo>
                  <a:pt x="1206" y="1384"/>
                </a:lnTo>
                <a:lnTo>
                  <a:pt x="1192" y="1373"/>
                </a:lnTo>
                <a:lnTo>
                  <a:pt x="1181" y="1359"/>
                </a:lnTo>
                <a:lnTo>
                  <a:pt x="1171" y="1343"/>
                </a:lnTo>
                <a:lnTo>
                  <a:pt x="1163" y="1325"/>
                </a:lnTo>
                <a:lnTo>
                  <a:pt x="1157" y="1306"/>
                </a:lnTo>
                <a:lnTo>
                  <a:pt x="1153" y="1287"/>
                </a:lnTo>
                <a:lnTo>
                  <a:pt x="1150" y="1266"/>
                </a:lnTo>
                <a:lnTo>
                  <a:pt x="1150" y="1245"/>
                </a:lnTo>
                <a:lnTo>
                  <a:pt x="1151" y="1223"/>
                </a:lnTo>
                <a:lnTo>
                  <a:pt x="1155" y="1201"/>
                </a:lnTo>
                <a:lnTo>
                  <a:pt x="1160" y="1179"/>
                </a:lnTo>
                <a:lnTo>
                  <a:pt x="1167" y="1159"/>
                </a:lnTo>
                <a:lnTo>
                  <a:pt x="1176" y="1138"/>
                </a:lnTo>
                <a:lnTo>
                  <a:pt x="1187" y="1118"/>
                </a:lnTo>
                <a:lnTo>
                  <a:pt x="1200" y="1099"/>
                </a:lnTo>
                <a:lnTo>
                  <a:pt x="1214" y="1081"/>
                </a:lnTo>
                <a:lnTo>
                  <a:pt x="1231" y="1064"/>
                </a:lnTo>
                <a:lnTo>
                  <a:pt x="1249" y="1050"/>
                </a:lnTo>
                <a:lnTo>
                  <a:pt x="1269" y="1037"/>
                </a:lnTo>
                <a:lnTo>
                  <a:pt x="1290" y="1027"/>
                </a:lnTo>
                <a:lnTo>
                  <a:pt x="1314" y="1019"/>
                </a:lnTo>
                <a:lnTo>
                  <a:pt x="1326" y="1015"/>
                </a:lnTo>
                <a:lnTo>
                  <a:pt x="1340" y="1013"/>
                </a:lnTo>
                <a:lnTo>
                  <a:pt x="1352" y="1012"/>
                </a:lnTo>
                <a:lnTo>
                  <a:pt x="1366" y="1010"/>
                </a:lnTo>
                <a:lnTo>
                  <a:pt x="1388" y="972"/>
                </a:lnTo>
                <a:lnTo>
                  <a:pt x="1413" y="937"/>
                </a:lnTo>
                <a:lnTo>
                  <a:pt x="1437" y="908"/>
                </a:lnTo>
                <a:lnTo>
                  <a:pt x="1461" y="881"/>
                </a:lnTo>
                <a:lnTo>
                  <a:pt x="1487" y="858"/>
                </a:lnTo>
                <a:lnTo>
                  <a:pt x="1512" y="838"/>
                </a:lnTo>
                <a:lnTo>
                  <a:pt x="1539" y="821"/>
                </a:lnTo>
                <a:lnTo>
                  <a:pt x="1566" y="808"/>
                </a:lnTo>
                <a:lnTo>
                  <a:pt x="1592" y="798"/>
                </a:lnTo>
                <a:lnTo>
                  <a:pt x="1619" y="790"/>
                </a:lnTo>
                <a:lnTo>
                  <a:pt x="1645" y="785"/>
                </a:lnTo>
                <a:lnTo>
                  <a:pt x="1671" y="783"/>
                </a:lnTo>
                <a:lnTo>
                  <a:pt x="1697" y="783"/>
                </a:lnTo>
                <a:lnTo>
                  <a:pt x="1722" y="785"/>
                </a:lnTo>
                <a:lnTo>
                  <a:pt x="1748" y="789"/>
                </a:lnTo>
                <a:lnTo>
                  <a:pt x="1772" y="794"/>
                </a:lnTo>
                <a:lnTo>
                  <a:pt x="1797" y="802"/>
                </a:lnTo>
                <a:lnTo>
                  <a:pt x="1820" y="811"/>
                </a:lnTo>
                <a:lnTo>
                  <a:pt x="1841" y="821"/>
                </a:lnTo>
                <a:lnTo>
                  <a:pt x="1862" y="834"/>
                </a:lnTo>
                <a:lnTo>
                  <a:pt x="1882" y="845"/>
                </a:lnTo>
                <a:lnTo>
                  <a:pt x="1901" y="859"/>
                </a:lnTo>
                <a:lnTo>
                  <a:pt x="1918" y="873"/>
                </a:lnTo>
                <a:lnTo>
                  <a:pt x="1935" y="889"/>
                </a:lnTo>
                <a:lnTo>
                  <a:pt x="1950" y="904"/>
                </a:lnTo>
                <a:lnTo>
                  <a:pt x="1963" y="919"/>
                </a:lnTo>
                <a:lnTo>
                  <a:pt x="1974" y="935"/>
                </a:lnTo>
                <a:lnTo>
                  <a:pt x="1983" y="951"/>
                </a:lnTo>
                <a:lnTo>
                  <a:pt x="1991" y="967"/>
                </a:lnTo>
                <a:lnTo>
                  <a:pt x="1997" y="981"/>
                </a:lnTo>
                <a:lnTo>
                  <a:pt x="2000" y="996"/>
                </a:lnTo>
                <a:lnTo>
                  <a:pt x="2001" y="1010"/>
                </a:lnTo>
                <a:lnTo>
                  <a:pt x="2021" y="1003"/>
                </a:lnTo>
                <a:lnTo>
                  <a:pt x="2040" y="996"/>
                </a:lnTo>
                <a:lnTo>
                  <a:pt x="2058" y="991"/>
                </a:lnTo>
                <a:lnTo>
                  <a:pt x="2076" y="987"/>
                </a:lnTo>
                <a:lnTo>
                  <a:pt x="2093" y="983"/>
                </a:lnTo>
                <a:lnTo>
                  <a:pt x="2110" y="981"/>
                </a:lnTo>
                <a:lnTo>
                  <a:pt x="2127" y="980"/>
                </a:lnTo>
                <a:lnTo>
                  <a:pt x="2143" y="978"/>
                </a:lnTo>
                <a:lnTo>
                  <a:pt x="2175" y="980"/>
                </a:lnTo>
                <a:lnTo>
                  <a:pt x="2206" y="982"/>
                </a:lnTo>
                <a:lnTo>
                  <a:pt x="2234" y="989"/>
                </a:lnTo>
                <a:lnTo>
                  <a:pt x="2262" y="996"/>
                </a:lnTo>
                <a:lnTo>
                  <a:pt x="2288" y="1008"/>
                </a:lnTo>
                <a:lnTo>
                  <a:pt x="2312" y="1021"/>
                </a:lnTo>
                <a:lnTo>
                  <a:pt x="2335" y="1036"/>
                </a:lnTo>
                <a:lnTo>
                  <a:pt x="2357" y="1053"/>
                </a:lnTo>
                <a:lnTo>
                  <a:pt x="2378" y="1071"/>
                </a:lnTo>
                <a:lnTo>
                  <a:pt x="2396" y="1090"/>
                </a:lnTo>
                <a:lnTo>
                  <a:pt x="2413" y="1111"/>
                </a:lnTo>
                <a:lnTo>
                  <a:pt x="2429" y="1133"/>
                </a:lnTo>
                <a:lnTo>
                  <a:pt x="2443" y="1155"/>
                </a:lnTo>
                <a:lnTo>
                  <a:pt x="2454" y="1179"/>
                </a:lnTo>
                <a:lnTo>
                  <a:pt x="2466" y="1202"/>
                </a:lnTo>
                <a:lnTo>
                  <a:pt x="2475" y="1227"/>
                </a:lnTo>
                <a:lnTo>
                  <a:pt x="2483" y="1250"/>
                </a:lnTo>
                <a:lnTo>
                  <a:pt x="2489" y="1274"/>
                </a:lnTo>
                <a:lnTo>
                  <a:pt x="2493" y="1297"/>
                </a:lnTo>
                <a:lnTo>
                  <a:pt x="2495" y="1320"/>
                </a:lnTo>
                <a:lnTo>
                  <a:pt x="2497" y="1343"/>
                </a:lnTo>
                <a:lnTo>
                  <a:pt x="2497" y="1364"/>
                </a:lnTo>
                <a:lnTo>
                  <a:pt x="2494" y="1384"/>
                </a:lnTo>
                <a:lnTo>
                  <a:pt x="2490" y="1403"/>
                </a:lnTo>
                <a:lnTo>
                  <a:pt x="2485" y="1420"/>
                </a:lnTo>
                <a:lnTo>
                  <a:pt x="2479" y="1437"/>
                </a:lnTo>
                <a:lnTo>
                  <a:pt x="2470" y="1449"/>
                </a:lnTo>
                <a:lnTo>
                  <a:pt x="2460" y="1462"/>
                </a:lnTo>
                <a:lnTo>
                  <a:pt x="2436" y="1487"/>
                </a:lnTo>
                <a:lnTo>
                  <a:pt x="2413" y="1507"/>
                </a:lnTo>
                <a:lnTo>
                  <a:pt x="2393" y="1525"/>
                </a:lnTo>
                <a:lnTo>
                  <a:pt x="2371" y="1540"/>
                </a:lnTo>
                <a:lnTo>
                  <a:pt x="2351" y="1553"/>
                </a:lnTo>
                <a:lnTo>
                  <a:pt x="2332" y="1562"/>
                </a:lnTo>
                <a:lnTo>
                  <a:pt x="2312" y="1569"/>
                </a:lnTo>
                <a:lnTo>
                  <a:pt x="2294" y="1572"/>
                </a:lnTo>
                <a:lnTo>
                  <a:pt x="2277" y="1575"/>
                </a:lnTo>
                <a:lnTo>
                  <a:pt x="2260" y="1575"/>
                </a:lnTo>
                <a:lnTo>
                  <a:pt x="2245" y="1572"/>
                </a:lnTo>
                <a:lnTo>
                  <a:pt x="2229" y="1570"/>
                </a:lnTo>
                <a:lnTo>
                  <a:pt x="2215" y="1563"/>
                </a:lnTo>
                <a:lnTo>
                  <a:pt x="2201" y="1557"/>
                </a:lnTo>
                <a:lnTo>
                  <a:pt x="2188" y="1548"/>
                </a:lnTo>
                <a:lnTo>
                  <a:pt x="2177" y="1539"/>
                </a:lnTo>
                <a:lnTo>
                  <a:pt x="2166" y="1529"/>
                </a:lnTo>
                <a:lnTo>
                  <a:pt x="2156" y="1517"/>
                </a:lnTo>
                <a:lnTo>
                  <a:pt x="2147" y="1506"/>
                </a:lnTo>
                <a:lnTo>
                  <a:pt x="2140" y="1493"/>
                </a:lnTo>
                <a:lnTo>
                  <a:pt x="2132" y="1480"/>
                </a:lnTo>
                <a:lnTo>
                  <a:pt x="2127" y="1467"/>
                </a:lnTo>
                <a:lnTo>
                  <a:pt x="2122" y="1453"/>
                </a:lnTo>
                <a:lnTo>
                  <a:pt x="2118" y="1440"/>
                </a:lnTo>
                <a:lnTo>
                  <a:pt x="2115" y="1428"/>
                </a:lnTo>
                <a:lnTo>
                  <a:pt x="2113" y="1415"/>
                </a:lnTo>
                <a:lnTo>
                  <a:pt x="2113" y="1403"/>
                </a:lnTo>
                <a:lnTo>
                  <a:pt x="2113" y="1392"/>
                </a:lnTo>
                <a:lnTo>
                  <a:pt x="2115" y="1382"/>
                </a:lnTo>
                <a:lnTo>
                  <a:pt x="2118" y="1373"/>
                </a:lnTo>
                <a:lnTo>
                  <a:pt x="2122" y="1364"/>
                </a:lnTo>
                <a:lnTo>
                  <a:pt x="2128" y="1357"/>
                </a:lnTo>
                <a:lnTo>
                  <a:pt x="2136" y="1344"/>
                </a:lnTo>
                <a:lnTo>
                  <a:pt x="2145" y="1333"/>
                </a:lnTo>
                <a:lnTo>
                  <a:pt x="2154" y="1323"/>
                </a:lnTo>
                <a:lnTo>
                  <a:pt x="2164" y="1314"/>
                </a:lnTo>
                <a:lnTo>
                  <a:pt x="2173" y="1307"/>
                </a:lnTo>
                <a:lnTo>
                  <a:pt x="2182" y="1301"/>
                </a:lnTo>
                <a:lnTo>
                  <a:pt x="2191" y="1297"/>
                </a:lnTo>
                <a:lnTo>
                  <a:pt x="2200" y="1295"/>
                </a:lnTo>
                <a:lnTo>
                  <a:pt x="2210" y="1293"/>
                </a:lnTo>
                <a:lnTo>
                  <a:pt x="2219" y="1292"/>
                </a:lnTo>
                <a:lnTo>
                  <a:pt x="2228" y="1292"/>
                </a:lnTo>
                <a:lnTo>
                  <a:pt x="2236" y="1293"/>
                </a:lnTo>
                <a:lnTo>
                  <a:pt x="2245" y="1296"/>
                </a:lnTo>
                <a:lnTo>
                  <a:pt x="2253" y="1300"/>
                </a:lnTo>
                <a:lnTo>
                  <a:pt x="2269" y="1307"/>
                </a:lnTo>
                <a:lnTo>
                  <a:pt x="2283" y="1319"/>
                </a:lnTo>
                <a:lnTo>
                  <a:pt x="2296" y="1330"/>
                </a:lnTo>
                <a:lnTo>
                  <a:pt x="2307" y="1344"/>
                </a:lnTo>
                <a:lnTo>
                  <a:pt x="2315" y="1360"/>
                </a:lnTo>
                <a:lnTo>
                  <a:pt x="2321" y="1374"/>
                </a:lnTo>
                <a:lnTo>
                  <a:pt x="2325" y="1388"/>
                </a:lnTo>
                <a:lnTo>
                  <a:pt x="2325" y="1396"/>
                </a:lnTo>
                <a:lnTo>
                  <a:pt x="2325" y="1402"/>
                </a:lnTo>
                <a:lnTo>
                  <a:pt x="2325" y="1407"/>
                </a:lnTo>
                <a:lnTo>
                  <a:pt x="2323" y="1414"/>
                </a:lnTo>
                <a:lnTo>
                  <a:pt x="2329" y="1401"/>
                </a:lnTo>
                <a:lnTo>
                  <a:pt x="2334" y="1389"/>
                </a:lnTo>
                <a:lnTo>
                  <a:pt x="2338" y="1376"/>
                </a:lnTo>
                <a:lnTo>
                  <a:pt x="2340" y="1365"/>
                </a:lnTo>
                <a:lnTo>
                  <a:pt x="2342" y="1353"/>
                </a:lnTo>
                <a:lnTo>
                  <a:pt x="2340" y="1343"/>
                </a:lnTo>
                <a:lnTo>
                  <a:pt x="2339" y="1332"/>
                </a:lnTo>
                <a:lnTo>
                  <a:pt x="2337" y="1321"/>
                </a:lnTo>
                <a:lnTo>
                  <a:pt x="2334" y="1311"/>
                </a:lnTo>
                <a:lnTo>
                  <a:pt x="2329" y="1301"/>
                </a:lnTo>
                <a:lnTo>
                  <a:pt x="2324" y="1292"/>
                </a:lnTo>
                <a:lnTo>
                  <a:pt x="2317" y="1283"/>
                </a:lnTo>
                <a:lnTo>
                  <a:pt x="2311" y="1274"/>
                </a:lnTo>
                <a:lnTo>
                  <a:pt x="2303" y="1266"/>
                </a:lnTo>
                <a:lnTo>
                  <a:pt x="2296" y="1259"/>
                </a:lnTo>
                <a:lnTo>
                  <a:pt x="2287" y="1252"/>
                </a:lnTo>
                <a:lnTo>
                  <a:pt x="2278" y="1246"/>
                </a:lnTo>
                <a:lnTo>
                  <a:pt x="2269" y="1241"/>
                </a:lnTo>
                <a:lnTo>
                  <a:pt x="2248" y="1232"/>
                </a:lnTo>
                <a:lnTo>
                  <a:pt x="2238" y="1228"/>
                </a:lnTo>
                <a:lnTo>
                  <a:pt x="2227" y="1225"/>
                </a:lnTo>
                <a:lnTo>
                  <a:pt x="2216" y="1224"/>
                </a:lnTo>
                <a:lnTo>
                  <a:pt x="2206" y="1223"/>
                </a:lnTo>
                <a:lnTo>
                  <a:pt x="2195" y="1223"/>
                </a:lnTo>
                <a:lnTo>
                  <a:pt x="2184" y="1224"/>
                </a:lnTo>
                <a:lnTo>
                  <a:pt x="2174" y="1225"/>
                </a:lnTo>
                <a:lnTo>
                  <a:pt x="2164" y="1228"/>
                </a:lnTo>
                <a:lnTo>
                  <a:pt x="2154" y="1232"/>
                </a:lnTo>
                <a:lnTo>
                  <a:pt x="2145" y="1237"/>
                </a:lnTo>
                <a:lnTo>
                  <a:pt x="2136" y="1242"/>
                </a:lnTo>
                <a:lnTo>
                  <a:pt x="2127" y="1250"/>
                </a:lnTo>
                <a:lnTo>
                  <a:pt x="2105" y="1272"/>
                </a:lnTo>
                <a:lnTo>
                  <a:pt x="2085" y="1292"/>
                </a:lnTo>
                <a:lnTo>
                  <a:pt x="2069" y="1314"/>
                </a:lnTo>
                <a:lnTo>
                  <a:pt x="2055" y="1336"/>
                </a:lnTo>
                <a:lnTo>
                  <a:pt x="2045" y="1357"/>
                </a:lnTo>
                <a:lnTo>
                  <a:pt x="2037" y="1378"/>
                </a:lnTo>
                <a:lnTo>
                  <a:pt x="2031" y="1398"/>
                </a:lnTo>
                <a:lnTo>
                  <a:pt x="2028" y="1419"/>
                </a:lnTo>
                <a:lnTo>
                  <a:pt x="2028" y="1439"/>
                </a:lnTo>
                <a:lnTo>
                  <a:pt x="2029" y="1458"/>
                </a:lnTo>
                <a:lnTo>
                  <a:pt x="2033" y="1478"/>
                </a:lnTo>
                <a:lnTo>
                  <a:pt x="2038" y="1496"/>
                </a:lnTo>
                <a:lnTo>
                  <a:pt x="2046" y="1513"/>
                </a:lnTo>
                <a:lnTo>
                  <a:pt x="2056" y="1530"/>
                </a:lnTo>
                <a:lnTo>
                  <a:pt x="2067" y="1545"/>
                </a:lnTo>
                <a:lnTo>
                  <a:pt x="2079" y="1561"/>
                </a:lnTo>
                <a:lnTo>
                  <a:pt x="2092" y="1575"/>
                </a:lnTo>
                <a:lnTo>
                  <a:pt x="2108" y="1588"/>
                </a:lnTo>
                <a:lnTo>
                  <a:pt x="2124" y="1601"/>
                </a:lnTo>
                <a:lnTo>
                  <a:pt x="2141" y="1611"/>
                </a:lnTo>
                <a:lnTo>
                  <a:pt x="2159" y="1621"/>
                </a:lnTo>
                <a:lnTo>
                  <a:pt x="2178" y="1630"/>
                </a:lnTo>
                <a:lnTo>
                  <a:pt x="2197" y="1636"/>
                </a:lnTo>
                <a:lnTo>
                  <a:pt x="2218" y="1643"/>
                </a:lnTo>
                <a:lnTo>
                  <a:pt x="2237" y="1647"/>
                </a:lnTo>
                <a:lnTo>
                  <a:pt x="2259" y="1650"/>
                </a:lnTo>
                <a:lnTo>
                  <a:pt x="2279" y="1652"/>
                </a:lnTo>
                <a:lnTo>
                  <a:pt x="2300" y="1650"/>
                </a:lnTo>
                <a:lnTo>
                  <a:pt x="2320" y="1649"/>
                </a:lnTo>
                <a:lnTo>
                  <a:pt x="2340" y="1645"/>
                </a:lnTo>
                <a:lnTo>
                  <a:pt x="2361" y="1639"/>
                </a:lnTo>
                <a:lnTo>
                  <a:pt x="2380" y="1631"/>
                </a:lnTo>
                <a:lnTo>
                  <a:pt x="2407" y="1657"/>
                </a:lnTo>
                <a:lnTo>
                  <a:pt x="2434" y="1680"/>
                </a:lnTo>
                <a:lnTo>
                  <a:pt x="2463" y="1700"/>
                </a:lnTo>
                <a:lnTo>
                  <a:pt x="2494" y="1720"/>
                </a:lnTo>
                <a:lnTo>
                  <a:pt x="2525" y="1736"/>
                </a:lnTo>
                <a:lnTo>
                  <a:pt x="2558" y="1750"/>
                </a:lnTo>
                <a:lnTo>
                  <a:pt x="2591" y="1762"/>
                </a:lnTo>
                <a:lnTo>
                  <a:pt x="2625" y="1772"/>
                </a:lnTo>
                <a:lnTo>
                  <a:pt x="2659" y="1781"/>
                </a:lnTo>
                <a:lnTo>
                  <a:pt x="2694" y="1787"/>
                </a:lnTo>
                <a:lnTo>
                  <a:pt x="2728" y="1793"/>
                </a:lnTo>
                <a:lnTo>
                  <a:pt x="2763" y="1796"/>
                </a:lnTo>
                <a:lnTo>
                  <a:pt x="2797" y="1799"/>
                </a:lnTo>
                <a:lnTo>
                  <a:pt x="2832" y="1799"/>
                </a:lnTo>
                <a:lnTo>
                  <a:pt x="2867" y="1799"/>
                </a:lnTo>
                <a:lnTo>
                  <a:pt x="2900" y="1798"/>
                </a:lnTo>
                <a:close/>
              </a:path>
            </a:pathLst>
          </a:custGeom>
          <a:solidFill>
            <a:schemeClr val="accent1"/>
          </a:solidFill>
          <a:ln w="9525">
            <a:noFill/>
            <a:round/>
            <a:headEnd/>
            <a:tailEnd/>
          </a:ln>
        </p:spPr>
        <p:txBody>
          <a:bodyPr anchor="ctr" anchorCtr="1"/>
          <a:lstStyle/>
          <a:p>
            <a:r>
              <a:rPr lang="zh-CN" altLang="en-US" sz="32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国土安全应该算是其他安全的依托</a:t>
            </a:r>
          </a:p>
          <a:p>
            <a:endParaRPr lang="zh-CN" alt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11"/>
          <p:cNvSpPr txBox="1">
            <a:spLocks noChangeArrowheads="1"/>
          </p:cNvSpPr>
          <p:nvPr/>
        </p:nvSpPr>
        <p:spPr bwMode="auto">
          <a:xfrm>
            <a:off x="710212" y="6211669"/>
            <a:ext cx="1389598" cy="646331"/>
          </a:xfrm>
          <a:prstGeom prst="rect">
            <a:avLst/>
          </a:prstGeom>
          <a:noFill/>
          <a:ln w="9525">
            <a:noFill/>
            <a:miter lim="800000"/>
            <a:headEnd/>
            <a:tailEnd/>
          </a:ln>
        </p:spPr>
        <p:txBody>
          <a:bodyPr>
            <a:spAutoFit/>
          </a:bodyPr>
          <a:lstStyle/>
          <a:p>
            <a:r>
              <a:rPr lang="zh-CN" altLang="en-US" b="1" dirty="0" smtClean="0">
                <a:latin typeface="Aharoni" pitchFamily="2" charset="-79"/>
                <a:ea typeface="Segoe UI Black" pitchFamily="34" charset="0"/>
                <a:cs typeface="Aharoni" pitchFamily="2" charset="-79"/>
              </a:rPr>
              <a:t>国土</a:t>
            </a:r>
            <a:endParaRPr lang="en-US" altLang="zh-CN" b="1" dirty="0" smtClean="0">
              <a:latin typeface="Aharoni" pitchFamily="2" charset="-79"/>
              <a:ea typeface="Segoe UI Black" pitchFamily="34" charset="0"/>
              <a:cs typeface="Aharoni" pitchFamily="2" charset="-79"/>
            </a:endParaRPr>
          </a:p>
          <a:p>
            <a:r>
              <a:rPr lang="zh-CN" altLang="en-US" b="1" dirty="0" smtClean="0">
                <a:latin typeface="Aharoni" pitchFamily="2" charset="-79"/>
                <a:ea typeface="Segoe UI Black" pitchFamily="34" charset="0"/>
                <a:cs typeface="Aharoni" pitchFamily="2" charset="-79"/>
              </a:rPr>
              <a:t>安全</a:t>
            </a:r>
            <a:endParaRPr lang="zh-CN" altLang="en-US" b="1" dirty="0">
              <a:latin typeface="Aharoni" pitchFamily="2" charset="-79"/>
              <a:ea typeface="Segoe UI Black" pitchFamily="34" charset="0"/>
              <a:cs typeface="Aharoni" pitchFamily="2" charset="-79"/>
            </a:endParaRPr>
          </a:p>
        </p:txBody>
      </p:sp>
      <p:grpSp>
        <p:nvGrpSpPr>
          <p:cNvPr id="4" name="组合 9"/>
          <p:cNvGrpSpPr>
            <a:grpSpLocks/>
          </p:cNvGrpSpPr>
          <p:nvPr/>
        </p:nvGrpSpPr>
        <p:grpSpPr bwMode="auto">
          <a:xfrm>
            <a:off x="-1" y="6211669"/>
            <a:ext cx="2099810" cy="646331"/>
            <a:chOff x="4727448" y="3013751"/>
            <a:chExt cx="2099481" cy="645915"/>
          </a:xfrm>
        </p:grpSpPr>
        <p:sp>
          <p:nvSpPr>
            <p:cNvPr id="5" name="文本框 10"/>
            <p:cNvSpPr txBox="1">
              <a:spLocks noChangeArrowheads="1"/>
            </p:cNvSpPr>
            <p:nvPr/>
          </p:nvSpPr>
          <p:spPr bwMode="auto">
            <a:xfrm>
              <a:off x="4727448" y="3029349"/>
              <a:ext cx="1117425" cy="522883"/>
            </a:xfrm>
            <a:prstGeom prst="rect">
              <a:avLst/>
            </a:prstGeom>
            <a:noFill/>
            <a:ln w="9525">
              <a:noFill/>
              <a:miter lim="800000"/>
              <a:headEnd/>
              <a:tailEnd/>
            </a:ln>
          </p:spPr>
          <p:txBody>
            <a:bodyPr wrap="square">
              <a:spAutoFit/>
            </a:bodyPr>
            <a:lstStyle/>
            <a:p>
              <a:r>
                <a:rPr lang="en-US" altLang="zh-CN" sz="2800" dirty="0" smtClean="0">
                  <a:latin typeface="Aharoni" pitchFamily="2" charset="-79"/>
                  <a:ea typeface="Segoe UI Black" pitchFamily="34" charset="0"/>
                  <a:cs typeface="Aharoni" pitchFamily="2" charset="-79"/>
                </a:rPr>
                <a:t>POL</a:t>
              </a:r>
              <a:endParaRPr lang="zh-CN" altLang="en-US" sz="2800" dirty="0">
                <a:latin typeface="Aharoni" pitchFamily="2" charset="-79"/>
                <a:ea typeface="Segoe UI Black" pitchFamily="34" charset="0"/>
                <a:cs typeface="Aharoni" pitchFamily="2" charset="-79"/>
              </a:endParaRPr>
            </a:p>
          </p:txBody>
        </p:sp>
        <p:sp>
          <p:nvSpPr>
            <p:cNvPr id="6" name="文本框 11"/>
            <p:cNvSpPr txBox="1">
              <a:spLocks noChangeArrowheads="1"/>
            </p:cNvSpPr>
            <p:nvPr/>
          </p:nvSpPr>
          <p:spPr bwMode="auto">
            <a:xfrm>
              <a:off x="5437549" y="3013751"/>
              <a:ext cx="1389380" cy="645915"/>
            </a:xfrm>
            <a:prstGeom prst="rect">
              <a:avLst/>
            </a:prstGeom>
            <a:noFill/>
            <a:ln w="9525">
              <a:noFill/>
              <a:miter lim="800000"/>
              <a:headEnd/>
              <a:tailEnd/>
            </a:ln>
          </p:spPr>
          <p:txBody>
            <a:bodyPr>
              <a:spAutoFit/>
            </a:bodyPr>
            <a:lstStyle/>
            <a:p>
              <a:r>
                <a:rPr lang="zh-CN" altLang="en-US" b="1" dirty="0" smtClean="0">
                  <a:latin typeface="Aharoni" pitchFamily="2" charset="-79"/>
                  <a:ea typeface="Segoe UI Black" pitchFamily="34" charset="0"/>
                  <a:cs typeface="Aharoni" pitchFamily="2" charset="-79"/>
                </a:rPr>
                <a:t>国土</a:t>
              </a:r>
              <a:endParaRPr lang="en-US" altLang="zh-CN" b="1" dirty="0" smtClean="0">
                <a:latin typeface="Aharoni" pitchFamily="2" charset="-79"/>
                <a:ea typeface="Segoe UI Black" pitchFamily="34" charset="0"/>
                <a:cs typeface="Aharoni" pitchFamily="2" charset="-79"/>
              </a:endParaRPr>
            </a:p>
            <a:p>
              <a:r>
                <a:rPr lang="zh-CN" altLang="en-US" b="1" dirty="0" smtClean="0">
                  <a:latin typeface="Aharoni" pitchFamily="2" charset="-79"/>
                  <a:ea typeface="Segoe UI Black" pitchFamily="34" charset="0"/>
                  <a:cs typeface="Aharoni" pitchFamily="2" charset="-79"/>
                </a:rPr>
                <a:t>安全</a:t>
              </a:r>
              <a:endParaRPr lang="zh-CN" altLang="en-US" b="1" dirty="0">
                <a:latin typeface="Aharoni" pitchFamily="2" charset="-79"/>
                <a:ea typeface="Segoe UI Black" pitchFamily="34" charset="0"/>
                <a:cs typeface="Aharoni" pitchFamily="2" charset="-79"/>
              </a:endParaRPr>
            </a:p>
          </p:txBody>
        </p:sp>
        <p:cxnSp>
          <p:nvCxnSpPr>
            <p:cNvPr id="7" name="直接连接符 6"/>
            <p:cNvCxnSpPr/>
            <p:nvPr/>
          </p:nvCxnSpPr>
          <p:spPr>
            <a:xfrm>
              <a:off x="4846492" y="3575581"/>
              <a:ext cx="592044"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3" name="组合 12"/>
          <p:cNvGrpSpPr/>
          <p:nvPr/>
        </p:nvGrpSpPr>
        <p:grpSpPr>
          <a:xfrm>
            <a:off x="0" y="0"/>
            <a:ext cx="11752288" cy="5576341"/>
            <a:chOff x="0" y="0"/>
            <a:chExt cx="11752288" cy="5576341"/>
          </a:xfrm>
        </p:grpSpPr>
        <p:sp>
          <p:nvSpPr>
            <p:cNvPr id="10" name="矩形 9"/>
            <p:cNvSpPr/>
            <p:nvPr/>
          </p:nvSpPr>
          <p:spPr>
            <a:xfrm>
              <a:off x="3912433" y="1079291"/>
              <a:ext cx="7839855" cy="4497050"/>
            </a:xfrm>
            <a:prstGeom prst="rect">
              <a:avLst/>
            </a:prstGeom>
            <a:solidFill>
              <a:srgbClr val="E68A8C"/>
            </a:solidFill>
            <a:ln>
              <a:solidFill>
                <a:srgbClr val="FF7C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smtClean="0"/>
                <a:t>在</a:t>
              </a:r>
              <a:r>
                <a:rPr lang="zh-CN" altLang="en-US" sz="2400" b="1" dirty="0" smtClean="0"/>
                <a:t>国家安全领域有两个不同的</a:t>
              </a:r>
              <a:r>
                <a:rPr lang="en-US" sz="2400" b="1" dirty="0" smtClean="0"/>
                <a:t>“</a:t>
              </a:r>
              <a:r>
                <a:rPr lang="zh-CN" altLang="en-US" sz="2400" b="1" dirty="0" smtClean="0"/>
                <a:t>国土安全</a:t>
              </a:r>
              <a:r>
                <a:rPr lang="en-US" sz="2400" b="1" dirty="0" smtClean="0"/>
                <a:t>”</a:t>
              </a:r>
              <a:r>
                <a:rPr lang="zh-CN" altLang="en-US" sz="2400" b="1" dirty="0" smtClean="0"/>
                <a:t>概念，一个是我们中国人在</a:t>
              </a:r>
              <a:r>
                <a:rPr lang="en-US" sz="2400" b="1" dirty="0" smtClean="0"/>
                <a:t>“</a:t>
              </a:r>
              <a:r>
                <a:rPr lang="zh-CN" altLang="en-US" sz="2400" b="1" dirty="0" smtClean="0"/>
                <a:t>国家领土安全</a:t>
              </a:r>
              <a:r>
                <a:rPr lang="en-US" sz="2400" b="1" dirty="0" smtClean="0"/>
                <a:t>”</a:t>
              </a:r>
              <a:r>
                <a:rPr lang="zh-CN" altLang="en-US" sz="2400" b="1" dirty="0" smtClean="0"/>
                <a:t>意义上使用的</a:t>
              </a:r>
              <a:r>
                <a:rPr lang="en-US" sz="2400" b="1" dirty="0" smtClean="0"/>
                <a:t>“</a:t>
              </a:r>
              <a:r>
                <a:rPr lang="zh-CN" altLang="en-US" sz="2400" b="1" dirty="0" smtClean="0"/>
                <a:t>国土安全</a:t>
              </a:r>
              <a:r>
                <a:rPr lang="en-US" sz="2400" b="1" dirty="0" smtClean="0"/>
                <a:t>”</a:t>
              </a:r>
              <a:r>
                <a:rPr lang="zh-CN" altLang="en-US" sz="2400" b="1" dirty="0" smtClean="0"/>
                <a:t>概念，另一个是</a:t>
              </a:r>
              <a:r>
                <a:rPr lang="en-US" sz="2400" b="1" dirty="0" smtClean="0"/>
                <a:t>9·11</a:t>
              </a:r>
              <a:r>
                <a:rPr lang="zh-CN" altLang="en-US" sz="2400" b="1" dirty="0" smtClean="0"/>
                <a:t>事件后美国出台的</a:t>
              </a:r>
              <a:r>
                <a:rPr lang="en-US" altLang="zh-CN" sz="2400" b="1" dirty="0" smtClean="0"/>
                <a:t>《</a:t>
              </a:r>
              <a:r>
                <a:rPr lang="zh-CN" altLang="en-US" sz="2400" b="1" dirty="0" smtClean="0"/>
                <a:t>国土安全法</a:t>
              </a:r>
              <a:r>
                <a:rPr lang="en-US" altLang="zh-CN" sz="2400" b="1" dirty="0" smtClean="0"/>
                <a:t>》</a:t>
              </a:r>
              <a:r>
                <a:rPr lang="zh-CN" altLang="en-US" sz="2400" b="1" dirty="0" smtClean="0"/>
                <a:t>及设立的</a:t>
              </a:r>
              <a:r>
                <a:rPr lang="en-US" sz="2400" b="1" dirty="0" smtClean="0"/>
                <a:t>“</a:t>
              </a:r>
              <a:r>
                <a:rPr lang="zh-CN" altLang="en-US" sz="2400" b="1" dirty="0" smtClean="0"/>
                <a:t>国土安全部</a:t>
              </a:r>
              <a:r>
                <a:rPr lang="en-US" sz="2400" b="1" dirty="0" smtClean="0"/>
                <a:t>”</a:t>
              </a:r>
              <a:r>
                <a:rPr lang="zh-CN" altLang="en-US" sz="2400" b="1" dirty="0" smtClean="0"/>
                <a:t>中包含的</a:t>
              </a:r>
              <a:r>
                <a:rPr lang="en-US" sz="2400" b="1" dirty="0" smtClean="0"/>
                <a:t>“</a:t>
              </a:r>
              <a:r>
                <a:rPr lang="zh-CN" altLang="en-US" sz="2400" b="1" dirty="0" smtClean="0"/>
                <a:t>国土安全</a:t>
              </a:r>
              <a:r>
                <a:rPr lang="en-US" sz="2400" b="1" dirty="0" smtClean="0"/>
                <a:t>”</a:t>
              </a:r>
              <a:r>
                <a:rPr lang="zh-CN" altLang="en-US" sz="2400" b="1" dirty="0" smtClean="0"/>
                <a:t>概念，这其实是与</a:t>
              </a:r>
              <a:r>
                <a:rPr lang="en-US" sz="2400" b="1" dirty="0" smtClean="0"/>
                <a:t>“</a:t>
              </a:r>
              <a:r>
                <a:rPr lang="zh-CN" altLang="en-US" sz="2400" b="1" dirty="0" smtClean="0"/>
                <a:t>海外安全</a:t>
              </a:r>
              <a:r>
                <a:rPr lang="en-US" sz="2400" b="1" dirty="0" smtClean="0"/>
                <a:t>”</a:t>
              </a:r>
              <a:r>
                <a:rPr lang="zh-CN" altLang="en-US" sz="2400" b="1" dirty="0" smtClean="0"/>
                <a:t>对应的</a:t>
              </a:r>
              <a:r>
                <a:rPr lang="en-US" sz="2400" b="1" dirty="0" smtClean="0"/>
                <a:t>“</a:t>
              </a:r>
              <a:r>
                <a:rPr lang="zh-CN" altLang="en-US" sz="2400" b="1" dirty="0" smtClean="0"/>
                <a:t>本土安全</a:t>
              </a:r>
              <a:r>
                <a:rPr lang="en-US" sz="2400" b="1" dirty="0" smtClean="0"/>
                <a:t>”</a:t>
              </a:r>
              <a:r>
                <a:rPr lang="zh-CN" altLang="en-US" sz="2400" b="1" dirty="0" smtClean="0"/>
                <a:t>意义上的</a:t>
              </a:r>
              <a:r>
                <a:rPr lang="en-US" sz="2400" b="1" dirty="0" smtClean="0"/>
                <a:t>“</a:t>
              </a:r>
              <a:r>
                <a:rPr lang="zh-CN" altLang="en-US" sz="2400" b="1" dirty="0" smtClean="0"/>
                <a:t>国土安全</a:t>
              </a:r>
              <a:r>
                <a:rPr lang="en-US" sz="2400" b="1" dirty="0" smtClean="0"/>
                <a:t>”</a:t>
              </a:r>
              <a:r>
                <a:rPr lang="zh-CN" altLang="en-US" sz="2400" b="1" dirty="0" smtClean="0"/>
                <a:t>概念。当人们把</a:t>
              </a:r>
              <a:r>
                <a:rPr lang="en-US" sz="2400" b="1" dirty="0" smtClean="0"/>
                <a:t>9·11</a:t>
              </a:r>
              <a:r>
                <a:rPr lang="zh-CN" altLang="en-US" sz="2400" b="1" dirty="0" smtClean="0"/>
                <a:t>事件后美国出现那部法律汉译为</a:t>
              </a:r>
              <a:r>
                <a:rPr lang="en-US" altLang="zh-CN" sz="2400" b="1" dirty="0" smtClean="0"/>
                <a:t>《</a:t>
              </a:r>
              <a:r>
                <a:rPr lang="zh-CN" altLang="en-US" sz="2400" b="1" dirty="0" smtClean="0"/>
                <a:t>国土安全法</a:t>
              </a:r>
              <a:r>
                <a:rPr lang="en-US" altLang="zh-CN" sz="2400" b="1" dirty="0" smtClean="0"/>
                <a:t>》</a:t>
              </a:r>
              <a:r>
                <a:rPr lang="zh-CN" altLang="en-US" sz="2400" b="1" dirty="0" smtClean="0"/>
                <a:t>时，以及把根据</a:t>
              </a:r>
              <a:r>
                <a:rPr lang="en-US" altLang="zh-CN" sz="2400" b="1" dirty="0" smtClean="0"/>
                <a:t>《</a:t>
              </a:r>
              <a:r>
                <a:rPr lang="zh-CN" altLang="en-US" sz="2400" b="1" dirty="0" smtClean="0"/>
                <a:t>国土安全法</a:t>
              </a:r>
              <a:r>
                <a:rPr lang="en-US" altLang="zh-CN" sz="2400" b="1" dirty="0" smtClean="0"/>
                <a:t>》</a:t>
              </a:r>
              <a:r>
                <a:rPr lang="zh-CN" altLang="en-US" sz="2400" b="1" dirty="0" smtClean="0"/>
                <a:t>设立的国家安全机构汉译为</a:t>
              </a:r>
              <a:r>
                <a:rPr lang="en-US" sz="2400" b="1" dirty="0" smtClean="0"/>
                <a:t>“</a:t>
              </a:r>
              <a:r>
                <a:rPr lang="zh-CN" altLang="en-US" sz="2400" b="1" dirty="0" smtClean="0"/>
                <a:t>国土安全部</a:t>
              </a:r>
              <a:r>
                <a:rPr lang="en-US" sz="2400" b="1" dirty="0" smtClean="0"/>
                <a:t>”</a:t>
              </a:r>
              <a:r>
                <a:rPr lang="zh-CN" altLang="en-US" sz="2400" b="1" dirty="0" smtClean="0"/>
                <a:t>时，其中的</a:t>
              </a:r>
              <a:r>
                <a:rPr lang="en-US" sz="2400" b="1" dirty="0" smtClean="0"/>
                <a:t>“</a:t>
              </a:r>
              <a:r>
                <a:rPr lang="zh-CN" altLang="en-US" sz="2400" b="1" dirty="0" smtClean="0"/>
                <a:t>国土</a:t>
              </a:r>
              <a:r>
                <a:rPr lang="en-US" sz="2400" b="1" dirty="0" smtClean="0"/>
                <a:t>”</a:t>
              </a:r>
              <a:r>
                <a:rPr lang="zh-CN" altLang="en-US" sz="2400" b="1" dirty="0" smtClean="0"/>
                <a:t>所指的并不是</a:t>
              </a:r>
              <a:r>
                <a:rPr lang="en-US" sz="2400" b="1" dirty="0" smtClean="0"/>
                <a:t>“</a:t>
              </a:r>
              <a:r>
                <a:rPr lang="zh-CN" altLang="en-US" sz="2400" b="1" dirty="0" smtClean="0"/>
                <a:t>国家领土</a:t>
              </a:r>
              <a:r>
                <a:rPr lang="en-US" sz="2400" b="1" dirty="0" smtClean="0"/>
                <a:t>”</a:t>
              </a:r>
              <a:r>
                <a:rPr lang="zh-CN" altLang="en-US" sz="2400" b="1" dirty="0" smtClean="0"/>
                <a:t>，而是</a:t>
              </a:r>
              <a:r>
                <a:rPr lang="en-US" sz="2400" b="1" dirty="0" smtClean="0"/>
                <a:t>“</a:t>
              </a:r>
              <a:r>
                <a:rPr lang="zh-CN" altLang="en-US" sz="2400" b="1" dirty="0" smtClean="0"/>
                <a:t>国家本土</a:t>
              </a:r>
              <a:r>
                <a:rPr lang="en-US" sz="2400" b="1" dirty="0" smtClean="0"/>
                <a:t>”</a:t>
              </a:r>
              <a:r>
                <a:rPr lang="zh-CN" altLang="en-US" sz="2400" b="1" dirty="0" smtClean="0"/>
                <a:t>。</a:t>
              </a:r>
              <a:endParaRPr lang="zh-CN" altLang="en-US" sz="2400" b="1" dirty="0"/>
            </a:p>
          </p:txBody>
        </p:sp>
        <p:sp>
          <p:nvSpPr>
            <p:cNvPr id="12" name="剪去对角的矩形 11"/>
            <p:cNvSpPr/>
            <p:nvPr/>
          </p:nvSpPr>
          <p:spPr>
            <a:xfrm>
              <a:off x="0" y="0"/>
              <a:ext cx="7435121" cy="1079292"/>
            </a:xfrm>
            <a:prstGeom prst="snip2DiagRect">
              <a:avLst/>
            </a:prstGeom>
            <a:solidFill>
              <a:srgbClr val="E68A8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两个国土安全概念的区分</a:t>
              </a:r>
              <a:endParaRPr lang="zh-CN" altLang="en-US" sz="36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grpSp>
    </p:spTree>
  </p:cSld>
  <p:clrMapOvr>
    <a:masterClrMapping/>
  </p:clrMapOvr>
  <p:transition>
    <p:cut thruBlk="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0" y="0"/>
            <a:ext cx="609600" cy="620713"/>
          </a:xfrm>
          <a:prstGeom prst="rect">
            <a:avLst/>
          </a:prstGeom>
          <a:solidFill>
            <a:srgbClr val="DB535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3" name="文本框 22"/>
          <p:cNvSpPr txBox="1">
            <a:spLocks noChangeArrowheads="1"/>
          </p:cNvSpPr>
          <p:nvPr/>
        </p:nvSpPr>
        <p:spPr bwMode="auto">
          <a:xfrm>
            <a:off x="1722438" y="1158875"/>
            <a:ext cx="3678237" cy="522288"/>
          </a:xfrm>
          <a:prstGeom prst="rect">
            <a:avLst/>
          </a:prstGeom>
          <a:noFill/>
          <a:ln w="9525">
            <a:noFill/>
            <a:miter lim="800000"/>
            <a:headEnd/>
            <a:tailEnd/>
          </a:ln>
        </p:spPr>
        <p:txBody>
          <a:bodyPr>
            <a:spAutoFit/>
          </a:bodyPr>
          <a:lstStyle/>
          <a:p>
            <a:pPr eaLnBrk="1" hangingPunct="1"/>
            <a:r>
              <a:rPr lang="zh-CN" altLang="en-US" sz="2800" b="1" dirty="0" smtClean="0">
                <a:solidFill>
                  <a:srgbClr val="DB5355"/>
                </a:solidFill>
                <a:latin typeface="微软雅黑" pitchFamily="34" charset="-122"/>
                <a:ea typeface="微软雅黑" pitchFamily="34" charset="-122"/>
              </a:rPr>
              <a:t>影响国土安全的因素</a:t>
            </a:r>
            <a:endParaRPr lang="zh-CN" altLang="en-US" sz="2800" b="1" dirty="0">
              <a:solidFill>
                <a:srgbClr val="DB5355"/>
              </a:solidFill>
              <a:latin typeface="微软雅黑" pitchFamily="34" charset="-122"/>
              <a:ea typeface="微软雅黑" pitchFamily="34" charset="-122"/>
            </a:endParaRPr>
          </a:p>
        </p:txBody>
      </p:sp>
      <p:grpSp>
        <p:nvGrpSpPr>
          <p:cNvPr id="39" name="组合 26"/>
          <p:cNvGrpSpPr>
            <a:grpSpLocks/>
          </p:cNvGrpSpPr>
          <p:nvPr/>
        </p:nvGrpSpPr>
        <p:grpSpPr bwMode="auto">
          <a:xfrm>
            <a:off x="5838599" y="1338489"/>
            <a:ext cx="2025650" cy="2027238"/>
            <a:chOff x="2312461" y="2396703"/>
            <a:chExt cx="2229394" cy="2229394"/>
          </a:xfrm>
        </p:grpSpPr>
        <p:sp>
          <p:nvSpPr>
            <p:cNvPr id="40" name="任意多边形 39"/>
            <p:cNvSpPr/>
            <p:nvPr/>
          </p:nvSpPr>
          <p:spPr>
            <a:xfrm>
              <a:off x="2560560" y="2644607"/>
              <a:ext cx="1733197" cy="1733585"/>
            </a:xfrm>
            <a:custGeom>
              <a:avLst/>
              <a:gdLst>
                <a:gd name="connsiteX0" fmla="*/ 866503 w 1733006"/>
                <a:gd name="connsiteY0" fmla="*/ 0 h 1733006"/>
                <a:gd name="connsiteX1" fmla="*/ 1733006 w 1733006"/>
                <a:gd name="connsiteY1" fmla="*/ 866503 h 1733006"/>
                <a:gd name="connsiteX2" fmla="*/ 866503 w 1733006"/>
                <a:gd name="connsiteY2" fmla="*/ 1733006 h 1733006"/>
                <a:gd name="connsiteX3" fmla="*/ 0 w 1733006"/>
                <a:gd name="connsiteY3" fmla="*/ 866503 h 1733006"/>
                <a:gd name="connsiteX4" fmla="*/ 866503 w 1733006"/>
                <a:gd name="connsiteY4" fmla="*/ 0 h 1733006"/>
                <a:gd name="connsiteX5" fmla="*/ 866503 w 1733006"/>
                <a:gd name="connsiteY5" fmla="*/ 282268 h 1733006"/>
                <a:gd name="connsiteX6" fmla="*/ 282268 w 1733006"/>
                <a:gd name="connsiteY6" fmla="*/ 866503 h 1733006"/>
                <a:gd name="connsiteX7" fmla="*/ 866503 w 1733006"/>
                <a:gd name="connsiteY7" fmla="*/ 1450738 h 1733006"/>
                <a:gd name="connsiteX8" fmla="*/ 1450738 w 1733006"/>
                <a:gd name="connsiteY8" fmla="*/ 866503 h 1733006"/>
                <a:gd name="connsiteX9" fmla="*/ 866503 w 1733006"/>
                <a:gd name="connsiteY9" fmla="*/ 282268 h 1733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33006" h="1733006">
                  <a:moveTo>
                    <a:pt x="866503" y="0"/>
                  </a:moveTo>
                  <a:cubicBezTo>
                    <a:pt x="1345059" y="0"/>
                    <a:pt x="1733006" y="387947"/>
                    <a:pt x="1733006" y="866503"/>
                  </a:cubicBezTo>
                  <a:cubicBezTo>
                    <a:pt x="1733006" y="1345059"/>
                    <a:pt x="1345059" y="1733006"/>
                    <a:pt x="866503" y="1733006"/>
                  </a:cubicBezTo>
                  <a:cubicBezTo>
                    <a:pt x="387947" y="1733006"/>
                    <a:pt x="0" y="1345059"/>
                    <a:pt x="0" y="866503"/>
                  </a:cubicBezTo>
                  <a:cubicBezTo>
                    <a:pt x="0" y="387947"/>
                    <a:pt x="387947" y="0"/>
                    <a:pt x="866503" y="0"/>
                  </a:cubicBezTo>
                  <a:close/>
                  <a:moveTo>
                    <a:pt x="866503" y="282268"/>
                  </a:moveTo>
                  <a:cubicBezTo>
                    <a:pt x="543839" y="282268"/>
                    <a:pt x="282268" y="543839"/>
                    <a:pt x="282268" y="866503"/>
                  </a:cubicBezTo>
                  <a:cubicBezTo>
                    <a:pt x="282268" y="1189167"/>
                    <a:pt x="543839" y="1450738"/>
                    <a:pt x="866503" y="1450738"/>
                  </a:cubicBezTo>
                  <a:cubicBezTo>
                    <a:pt x="1189167" y="1450738"/>
                    <a:pt x="1450738" y="1189167"/>
                    <a:pt x="1450738" y="866503"/>
                  </a:cubicBezTo>
                  <a:cubicBezTo>
                    <a:pt x="1450738" y="543839"/>
                    <a:pt x="1189167" y="282268"/>
                    <a:pt x="866503" y="282268"/>
                  </a:cubicBezTo>
                  <a:close/>
                </a:path>
              </a:pathLst>
            </a:custGeom>
            <a:solidFill>
              <a:srgbClr val="DB5355"/>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solidFill>
                  <a:schemeClr val="bg2"/>
                </a:solidFill>
              </a:endParaRPr>
            </a:p>
          </p:txBody>
        </p:sp>
        <p:sp>
          <p:nvSpPr>
            <p:cNvPr id="42" name="任意多边形 41"/>
            <p:cNvSpPr/>
            <p:nvPr/>
          </p:nvSpPr>
          <p:spPr>
            <a:xfrm>
              <a:off x="2312461" y="2396703"/>
              <a:ext cx="2229394" cy="2229394"/>
            </a:xfrm>
            <a:custGeom>
              <a:avLst/>
              <a:gdLst>
                <a:gd name="connsiteX0" fmla="*/ 1114697 w 2229394"/>
                <a:gd name="connsiteY0" fmla="*/ 0 h 2229394"/>
                <a:gd name="connsiteX1" fmla="*/ 2229394 w 2229394"/>
                <a:gd name="connsiteY1" fmla="*/ 1114697 h 2229394"/>
                <a:gd name="connsiteX2" fmla="*/ 1114697 w 2229394"/>
                <a:gd name="connsiteY2" fmla="*/ 2229394 h 2229394"/>
                <a:gd name="connsiteX3" fmla="*/ 0 w 2229394"/>
                <a:gd name="connsiteY3" fmla="*/ 1114697 h 2229394"/>
                <a:gd name="connsiteX4" fmla="*/ 1114697 w 2229394"/>
                <a:gd name="connsiteY4" fmla="*/ 0 h 2229394"/>
                <a:gd name="connsiteX5" fmla="*/ 1114697 w 2229394"/>
                <a:gd name="connsiteY5" fmla="*/ 49947 h 2229394"/>
                <a:gd name="connsiteX6" fmla="*/ 49947 w 2229394"/>
                <a:gd name="connsiteY6" fmla="*/ 1114697 h 2229394"/>
                <a:gd name="connsiteX7" fmla="*/ 1114697 w 2229394"/>
                <a:gd name="connsiteY7" fmla="*/ 2179447 h 2229394"/>
                <a:gd name="connsiteX8" fmla="*/ 2179447 w 2229394"/>
                <a:gd name="connsiteY8" fmla="*/ 1114697 h 2229394"/>
                <a:gd name="connsiteX9" fmla="*/ 1114697 w 2229394"/>
                <a:gd name="connsiteY9" fmla="*/ 49947 h 2229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9394" h="2229394">
                  <a:moveTo>
                    <a:pt x="1114697" y="0"/>
                  </a:moveTo>
                  <a:cubicBezTo>
                    <a:pt x="1730327" y="0"/>
                    <a:pt x="2229394" y="499067"/>
                    <a:pt x="2229394" y="1114697"/>
                  </a:cubicBezTo>
                  <a:cubicBezTo>
                    <a:pt x="2229394" y="1730327"/>
                    <a:pt x="1730327" y="2229394"/>
                    <a:pt x="1114697" y="2229394"/>
                  </a:cubicBezTo>
                  <a:cubicBezTo>
                    <a:pt x="499067" y="2229394"/>
                    <a:pt x="0" y="1730327"/>
                    <a:pt x="0" y="1114697"/>
                  </a:cubicBezTo>
                  <a:cubicBezTo>
                    <a:pt x="0" y="499067"/>
                    <a:pt x="499067" y="0"/>
                    <a:pt x="1114697" y="0"/>
                  </a:cubicBezTo>
                  <a:close/>
                  <a:moveTo>
                    <a:pt x="1114697" y="49947"/>
                  </a:moveTo>
                  <a:cubicBezTo>
                    <a:pt x="526652" y="49947"/>
                    <a:pt x="49947" y="526652"/>
                    <a:pt x="49947" y="1114697"/>
                  </a:cubicBezTo>
                  <a:cubicBezTo>
                    <a:pt x="49947" y="1702742"/>
                    <a:pt x="526652" y="2179447"/>
                    <a:pt x="1114697" y="2179447"/>
                  </a:cubicBezTo>
                  <a:cubicBezTo>
                    <a:pt x="1702742" y="2179447"/>
                    <a:pt x="2179447" y="1702742"/>
                    <a:pt x="2179447" y="1114697"/>
                  </a:cubicBezTo>
                  <a:cubicBezTo>
                    <a:pt x="2179447" y="526652"/>
                    <a:pt x="1702742" y="49947"/>
                    <a:pt x="1114697" y="49947"/>
                  </a:cubicBezTo>
                  <a:close/>
                </a:path>
              </a:pathLst>
            </a:custGeom>
            <a:solidFill>
              <a:schemeClr val="bg1">
                <a:alpha val="72941"/>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3" name="椭圆 42"/>
            <p:cNvSpPr/>
            <p:nvPr/>
          </p:nvSpPr>
          <p:spPr>
            <a:xfrm>
              <a:off x="2946685" y="3023448"/>
              <a:ext cx="960946" cy="958447"/>
            </a:xfrm>
            <a:prstGeom prst="ellipse">
              <a:avLst/>
            </a:prstGeom>
            <a:solidFill>
              <a:srgbClr val="DB5355"/>
            </a:solidFill>
            <a:ln w="571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b="1" dirty="0" smtClean="0">
                  <a:latin typeface="微软雅黑" panose="020B0503020204020204" pitchFamily="34" charset="-122"/>
                  <a:ea typeface="微软雅黑" panose="020B0503020204020204" pitchFamily="34" charset="-122"/>
                </a:rPr>
                <a:t>国家</a:t>
              </a:r>
              <a:endParaRPr lang="en-US" altLang="zh-CN" b="1" dirty="0" smtClean="0">
                <a:latin typeface="微软雅黑" panose="020B0503020204020204" pitchFamily="34" charset="-122"/>
                <a:ea typeface="微软雅黑" panose="020B0503020204020204" pitchFamily="34" charset="-122"/>
              </a:endParaRPr>
            </a:p>
            <a:p>
              <a:pPr algn="ctr" eaLnBrk="1" fontAlgn="auto" hangingPunct="1">
                <a:spcBef>
                  <a:spcPts val="0"/>
                </a:spcBef>
                <a:spcAft>
                  <a:spcPts val="0"/>
                </a:spcAft>
                <a:defRPr/>
              </a:pPr>
              <a:r>
                <a:rPr lang="zh-CN" altLang="en-US" b="1" dirty="0" smtClean="0">
                  <a:latin typeface="微软雅黑" panose="020B0503020204020204" pitchFamily="34" charset="-122"/>
                  <a:ea typeface="微软雅黑" panose="020B0503020204020204" pitchFamily="34" charset="-122"/>
                </a:rPr>
                <a:t>安全</a:t>
              </a:r>
              <a:endParaRPr lang="zh-CN" altLang="en-US" b="1" dirty="0">
                <a:latin typeface="微软雅黑" panose="020B0503020204020204" pitchFamily="34" charset="-122"/>
                <a:ea typeface="微软雅黑" panose="020B0503020204020204" pitchFamily="34" charset="-122"/>
              </a:endParaRPr>
            </a:p>
          </p:txBody>
        </p:sp>
      </p:grpSp>
      <p:grpSp>
        <p:nvGrpSpPr>
          <p:cNvPr id="44" name="组合 37"/>
          <p:cNvGrpSpPr>
            <a:grpSpLocks/>
          </p:cNvGrpSpPr>
          <p:nvPr/>
        </p:nvGrpSpPr>
        <p:grpSpPr bwMode="auto">
          <a:xfrm>
            <a:off x="9056008" y="932542"/>
            <a:ext cx="2517775" cy="2576513"/>
            <a:chOff x="9405109" y="2108604"/>
            <a:chExt cx="2517521" cy="2575835"/>
          </a:xfrm>
        </p:grpSpPr>
        <p:grpSp>
          <p:nvGrpSpPr>
            <p:cNvPr id="45" name="组合 30"/>
            <p:cNvGrpSpPr>
              <a:grpSpLocks/>
            </p:cNvGrpSpPr>
            <p:nvPr/>
          </p:nvGrpSpPr>
          <p:grpSpPr bwMode="auto">
            <a:xfrm>
              <a:off x="9405109" y="2422846"/>
              <a:ext cx="584141" cy="350746"/>
              <a:chOff x="3322273" y="2018543"/>
              <a:chExt cx="584141" cy="350746"/>
            </a:xfrm>
          </p:grpSpPr>
          <p:cxnSp>
            <p:nvCxnSpPr>
              <p:cNvPr id="51" name="直接连接符 50"/>
              <p:cNvCxnSpPr/>
              <p:nvPr/>
            </p:nvCxnSpPr>
            <p:spPr>
              <a:xfrm flipV="1">
                <a:off x="3322273" y="2018543"/>
                <a:ext cx="265086" cy="350746"/>
              </a:xfrm>
              <a:prstGeom prst="line">
                <a:avLst/>
              </a:prstGeom>
              <a:ln w="38100">
                <a:solidFill>
                  <a:srgbClr val="DB5355"/>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3579422" y="2018543"/>
                <a:ext cx="326992" cy="0"/>
              </a:xfrm>
              <a:prstGeom prst="line">
                <a:avLst/>
              </a:prstGeom>
              <a:ln w="38100">
                <a:solidFill>
                  <a:srgbClr val="DB5355"/>
                </a:solidFill>
              </a:ln>
            </p:spPr>
            <p:style>
              <a:lnRef idx="1">
                <a:schemeClr val="accent1"/>
              </a:lnRef>
              <a:fillRef idx="0">
                <a:schemeClr val="accent1"/>
              </a:fillRef>
              <a:effectRef idx="0">
                <a:schemeClr val="accent1"/>
              </a:effectRef>
              <a:fontRef idx="minor">
                <a:schemeClr val="tx1"/>
              </a:fontRef>
            </p:style>
          </p:cxnSp>
        </p:grpSp>
        <p:grpSp>
          <p:nvGrpSpPr>
            <p:cNvPr id="46" name="组合 33"/>
            <p:cNvGrpSpPr>
              <a:grpSpLocks/>
            </p:cNvGrpSpPr>
            <p:nvPr/>
          </p:nvGrpSpPr>
          <p:grpSpPr bwMode="auto">
            <a:xfrm rot="10800000" flipH="1">
              <a:off x="9397173" y="4067063"/>
              <a:ext cx="592077" cy="358681"/>
              <a:chOff x="3314337" y="2011744"/>
              <a:chExt cx="592077" cy="358681"/>
            </a:xfrm>
          </p:grpSpPr>
          <p:cxnSp>
            <p:nvCxnSpPr>
              <p:cNvPr id="49" name="直接连接符 48"/>
              <p:cNvCxnSpPr/>
              <p:nvPr/>
            </p:nvCxnSpPr>
            <p:spPr>
              <a:xfrm flipV="1">
                <a:off x="3314337" y="2019679"/>
                <a:ext cx="265085" cy="350746"/>
              </a:xfrm>
              <a:prstGeom prst="line">
                <a:avLst/>
              </a:prstGeom>
              <a:ln w="38100">
                <a:solidFill>
                  <a:srgbClr val="DB5355"/>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3579422" y="2011744"/>
                <a:ext cx="326992" cy="0"/>
              </a:xfrm>
              <a:prstGeom prst="line">
                <a:avLst/>
              </a:prstGeom>
              <a:ln w="38100">
                <a:solidFill>
                  <a:srgbClr val="DB5355"/>
                </a:solidFill>
              </a:ln>
            </p:spPr>
            <p:style>
              <a:lnRef idx="1">
                <a:schemeClr val="accent1"/>
              </a:lnRef>
              <a:fillRef idx="0">
                <a:schemeClr val="accent1"/>
              </a:fillRef>
              <a:effectRef idx="0">
                <a:schemeClr val="accent1"/>
              </a:effectRef>
              <a:fontRef idx="minor">
                <a:schemeClr val="tx1"/>
              </a:fontRef>
            </p:style>
          </p:cxnSp>
        </p:grpSp>
        <p:sp>
          <p:nvSpPr>
            <p:cNvPr id="47" name="文本框 23"/>
            <p:cNvSpPr txBox="1">
              <a:spLocks noChangeArrowheads="1"/>
            </p:cNvSpPr>
            <p:nvPr/>
          </p:nvSpPr>
          <p:spPr bwMode="auto">
            <a:xfrm>
              <a:off x="10046185" y="2108604"/>
              <a:ext cx="1872284" cy="584775"/>
            </a:xfrm>
            <a:prstGeom prst="rect">
              <a:avLst/>
            </a:prstGeom>
            <a:noFill/>
            <a:ln w="9525">
              <a:noFill/>
              <a:miter lim="800000"/>
              <a:headEnd/>
              <a:tailEnd/>
            </a:ln>
          </p:spPr>
          <p:txBody>
            <a:bodyPr>
              <a:spAutoFit/>
            </a:bodyPr>
            <a:lstStyle/>
            <a:p>
              <a:pPr eaLnBrk="1" hangingPunct="1"/>
              <a:r>
                <a:rPr lang="zh-CN" altLang="en-US" sz="3200" b="1" dirty="0" smtClean="0">
                  <a:solidFill>
                    <a:srgbClr val="595959"/>
                  </a:solidFill>
                  <a:latin typeface="微软雅黑" pitchFamily="34" charset="-122"/>
                  <a:ea typeface="微软雅黑" pitchFamily="34" charset="-122"/>
                </a:rPr>
                <a:t>外因</a:t>
              </a:r>
              <a:endParaRPr lang="zh-CN" altLang="en-US" sz="3200" b="1" dirty="0">
                <a:solidFill>
                  <a:srgbClr val="595959"/>
                </a:solidFill>
                <a:latin typeface="微软雅黑" pitchFamily="34" charset="-122"/>
                <a:ea typeface="微软雅黑" pitchFamily="34" charset="-122"/>
              </a:endParaRPr>
            </a:p>
          </p:txBody>
        </p:sp>
        <p:sp>
          <p:nvSpPr>
            <p:cNvPr id="48" name="文本框 36"/>
            <p:cNvSpPr txBox="1">
              <a:spLocks noChangeArrowheads="1"/>
            </p:cNvSpPr>
            <p:nvPr/>
          </p:nvSpPr>
          <p:spPr bwMode="auto">
            <a:xfrm>
              <a:off x="10050346" y="4099664"/>
              <a:ext cx="1872284" cy="584775"/>
            </a:xfrm>
            <a:prstGeom prst="rect">
              <a:avLst/>
            </a:prstGeom>
            <a:noFill/>
            <a:ln w="9525">
              <a:noFill/>
              <a:miter lim="800000"/>
              <a:headEnd/>
              <a:tailEnd/>
            </a:ln>
          </p:spPr>
          <p:txBody>
            <a:bodyPr>
              <a:spAutoFit/>
            </a:bodyPr>
            <a:lstStyle/>
            <a:p>
              <a:pPr eaLnBrk="1" hangingPunct="1"/>
              <a:r>
                <a:rPr lang="zh-CN" altLang="en-US" sz="3200" b="1" dirty="0" smtClean="0">
                  <a:solidFill>
                    <a:srgbClr val="595959"/>
                  </a:solidFill>
                  <a:latin typeface="微软雅黑" pitchFamily="34" charset="-122"/>
                  <a:ea typeface="微软雅黑" pitchFamily="34" charset="-122"/>
                </a:rPr>
                <a:t>内因</a:t>
              </a:r>
              <a:endParaRPr lang="zh-CN" altLang="en-US" sz="3200" b="1" dirty="0">
                <a:solidFill>
                  <a:srgbClr val="595959"/>
                </a:solidFill>
                <a:latin typeface="微软雅黑" pitchFamily="34" charset="-122"/>
                <a:ea typeface="微软雅黑" pitchFamily="34" charset="-122"/>
              </a:endParaRPr>
            </a:p>
          </p:txBody>
        </p:sp>
      </p:grpSp>
      <p:cxnSp>
        <p:nvCxnSpPr>
          <p:cNvPr id="53" name="直接连接符 52"/>
          <p:cNvCxnSpPr/>
          <p:nvPr/>
        </p:nvCxnSpPr>
        <p:spPr bwMode="auto">
          <a:xfrm>
            <a:off x="9218840" y="1863724"/>
            <a:ext cx="327025" cy="0"/>
          </a:xfrm>
          <a:prstGeom prst="line">
            <a:avLst/>
          </a:prstGeom>
          <a:ln w="38100">
            <a:solidFill>
              <a:srgbClr val="DB5355"/>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bwMode="auto">
          <a:xfrm>
            <a:off x="9247869" y="2197553"/>
            <a:ext cx="327025" cy="0"/>
          </a:xfrm>
          <a:prstGeom prst="line">
            <a:avLst/>
          </a:prstGeom>
          <a:ln w="38100">
            <a:solidFill>
              <a:srgbClr val="DB5355"/>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bwMode="auto">
          <a:xfrm>
            <a:off x="9262383" y="2502353"/>
            <a:ext cx="327025" cy="0"/>
          </a:xfrm>
          <a:prstGeom prst="line">
            <a:avLst/>
          </a:prstGeom>
          <a:ln w="38100">
            <a:solidFill>
              <a:srgbClr val="DB5355"/>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bwMode="auto">
          <a:xfrm>
            <a:off x="9247869" y="2792638"/>
            <a:ext cx="327025" cy="0"/>
          </a:xfrm>
          <a:prstGeom prst="line">
            <a:avLst/>
          </a:prstGeom>
          <a:ln w="38100">
            <a:solidFill>
              <a:srgbClr val="DB5355"/>
            </a:solidFill>
          </a:ln>
        </p:spPr>
        <p:style>
          <a:lnRef idx="1">
            <a:schemeClr val="accent1"/>
          </a:lnRef>
          <a:fillRef idx="0">
            <a:schemeClr val="accent1"/>
          </a:fillRef>
          <a:effectRef idx="0">
            <a:schemeClr val="accent1"/>
          </a:effectRef>
          <a:fontRef idx="minor">
            <a:schemeClr val="tx1"/>
          </a:fontRef>
        </p:style>
      </p:cxnSp>
      <p:sp>
        <p:nvSpPr>
          <p:cNvPr id="57" name="文本框 23"/>
          <p:cNvSpPr txBox="1">
            <a:spLocks noChangeArrowheads="1"/>
          </p:cNvSpPr>
          <p:nvPr/>
        </p:nvSpPr>
        <p:spPr bwMode="auto">
          <a:xfrm>
            <a:off x="9718920" y="1549399"/>
            <a:ext cx="1703823" cy="369332"/>
          </a:xfrm>
          <a:prstGeom prst="rect">
            <a:avLst/>
          </a:prstGeom>
          <a:noFill/>
          <a:ln w="9525">
            <a:noFill/>
            <a:miter lim="800000"/>
            <a:headEnd/>
            <a:tailEnd/>
          </a:ln>
        </p:spPr>
        <p:txBody>
          <a:bodyPr wrap="square">
            <a:spAutoFit/>
          </a:bodyPr>
          <a:lstStyle/>
          <a:p>
            <a:pPr eaLnBrk="1" hangingPunct="1"/>
            <a:r>
              <a:rPr lang="zh-CN" altLang="en-US" b="1" dirty="0" smtClean="0">
                <a:solidFill>
                  <a:srgbClr val="E68A8C"/>
                </a:solidFill>
                <a:latin typeface="微软雅黑" pitchFamily="34" charset="-122"/>
                <a:ea typeface="微软雅黑" pitchFamily="34" charset="-122"/>
              </a:rPr>
              <a:t>邻国关系</a:t>
            </a:r>
            <a:endParaRPr lang="zh-CN" altLang="en-US" b="1" dirty="0">
              <a:solidFill>
                <a:srgbClr val="E68A8C"/>
              </a:solidFill>
              <a:latin typeface="微软雅黑" pitchFamily="34" charset="-122"/>
              <a:ea typeface="微软雅黑" pitchFamily="34" charset="-122"/>
            </a:endParaRPr>
          </a:p>
        </p:txBody>
      </p:sp>
      <p:sp>
        <p:nvSpPr>
          <p:cNvPr id="58" name="文本框 23"/>
          <p:cNvSpPr txBox="1">
            <a:spLocks noChangeArrowheads="1"/>
          </p:cNvSpPr>
          <p:nvPr/>
        </p:nvSpPr>
        <p:spPr bwMode="auto">
          <a:xfrm>
            <a:off x="9726178" y="1934027"/>
            <a:ext cx="1703823" cy="369332"/>
          </a:xfrm>
          <a:prstGeom prst="rect">
            <a:avLst/>
          </a:prstGeom>
          <a:noFill/>
          <a:ln w="9525">
            <a:noFill/>
            <a:miter lim="800000"/>
            <a:headEnd/>
            <a:tailEnd/>
          </a:ln>
        </p:spPr>
        <p:txBody>
          <a:bodyPr wrap="square">
            <a:spAutoFit/>
          </a:bodyPr>
          <a:lstStyle/>
          <a:p>
            <a:pPr eaLnBrk="1" hangingPunct="1"/>
            <a:r>
              <a:rPr lang="zh-CN" altLang="en-US" b="1" dirty="0" smtClean="0">
                <a:solidFill>
                  <a:srgbClr val="E68A8C"/>
                </a:solidFill>
                <a:latin typeface="微软雅黑" pitchFamily="34" charset="-122"/>
                <a:ea typeface="微软雅黑" pitchFamily="34" charset="-122"/>
              </a:rPr>
              <a:t>国际关系</a:t>
            </a:r>
            <a:endParaRPr lang="zh-CN" altLang="en-US" b="1" dirty="0">
              <a:solidFill>
                <a:srgbClr val="E68A8C"/>
              </a:solidFill>
              <a:latin typeface="微软雅黑" pitchFamily="34" charset="-122"/>
              <a:ea typeface="微软雅黑" pitchFamily="34" charset="-122"/>
            </a:endParaRPr>
          </a:p>
        </p:txBody>
      </p:sp>
      <p:sp>
        <p:nvSpPr>
          <p:cNvPr id="59" name="文本框 23"/>
          <p:cNvSpPr txBox="1">
            <a:spLocks noChangeArrowheads="1"/>
          </p:cNvSpPr>
          <p:nvPr/>
        </p:nvSpPr>
        <p:spPr bwMode="auto">
          <a:xfrm>
            <a:off x="9755206" y="2267856"/>
            <a:ext cx="1703823" cy="369332"/>
          </a:xfrm>
          <a:prstGeom prst="rect">
            <a:avLst/>
          </a:prstGeom>
          <a:noFill/>
          <a:ln w="9525">
            <a:noFill/>
            <a:miter lim="800000"/>
            <a:headEnd/>
            <a:tailEnd/>
          </a:ln>
        </p:spPr>
        <p:txBody>
          <a:bodyPr wrap="square">
            <a:spAutoFit/>
          </a:bodyPr>
          <a:lstStyle/>
          <a:p>
            <a:pPr eaLnBrk="1" hangingPunct="1"/>
            <a:r>
              <a:rPr lang="zh-CN" altLang="en-US" b="1" dirty="0" smtClean="0">
                <a:solidFill>
                  <a:srgbClr val="E68A8C"/>
                </a:solidFill>
                <a:latin typeface="微软雅黑" pitchFamily="34" charset="-122"/>
                <a:ea typeface="微软雅黑" pitchFamily="34" charset="-122"/>
              </a:rPr>
              <a:t>世界格局</a:t>
            </a:r>
            <a:endParaRPr lang="zh-CN" altLang="en-US" b="1" dirty="0">
              <a:solidFill>
                <a:srgbClr val="E68A8C"/>
              </a:solidFill>
              <a:latin typeface="微软雅黑" pitchFamily="34" charset="-122"/>
              <a:ea typeface="微软雅黑" pitchFamily="34" charset="-122"/>
            </a:endParaRPr>
          </a:p>
        </p:txBody>
      </p:sp>
      <p:sp>
        <p:nvSpPr>
          <p:cNvPr id="60" name="文本框 23"/>
          <p:cNvSpPr txBox="1">
            <a:spLocks noChangeArrowheads="1"/>
          </p:cNvSpPr>
          <p:nvPr/>
        </p:nvSpPr>
        <p:spPr bwMode="auto">
          <a:xfrm>
            <a:off x="9740691" y="2659742"/>
            <a:ext cx="1703823" cy="369332"/>
          </a:xfrm>
          <a:prstGeom prst="rect">
            <a:avLst/>
          </a:prstGeom>
          <a:noFill/>
          <a:ln w="9525">
            <a:noFill/>
            <a:miter lim="800000"/>
            <a:headEnd/>
            <a:tailEnd/>
          </a:ln>
        </p:spPr>
        <p:txBody>
          <a:bodyPr wrap="square">
            <a:spAutoFit/>
          </a:bodyPr>
          <a:lstStyle/>
          <a:p>
            <a:pPr eaLnBrk="1" hangingPunct="1"/>
            <a:r>
              <a:rPr lang="zh-CN" altLang="en-US" b="1" dirty="0" smtClean="0">
                <a:solidFill>
                  <a:srgbClr val="E68A8C"/>
                </a:solidFill>
                <a:latin typeface="微软雅黑" pitchFamily="34" charset="-122"/>
                <a:ea typeface="微软雅黑" pitchFamily="34" charset="-122"/>
              </a:rPr>
              <a:t>时代主题</a:t>
            </a:r>
            <a:endParaRPr lang="zh-CN" altLang="en-US" b="1" dirty="0">
              <a:solidFill>
                <a:srgbClr val="E68A8C"/>
              </a:solidFill>
              <a:latin typeface="微软雅黑" pitchFamily="34" charset="-122"/>
              <a:ea typeface="微软雅黑" pitchFamily="34" charset="-122"/>
            </a:endParaRPr>
          </a:p>
        </p:txBody>
      </p:sp>
      <p:cxnSp>
        <p:nvCxnSpPr>
          <p:cNvPr id="61" name="直接连接符 60"/>
          <p:cNvCxnSpPr/>
          <p:nvPr/>
        </p:nvCxnSpPr>
        <p:spPr bwMode="auto">
          <a:xfrm>
            <a:off x="9327697" y="3612696"/>
            <a:ext cx="327025" cy="0"/>
          </a:xfrm>
          <a:prstGeom prst="line">
            <a:avLst/>
          </a:prstGeom>
          <a:ln w="38100">
            <a:solidFill>
              <a:srgbClr val="DB5355"/>
            </a:solidFill>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bwMode="auto">
          <a:xfrm>
            <a:off x="9327697" y="3946523"/>
            <a:ext cx="327025" cy="0"/>
          </a:xfrm>
          <a:prstGeom prst="line">
            <a:avLst/>
          </a:prstGeom>
          <a:ln w="38100">
            <a:solidFill>
              <a:srgbClr val="DB5355"/>
            </a:solidFill>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bwMode="auto">
          <a:xfrm>
            <a:off x="9371240" y="4251325"/>
            <a:ext cx="327025" cy="0"/>
          </a:xfrm>
          <a:prstGeom prst="line">
            <a:avLst/>
          </a:prstGeom>
          <a:ln w="38100">
            <a:solidFill>
              <a:srgbClr val="DB5355"/>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bwMode="auto">
          <a:xfrm>
            <a:off x="9342211" y="4585152"/>
            <a:ext cx="327025" cy="0"/>
          </a:xfrm>
          <a:prstGeom prst="line">
            <a:avLst/>
          </a:prstGeom>
          <a:ln w="38100">
            <a:solidFill>
              <a:srgbClr val="DB5355"/>
            </a:solidFill>
          </a:ln>
        </p:spPr>
        <p:style>
          <a:lnRef idx="1">
            <a:schemeClr val="accent1"/>
          </a:lnRef>
          <a:fillRef idx="0">
            <a:schemeClr val="accent1"/>
          </a:fillRef>
          <a:effectRef idx="0">
            <a:schemeClr val="accent1"/>
          </a:effectRef>
          <a:fontRef idx="minor">
            <a:schemeClr val="tx1"/>
          </a:fontRef>
        </p:style>
      </p:cxnSp>
      <p:sp>
        <p:nvSpPr>
          <p:cNvPr id="65" name="文本框 23"/>
          <p:cNvSpPr txBox="1">
            <a:spLocks noChangeArrowheads="1"/>
          </p:cNvSpPr>
          <p:nvPr/>
        </p:nvSpPr>
        <p:spPr bwMode="auto">
          <a:xfrm>
            <a:off x="9755205" y="3458027"/>
            <a:ext cx="1703823" cy="369332"/>
          </a:xfrm>
          <a:prstGeom prst="rect">
            <a:avLst/>
          </a:prstGeom>
          <a:noFill/>
          <a:ln w="9525">
            <a:noFill/>
            <a:miter lim="800000"/>
            <a:headEnd/>
            <a:tailEnd/>
          </a:ln>
        </p:spPr>
        <p:txBody>
          <a:bodyPr wrap="square">
            <a:spAutoFit/>
          </a:bodyPr>
          <a:lstStyle/>
          <a:p>
            <a:pPr eaLnBrk="1" hangingPunct="1"/>
            <a:r>
              <a:rPr lang="zh-CN" altLang="en-US" b="1" dirty="0" smtClean="0">
                <a:solidFill>
                  <a:srgbClr val="E68A8C"/>
                </a:solidFill>
                <a:latin typeface="微软雅黑" pitchFamily="34" charset="-122"/>
                <a:ea typeface="微软雅黑" pitchFamily="34" charset="-122"/>
              </a:rPr>
              <a:t>民族宗教</a:t>
            </a:r>
            <a:endParaRPr lang="zh-CN" altLang="en-US" b="1" dirty="0">
              <a:solidFill>
                <a:srgbClr val="E68A8C"/>
              </a:solidFill>
              <a:latin typeface="微软雅黑" pitchFamily="34" charset="-122"/>
              <a:ea typeface="微软雅黑" pitchFamily="34" charset="-122"/>
            </a:endParaRPr>
          </a:p>
        </p:txBody>
      </p:sp>
      <p:sp>
        <p:nvSpPr>
          <p:cNvPr id="66" name="文本框 23"/>
          <p:cNvSpPr txBox="1">
            <a:spLocks noChangeArrowheads="1"/>
          </p:cNvSpPr>
          <p:nvPr/>
        </p:nvSpPr>
        <p:spPr bwMode="auto">
          <a:xfrm>
            <a:off x="9798749" y="3762827"/>
            <a:ext cx="1703823" cy="369332"/>
          </a:xfrm>
          <a:prstGeom prst="rect">
            <a:avLst/>
          </a:prstGeom>
          <a:noFill/>
          <a:ln w="9525">
            <a:noFill/>
            <a:miter lim="800000"/>
            <a:headEnd/>
            <a:tailEnd/>
          </a:ln>
        </p:spPr>
        <p:txBody>
          <a:bodyPr wrap="square">
            <a:spAutoFit/>
          </a:bodyPr>
          <a:lstStyle/>
          <a:p>
            <a:pPr eaLnBrk="1" hangingPunct="1"/>
            <a:r>
              <a:rPr lang="zh-CN" altLang="en-US" b="1" dirty="0" smtClean="0">
                <a:solidFill>
                  <a:srgbClr val="E68A8C"/>
                </a:solidFill>
                <a:latin typeface="微软雅黑" pitchFamily="34" charset="-122"/>
                <a:ea typeface="微软雅黑" pitchFamily="34" charset="-122"/>
              </a:rPr>
              <a:t>国民素质</a:t>
            </a:r>
            <a:endParaRPr lang="zh-CN" altLang="en-US" b="1" dirty="0">
              <a:solidFill>
                <a:srgbClr val="E68A8C"/>
              </a:solidFill>
              <a:latin typeface="微软雅黑" pitchFamily="34" charset="-122"/>
              <a:ea typeface="微软雅黑" pitchFamily="34" charset="-122"/>
            </a:endParaRPr>
          </a:p>
        </p:txBody>
      </p:sp>
      <p:sp>
        <p:nvSpPr>
          <p:cNvPr id="67" name="文本框 23"/>
          <p:cNvSpPr txBox="1">
            <a:spLocks noChangeArrowheads="1"/>
          </p:cNvSpPr>
          <p:nvPr/>
        </p:nvSpPr>
        <p:spPr bwMode="auto">
          <a:xfrm>
            <a:off x="9798749" y="4096657"/>
            <a:ext cx="1703823" cy="369332"/>
          </a:xfrm>
          <a:prstGeom prst="rect">
            <a:avLst/>
          </a:prstGeom>
          <a:noFill/>
          <a:ln w="9525">
            <a:noFill/>
            <a:miter lim="800000"/>
            <a:headEnd/>
            <a:tailEnd/>
          </a:ln>
        </p:spPr>
        <p:txBody>
          <a:bodyPr wrap="square">
            <a:spAutoFit/>
          </a:bodyPr>
          <a:lstStyle/>
          <a:p>
            <a:pPr eaLnBrk="1" hangingPunct="1"/>
            <a:r>
              <a:rPr lang="zh-CN" altLang="en-US" b="1" dirty="0" smtClean="0">
                <a:solidFill>
                  <a:srgbClr val="E68A8C"/>
                </a:solidFill>
                <a:latin typeface="微软雅黑" pitchFamily="34" charset="-122"/>
                <a:ea typeface="微软雅黑" pitchFamily="34" charset="-122"/>
              </a:rPr>
              <a:t>大政方针</a:t>
            </a:r>
            <a:endParaRPr lang="zh-CN" altLang="en-US" b="1" dirty="0">
              <a:solidFill>
                <a:srgbClr val="E68A8C"/>
              </a:solidFill>
              <a:latin typeface="微软雅黑" pitchFamily="34" charset="-122"/>
              <a:ea typeface="微软雅黑" pitchFamily="34" charset="-122"/>
            </a:endParaRPr>
          </a:p>
        </p:txBody>
      </p:sp>
      <p:sp>
        <p:nvSpPr>
          <p:cNvPr id="68" name="文本框 23"/>
          <p:cNvSpPr txBox="1">
            <a:spLocks noChangeArrowheads="1"/>
          </p:cNvSpPr>
          <p:nvPr/>
        </p:nvSpPr>
        <p:spPr bwMode="auto">
          <a:xfrm>
            <a:off x="9769719" y="4444999"/>
            <a:ext cx="1703823" cy="369332"/>
          </a:xfrm>
          <a:prstGeom prst="rect">
            <a:avLst/>
          </a:prstGeom>
          <a:noFill/>
          <a:ln w="9525">
            <a:noFill/>
            <a:miter lim="800000"/>
            <a:headEnd/>
            <a:tailEnd/>
          </a:ln>
        </p:spPr>
        <p:txBody>
          <a:bodyPr wrap="square">
            <a:spAutoFit/>
          </a:bodyPr>
          <a:lstStyle/>
          <a:p>
            <a:pPr eaLnBrk="1" hangingPunct="1"/>
            <a:r>
              <a:rPr lang="zh-CN" altLang="en-US" b="1" dirty="0" smtClean="0">
                <a:solidFill>
                  <a:srgbClr val="E68A8C"/>
                </a:solidFill>
                <a:latin typeface="微软雅黑" pitchFamily="34" charset="-122"/>
                <a:ea typeface="微软雅黑" pitchFamily="34" charset="-122"/>
              </a:rPr>
              <a:t>国家体制</a:t>
            </a:r>
            <a:endParaRPr lang="zh-CN" altLang="en-US" b="1" dirty="0">
              <a:solidFill>
                <a:srgbClr val="E68A8C"/>
              </a:solidFill>
              <a:latin typeface="微软雅黑" pitchFamily="34" charset="-122"/>
              <a:ea typeface="微软雅黑" pitchFamily="34" charset="-122"/>
            </a:endParaRPr>
          </a:p>
        </p:txBody>
      </p:sp>
      <p:sp>
        <p:nvSpPr>
          <p:cNvPr id="70" name="KSO_Shape"/>
          <p:cNvSpPr/>
          <p:nvPr/>
        </p:nvSpPr>
        <p:spPr>
          <a:xfrm>
            <a:off x="1021443" y="4377871"/>
            <a:ext cx="1344385" cy="876300"/>
          </a:xfrm>
          <a:prstGeom prst="snip1Rect">
            <a:avLst>
              <a:gd name="adj" fmla="val 32099"/>
            </a:avLst>
          </a:prstGeom>
          <a:solidFill>
            <a:srgbClr val="DB535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r>
              <a:rPr lang="zh-CN" altLang="en-US" dirty="0" smtClean="0">
                <a:solidFill>
                  <a:schemeClr val="bg1"/>
                </a:solidFill>
              </a:rPr>
              <a:t>国土安全</a:t>
            </a:r>
            <a:endParaRPr lang="zh-CN" altLang="en-US" dirty="0">
              <a:solidFill>
                <a:schemeClr val="bg1"/>
              </a:solidFill>
            </a:endParaRPr>
          </a:p>
        </p:txBody>
      </p:sp>
      <p:sp>
        <p:nvSpPr>
          <p:cNvPr id="72" name="KSO_Shape"/>
          <p:cNvSpPr/>
          <p:nvPr/>
        </p:nvSpPr>
        <p:spPr>
          <a:xfrm>
            <a:off x="1014186" y="3180442"/>
            <a:ext cx="1344385" cy="876300"/>
          </a:xfrm>
          <a:prstGeom prst="snip1Rect">
            <a:avLst>
              <a:gd name="adj" fmla="val 32099"/>
            </a:avLst>
          </a:prstGeom>
          <a:solidFill>
            <a:srgbClr val="DB535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r>
              <a:rPr lang="en-US" altLang="zh-CN" dirty="0" smtClean="0">
                <a:solidFill>
                  <a:schemeClr val="bg1"/>
                </a:solidFill>
              </a:rPr>
              <a:t>……</a:t>
            </a:r>
            <a:endParaRPr lang="zh-CN" altLang="en-US" dirty="0">
              <a:solidFill>
                <a:schemeClr val="bg1"/>
              </a:solidFill>
            </a:endParaRPr>
          </a:p>
        </p:txBody>
      </p:sp>
      <p:sp>
        <p:nvSpPr>
          <p:cNvPr id="75" name="KSO_Shape"/>
          <p:cNvSpPr/>
          <p:nvPr/>
        </p:nvSpPr>
        <p:spPr>
          <a:xfrm rot="10800000">
            <a:off x="7994748" y="2004771"/>
            <a:ext cx="889113" cy="511210"/>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FFFFFF"/>
              </a:solidFill>
            </a:endParaRPr>
          </a:p>
        </p:txBody>
      </p:sp>
      <p:sp>
        <p:nvSpPr>
          <p:cNvPr id="76" name="KSO_Shape"/>
          <p:cNvSpPr/>
          <p:nvPr/>
        </p:nvSpPr>
        <p:spPr>
          <a:xfrm rot="16200000">
            <a:off x="6463492" y="3753742"/>
            <a:ext cx="889113" cy="511210"/>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FFFFFF"/>
              </a:solidFill>
            </a:endParaRPr>
          </a:p>
        </p:txBody>
      </p:sp>
      <p:sp>
        <p:nvSpPr>
          <p:cNvPr id="77" name="KSO_Shape"/>
          <p:cNvSpPr>
            <a:spLocks/>
          </p:cNvSpPr>
          <p:nvPr/>
        </p:nvSpPr>
        <p:spPr bwMode="auto">
          <a:xfrm rot="2570675">
            <a:off x="7113082" y="3162386"/>
            <a:ext cx="814004" cy="440712"/>
          </a:xfrm>
          <a:custGeom>
            <a:avLst/>
            <a:gdLst/>
            <a:ahLst/>
            <a:cxnLst>
              <a:cxn ang="0">
                <a:pos x="5772150" y="3479006"/>
              </a:cxn>
              <a:cxn ang="0">
                <a:pos x="6666706" y="3722688"/>
              </a:cxn>
              <a:cxn ang="0">
                <a:pos x="7982744" y="2836069"/>
              </a:cxn>
              <a:cxn ang="0">
                <a:pos x="8700294" y="3599656"/>
              </a:cxn>
              <a:cxn ang="0">
                <a:pos x="9090025" y="4286250"/>
              </a:cxn>
              <a:cxn ang="0">
                <a:pos x="8795544" y="3962400"/>
              </a:cxn>
              <a:cxn ang="0">
                <a:pos x="8251031" y="3270250"/>
              </a:cxn>
              <a:cxn ang="0">
                <a:pos x="7427913" y="3639344"/>
              </a:cxn>
              <a:cxn ang="0">
                <a:pos x="5880100" y="4851400"/>
              </a:cxn>
              <a:cxn ang="0">
                <a:pos x="5861844" y="4448969"/>
              </a:cxn>
              <a:cxn ang="0">
                <a:pos x="5309394" y="3665538"/>
              </a:cxn>
              <a:cxn ang="0">
                <a:pos x="4668838" y="3512344"/>
              </a:cxn>
              <a:cxn ang="0">
                <a:pos x="3636169" y="4259263"/>
              </a:cxn>
              <a:cxn ang="0">
                <a:pos x="2818606" y="4516438"/>
              </a:cxn>
              <a:cxn ang="0">
                <a:pos x="2818606" y="4451350"/>
              </a:cxn>
              <a:cxn ang="0">
                <a:pos x="1983581" y="3135313"/>
              </a:cxn>
              <a:cxn ang="0">
                <a:pos x="996950" y="3779044"/>
              </a:cxn>
              <a:cxn ang="0">
                <a:pos x="334963" y="4194175"/>
              </a:cxn>
              <a:cxn ang="0">
                <a:pos x="353219" y="4084638"/>
              </a:cxn>
              <a:cxn ang="0">
                <a:pos x="1043781" y="3491706"/>
              </a:cxn>
              <a:cxn ang="0">
                <a:pos x="2066131" y="2655094"/>
              </a:cxn>
              <a:cxn ang="0">
                <a:pos x="2851150" y="3722688"/>
              </a:cxn>
              <a:cxn ang="0">
                <a:pos x="3646488" y="3652044"/>
              </a:cxn>
              <a:cxn ang="0">
                <a:pos x="4569619" y="2965450"/>
              </a:cxn>
              <a:cxn ang="0">
                <a:pos x="5377656" y="344369"/>
              </a:cxn>
              <a:cxn ang="0">
                <a:pos x="6162675" y="1529031"/>
              </a:cxn>
              <a:cxn ang="0">
                <a:pos x="7416800" y="668901"/>
              </a:cxn>
              <a:cxn ang="0">
                <a:pos x="8220075" y="246772"/>
              </a:cxn>
              <a:cxn ang="0">
                <a:pos x="8924131" y="1447302"/>
              </a:cxn>
              <a:cxn ang="0">
                <a:pos x="9026525" y="1701215"/>
              </a:cxn>
              <a:cxn ang="0">
                <a:pos x="8537575" y="1093412"/>
              </a:cxn>
              <a:cxn ang="0">
                <a:pos x="7892256" y="718890"/>
              </a:cxn>
              <a:cxn ang="0">
                <a:pos x="6929438" y="1490944"/>
              </a:cxn>
              <a:cxn ang="0">
                <a:pos x="5869781" y="1917834"/>
              </a:cxn>
              <a:cxn ang="0">
                <a:pos x="5715000" y="1697248"/>
              </a:cxn>
              <a:cxn ang="0">
                <a:pos x="5022850" y="708575"/>
              </a:cxn>
              <a:cxn ang="0">
                <a:pos x="3975100" y="1472694"/>
              </a:cxn>
              <a:cxn ang="0">
                <a:pos x="2813844" y="2161432"/>
              </a:cxn>
              <a:cxn ang="0">
                <a:pos x="2820988" y="1927356"/>
              </a:cxn>
              <a:cxn ang="0">
                <a:pos x="2434432" y="1308444"/>
              </a:cxn>
              <a:cxn ang="0">
                <a:pos x="1489869" y="916466"/>
              </a:cxn>
              <a:cxn ang="0">
                <a:pos x="666750" y="1444922"/>
              </a:cxn>
              <a:cxn ang="0">
                <a:pos x="0" y="1851976"/>
              </a:cxn>
              <a:cxn ang="0">
                <a:pos x="708819" y="1232270"/>
              </a:cxn>
              <a:cxn ang="0">
                <a:pos x="1382713" y="666521"/>
              </a:cxn>
              <a:cxn ang="0">
                <a:pos x="2347119" y="491956"/>
              </a:cxn>
              <a:cxn ang="0">
                <a:pos x="3299619" y="1371922"/>
              </a:cxn>
              <a:cxn ang="0">
                <a:pos x="3997325" y="845847"/>
              </a:cxn>
              <a:cxn ang="0">
                <a:pos x="5144294" y="0"/>
              </a:cxn>
            </a:cxnLst>
            <a:rect l="0" t="0" r="r" b="b"/>
            <a:pathLst>
              <a:path w="9144000" h="4851400">
                <a:moveTo>
                  <a:pt x="5144294" y="2543175"/>
                </a:moveTo>
                <a:lnTo>
                  <a:pt x="5377656" y="2888456"/>
                </a:lnTo>
                <a:lnTo>
                  <a:pt x="5575300" y="3182938"/>
                </a:lnTo>
                <a:lnTo>
                  <a:pt x="5772150" y="3479006"/>
                </a:lnTo>
                <a:lnTo>
                  <a:pt x="5967413" y="3775869"/>
                </a:lnTo>
                <a:lnTo>
                  <a:pt x="6162675" y="4072731"/>
                </a:lnTo>
                <a:lnTo>
                  <a:pt x="6414294" y="3897313"/>
                </a:lnTo>
                <a:lnTo>
                  <a:pt x="6666706" y="3722688"/>
                </a:lnTo>
                <a:lnTo>
                  <a:pt x="7041356" y="3467100"/>
                </a:lnTo>
                <a:lnTo>
                  <a:pt x="7416800" y="3213100"/>
                </a:lnTo>
                <a:lnTo>
                  <a:pt x="7793831" y="2961481"/>
                </a:lnTo>
                <a:lnTo>
                  <a:pt x="7982744" y="2836069"/>
                </a:lnTo>
                <a:lnTo>
                  <a:pt x="8173244" y="2711450"/>
                </a:lnTo>
                <a:lnTo>
                  <a:pt x="8220075" y="2790825"/>
                </a:lnTo>
                <a:lnTo>
                  <a:pt x="8460581" y="3194050"/>
                </a:lnTo>
                <a:lnTo>
                  <a:pt x="8700294" y="3599656"/>
                </a:lnTo>
                <a:lnTo>
                  <a:pt x="8812212" y="3794919"/>
                </a:lnTo>
                <a:lnTo>
                  <a:pt x="8924131" y="3990975"/>
                </a:lnTo>
                <a:lnTo>
                  <a:pt x="9035256" y="4188619"/>
                </a:lnTo>
                <a:lnTo>
                  <a:pt x="9090025" y="4286250"/>
                </a:lnTo>
                <a:lnTo>
                  <a:pt x="9144000" y="4386263"/>
                </a:lnTo>
                <a:lnTo>
                  <a:pt x="9026525" y="4245769"/>
                </a:lnTo>
                <a:lnTo>
                  <a:pt x="8910638" y="4104481"/>
                </a:lnTo>
                <a:lnTo>
                  <a:pt x="8795544" y="3962400"/>
                </a:lnTo>
                <a:lnTo>
                  <a:pt x="8682038" y="3819525"/>
                </a:lnTo>
                <a:lnTo>
                  <a:pt x="8537575" y="3636963"/>
                </a:lnTo>
                <a:lnTo>
                  <a:pt x="8393906" y="3453606"/>
                </a:lnTo>
                <a:lnTo>
                  <a:pt x="8251031" y="3270250"/>
                </a:lnTo>
                <a:lnTo>
                  <a:pt x="8108950" y="3086100"/>
                </a:lnTo>
                <a:lnTo>
                  <a:pt x="7892256" y="3263106"/>
                </a:lnTo>
                <a:lnTo>
                  <a:pt x="7675563" y="3439319"/>
                </a:lnTo>
                <a:lnTo>
                  <a:pt x="7427913" y="3639344"/>
                </a:lnTo>
                <a:lnTo>
                  <a:pt x="7180263" y="3837781"/>
                </a:lnTo>
                <a:lnTo>
                  <a:pt x="6929438" y="4033838"/>
                </a:lnTo>
                <a:lnTo>
                  <a:pt x="6679406" y="4230688"/>
                </a:lnTo>
                <a:lnTo>
                  <a:pt x="5880100" y="4851400"/>
                </a:lnTo>
                <a:lnTo>
                  <a:pt x="5870575" y="4467225"/>
                </a:lnTo>
                <a:lnTo>
                  <a:pt x="5869781" y="4462463"/>
                </a:lnTo>
                <a:lnTo>
                  <a:pt x="5869781" y="4460081"/>
                </a:lnTo>
                <a:lnTo>
                  <a:pt x="5861844" y="4448969"/>
                </a:lnTo>
                <a:lnTo>
                  <a:pt x="5813425" y="4379913"/>
                </a:lnTo>
                <a:lnTo>
                  <a:pt x="5715000" y="4242594"/>
                </a:lnTo>
                <a:lnTo>
                  <a:pt x="5510213" y="3952875"/>
                </a:lnTo>
                <a:lnTo>
                  <a:pt x="5309394" y="3665538"/>
                </a:lnTo>
                <a:lnTo>
                  <a:pt x="5165725" y="3458369"/>
                </a:lnTo>
                <a:lnTo>
                  <a:pt x="5022850" y="3252788"/>
                </a:lnTo>
                <a:lnTo>
                  <a:pt x="4845844" y="3382963"/>
                </a:lnTo>
                <a:lnTo>
                  <a:pt x="4668838" y="3512344"/>
                </a:lnTo>
                <a:lnTo>
                  <a:pt x="4312444" y="3771900"/>
                </a:lnTo>
                <a:lnTo>
                  <a:pt x="3975100" y="4016375"/>
                </a:lnTo>
                <a:lnTo>
                  <a:pt x="3806032" y="4137819"/>
                </a:lnTo>
                <a:lnTo>
                  <a:pt x="3636169" y="4259263"/>
                </a:lnTo>
                <a:lnTo>
                  <a:pt x="2811463" y="4842669"/>
                </a:lnTo>
                <a:lnTo>
                  <a:pt x="2813844" y="4706938"/>
                </a:lnTo>
                <a:lnTo>
                  <a:pt x="2817019" y="4536281"/>
                </a:lnTo>
                <a:lnTo>
                  <a:pt x="2818606" y="4516438"/>
                </a:lnTo>
                <a:lnTo>
                  <a:pt x="2820988" y="4493419"/>
                </a:lnTo>
                <a:lnTo>
                  <a:pt x="2820988" y="4471988"/>
                </a:lnTo>
                <a:lnTo>
                  <a:pt x="2820988" y="4461669"/>
                </a:lnTo>
                <a:lnTo>
                  <a:pt x="2818606" y="4451350"/>
                </a:lnTo>
                <a:lnTo>
                  <a:pt x="2625725" y="4152900"/>
                </a:lnTo>
                <a:lnTo>
                  <a:pt x="2434432" y="3852069"/>
                </a:lnTo>
                <a:lnTo>
                  <a:pt x="2208213" y="3494088"/>
                </a:lnTo>
                <a:lnTo>
                  <a:pt x="1983581" y="3135313"/>
                </a:lnTo>
                <a:lnTo>
                  <a:pt x="1654969" y="3352800"/>
                </a:lnTo>
                <a:lnTo>
                  <a:pt x="1489869" y="3460750"/>
                </a:lnTo>
                <a:lnTo>
                  <a:pt x="1326357" y="3568700"/>
                </a:lnTo>
                <a:lnTo>
                  <a:pt x="996950" y="3779044"/>
                </a:lnTo>
                <a:lnTo>
                  <a:pt x="831850" y="3884613"/>
                </a:lnTo>
                <a:lnTo>
                  <a:pt x="666750" y="3988594"/>
                </a:lnTo>
                <a:lnTo>
                  <a:pt x="501650" y="4092575"/>
                </a:lnTo>
                <a:lnTo>
                  <a:pt x="334963" y="4194175"/>
                </a:lnTo>
                <a:lnTo>
                  <a:pt x="167481" y="4295775"/>
                </a:lnTo>
                <a:lnTo>
                  <a:pt x="0" y="4396581"/>
                </a:lnTo>
                <a:lnTo>
                  <a:pt x="176213" y="4240213"/>
                </a:lnTo>
                <a:lnTo>
                  <a:pt x="353219" y="4084638"/>
                </a:lnTo>
                <a:lnTo>
                  <a:pt x="530225" y="3929856"/>
                </a:lnTo>
                <a:lnTo>
                  <a:pt x="708819" y="3776663"/>
                </a:lnTo>
                <a:lnTo>
                  <a:pt x="876300" y="3632994"/>
                </a:lnTo>
                <a:lnTo>
                  <a:pt x="1043781" y="3491706"/>
                </a:lnTo>
                <a:lnTo>
                  <a:pt x="1212056" y="3350419"/>
                </a:lnTo>
                <a:lnTo>
                  <a:pt x="1382713" y="3210719"/>
                </a:lnTo>
                <a:lnTo>
                  <a:pt x="1723231" y="2932906"/>
                </a:lnTo>
                <a:lnTo>
                  <a:pt x="2066131" y="2655094"/>
                </a:lnTo>
                <a:lnTo>
                  <a:pt x="2093119" y="2693988"/>
                </a:lnTo>
                <a:lnTo>
                  <a:pt x="2347119" y="3036094"/>
                </a:lnTo>
                <a:lnTo>
                  <a:pt x="2599532" y="3379788"/>
                </a:lnTo>
                <a:lnTo>
                  <a:pt x="2851150" y="3722688"/>
                </a:lnTo>
                <a:lnTo>
                  <a:pt x="3099594" y="4068763"/>
                </a:lnTo>
                <a:lnTo>
                  <a:pt x="3299619" y="3917156"/>
                </a:lnTo>
                <a:lnTo>
                  <a:pt x="3473450" y="3783806"/>
                </a:lnTo>
                <a:lnTo>
                  <a:pt x="3646488" y="3652044"/>
                </a:lnTo>
                <a:lnTo>
                  <a:pt x="3821907" y="3520281"/>
                </a:lnTo>
                <a:lnTo>
                  <a:pt x="3997325" y="3390106"/>
                </a:lnTo>
                <a:lnTo>
                  <a:pt x="4283869" y="3177381"/>
                </a:lnTo>
                <a:lnTo>
                  <a:pt x="4569619" y="2965450"/>
                </a:lnTo>
                <a:lnTo>
                  <a:pt x="4856956" y="2753519"/>
                </a:lnTo>
                <a:lnTo>
                  <a:pt x="5144294" y="2543175"/>
                </a:lnTo>
                <a:close/>
                <a:moveTo>
                  <a:pt x="5144294" y="0"/>
                </a:moveTo>
                <a:lnTo>
                  <a:pt x="5377656" y="344369"/>
                </a:lnTo>
                <a:lnTo>
                  <a:pt x="5575300" y="640336"/>
                </a:lnTo>
                <a:lnTo>
                  <a:pt x="5772150" y="935510"/>
                </a:lnTo>
                <a:lnTo>
                  <a:pt x="5967413" y="1230683"/>
                </a:lnTo>
                <a:lnTo>
                  <a:pt x="6162675" y="1529031"/>
                </a:lnTo>
                <a:lnTo>
                  <a:pt x="6414294" y="1352879"/>
                </a:lnTo>
                <a:lnTo>
                  <a:pt x="6666706" y="1178314"/>
                </a:lnTo>
                <a:lnTo>
                  <a:pt x="7041356" y="922021"/>
                </a:lnTo>
                <a:lnTo>
                  <a:pt x="7416800" y="668901"/>
                </a:lnTo>
                <a:lnTo>
                  <a:pt x="7793831" y="417369"/>
                </a:lnTo>
                <a:lnTo>
                  <a:pt x="7982744" y="292000"/>
                </a:lnTo>
                <a:lnTo>
                  <a:pt x="8173244" y="167424"/>
                </a:lnTo>
                <a:lnTo>
                  <a:pt x="8220075" y="246772"/>
                </a:lnTo>
                <a:lnTo>
                  <a:pt x="8460581" y="650651"/>
                </a:lnTo>
                <a:lnTo>
                  <a:pt x="8700294" y="1055325"/>
                </a:lnTo>
                <a:lnTo>
                  <a:pt x="8812212" y="1251314"/>
                </a:lnTo>
                <a:lnTo>
                  <a:pt x="8924131" y="1447302"/>
                </a:lnTo>
                <a:lnTo>
                  <a:pt x="9035256" y="1644085"/>
                </a:lnTo>
                <a:lnTo>
                  <a:pt x="9090025" y="1743269"/>
                </a:lnTo>
                <a:lnTo>
                  <a:pt x="9144000" y="1842454"/>
                </a:lnTo>
                <a:lnTo>
                  <a:pt x="9026525" y="1701215"/>
                </a:lnTo>
                <a:lnTo>
                  <a:pt x="8910638" y="1559976"/>
                </a:lnTo>
                <a:lnTo>
                  <a:pt x="8795544" y="1417944"/>
                </a:lnTo>
                <a:lnTo>
                  <a:pt x="8682038" y="1275118"/>
                </a:lnTo>
                <a:lnTo>
                  <a:pt x="8537575" y="1093412"/>
                </a:lnTo>
                <a:lnTo>
                  <a:pt x="8393906" y="910118"/>
                </a:lnTo>
                <a:lnTo>
                  <a:pt x="8251031" y="726032"/>
                </a:lnTo>
                <a:lnTo>
                  <a:pt x="8108950" y="541945"/>
                </a:lnTo>
                <a:lnTo>
                  <a:pt x="7892256" y="718890"/>
                </a:lnTo>
                <a:lnTo>
                  <a:pt x="7675563" y="895836"/>
                </a:lnTo>
                <a:lnTo>
                  <a:pt x="7427913" y="1094205"/>
                </a:lnTo>
                <a:lnTo>
                  <a:pt x="7180263" y="1293368"/>
                </a:lnTo>
                <a:lnTo>
                  <a:pt x="6929438" y="1490944"/>
                </a:lnTo>
                <a:lnTo>
                  <a:pt x="6679406" y="1685346"/>
                </a:lnTo>
                <a:lnTo>
                  <a:pt x="5880100" y="2306638"/>
                </a:lnTo>
                <a:lnTo>
                  <a:pt x="5870575" y="1922595"/>
                </a:lnTo>
                <a:lnTo>
                  <a:pt x="5869781" y="1917834"/>
                </a:lnTo>
                <a:lnTo>
                  <a:pt x="5869781" y="1915454"/>
                </a:lnTo>
                <a:lnTo>
                  <a:pt x="5861844" y="1905932"/>
                </a:lnTo>
                <a:lnTo>
                  <a:pt x="5813425" y="1836106"/>
                </a:lnTo>
                <a:lnTo>
                  <a:pt x="5715000" y="1697248"/>
                </a:lnTo>
                <a:lnTo>
                  <a:pt x="5510213" y="1408422"/>
                </a:lnTo>
                <a:lnTo>
                  <a:pt x="5309394" y="1121183"/>
                </a:lnTo>
                <a:lnTo>
                  <a:pt x="5165725" y="914086"/>
                </a:lnTo>
                <a:lnTo>
                  <a:pt x="5022850" y="708575"/>
                </a:lnTo>
                <a:lnTo>
                  <a:pt x="4845844" y="838705"/>
                </a:lnTo>
                <a:lnTo>
                  <a:pt x="4668838" y="968836"/>
                </a:lnTo>
                <a:lnTo>
                  <a:pt x="4312444" y="1227509"/>
                </a:lnTo>
                <a:lnTo>
                  <a:pt x="3975100" y="1472694"/>
                </a:lnTo>
                <a:lnTo>
                  <a:pt x="3806032" y="1593302"/>
                </a:lnTo>
                <a:lnTo>
                  <a:pt x="3636169" y="1713911"/>
                </a:lnTo>
                <a:lnTo>
                  <a:pt x="2811463" y="2297910"/>
                </a:lnTo>
                <a:lnTo>
                  <a:pt x="2813844" y="2161432"/>
                </a:lnTo>
                <a:lnTo>
                  <a:pt x="2817019" y="1991628"/>
                </a:lnTo>
                <a:lnTo>
                  <a:pt x="2818606" y="1971791"/>
                </a:lnTo>
                <a:lnTo>
                  <a:pt x="2820988" y="1948780"/>
                </a:lnTo>
                <a:lnTo>
                  <a:pt x="2820988" y="1927356"/>
                </a:lnTo>
                <a:lnTo>
                  <a:pt x="2820988" y="1916247"/>
                </a:lnTo>
                <a:lnTo>
                  <a:pt x="2818606" y="1906726"/>
                </a:lnTo>
                <a:lnTo>
                  <a:pt x="2625725" y="1607585"/>
                </a:lnTo>
                <a:lnTo>
                  <a:pt x="2434432" y="1308444"/>
                </a:lnTo>
                <a:lnTo>
                  <a:pt x="2208213" y="949792"/>
                </a:lnTo>
                <a:lnTo>
                  <a:pt x="1983581" y="591141"/>
                </a:lnTo>
                <a:lnTo>
                  <a:pt x="1654969" y="808553"/>
                </a:lnTo>
                <a:lnTo>
                  <a:pt x="1489869" y="916466"/>
                </a:lnTo>
                <a:lnTo>
                  <a:pt x="1326357" y="1024379"/>
                </a:lnTo>
                <a:lnTo>
                  <a:pt x="996950" y="1235444"/>
                </a:lnTo>
                <a:lnTo>
                  <a:pt x="831850" y="1340183"/>
                </a:lnTo>
                <a:lnTo>
                  <a:pt x="666750" y="1444922"/>
                </a:lnTo>
                <a:lnTo>
                  <a:pt x="501650" y="1548074"/>
                </a:lnTo>
                <a:lnTo>
                  <a:pt x="334963" y="1651226"/>
                </a:lnTo>
                <a:lnTo>
                  <a:pt x="167481" y="1751204"/>
                </a:lnTo>
                <a:lnTo>
                  <a:pt x="0" y="1851976"/>
                </a:lnTo>
                <a:lnTo>
                  <a:pt x="176213" y="1694867"/>
                </a:lnTo>
                <a:lnTo>
                  <a:pt x="353219" y="1539346"/>
                </a:lnTo>
                <a:lnTo>
                  <a:pt x="530225" y="1385411"/>
                </a:lnTo>
                <a:lnTo>
                  <a:pt x="708819" y="1232270"/>
                </a:lnTo>
                <a:lnTo>
                  <a:pt x="876300" y="1088651"/>
                </a:lnTo>
                <a:lnTo>
                  <a:pt x="1043781" y="947412"/>
                </a:lnTo>
                <a:lnTo>
                  <a:pt x="1212056" y="806173"/>
                </a:lnTo>
                <a:lnTo>
                  <a:pt x="1382713" y="666521"/>
                </a:lnTo>
                <a:lnTo>
                  <a:pt x="1723231" y="388804"/>
                </a:lnTo>
                <a:lnTo>
                  <a:pt x="2066131" y="111087"/>
                </a:lnTo>
                <a:lnTo>
                  <a:pt x="2093119" y="149174"/>
                </a:lnTo>
                <a:lnTo>
                  <a:pt x="2347119" y="491956"/>
                </a:lnTo>
                <a:lnTo>
                  <a:pt x="2599532" y="834738"/>
                </a:lnTo>
                <a:lnTo>
                  <a:pt x="2851150" y="1179901"/>
                </a:lnTo>
                <a:lnTo>
                  <a:pt x="3099594" y="1524270"/>
                </a:lnTo>
                <a:lnTo>
                  <a:pt x="3299619" y="1371922"/>
                </a:lnTo>
                <a:lnTo>
                  <a:pt x="3473450" y="1239411"/>
                </a:lnTo>
                <a:lnTo>
                  <a:pt x="3646488" y="1107694"/>
                </a:lnTo>
                <a:lnTo>
                  <a:pt x="3821907" y="975977"/>
                </a:lnTo>
                <a:lnTo>
                  <a:pt x="3997325" y="845847"/>
                </a:lnTo>
                <a:lnTo>
                  <a:pt x="4283869" y="633195"/>
                </a:lnTo>
                <a:lnTo>
                  <a:pt x="4569619" y="421337"/>
                </a:lnTo>
                <a:lnTo>
                  <a:pt x="4856956" y="210272"/>
                </a:lnTo>
                <a:lnTo>
                  <a:pt x="5144294" y="0"/>
                </a:lnTo>
                <a:close/>
              </a:path>
            </a:pathLst>
          </a:custGeom>
          <a:solidFill>
            <a:schemeClr val="accent1"/>
          </a:solidFill>
          <a:ln w="9525">
            <a:noFill/>
            <a:round/>
            <a:headEnd/>
            <a:tailEnd/>
          </a:ln>
        </p:spPr>
        <p:txBody>
          <a:bodyPr anchor="ctr"/>
          <a:lstStyle/>
          <a:p>
            <a:endParaRPr lang="zh-CN" altLang="en-US"/>
          </a:p>
        </p:txBody>
      </p:sp>
      <p:sp>
        <p:nvSpPr>
          <p:cNvPr id="78" name="KSO_Shape"/>
          <p:cNvSpPr>
            <a:spLocks/>
          </p:cNvSpPr>
          <p:nvPr/>
        </p:nvSpPr>
        <p:spPr bwMode="auto">
          <a:xfrm rot="2570675">
            <a:off x="7483196" y="2864843"/>
            <a:ext cx="814004" cy="440712"/>
          </a:xfrm>
          <a:custGeom>
            <a:avLst/>
            <a:gdLst/>
            <a:ahLst/>
            <a:cxnLst>
              <a:cxn ang="0">
                <a:pos x="5772150" y="3479006"/>
              </a:cxn>
              <a:cxn ang="0">
                <a:pos x="6666706" y="3722688"/>
              </a:cxn>
              <a:cxn ang="0">
                <a:pos x="7982744" y="2836069"/>
              </a:cxn>
              <a:cxn ang="0">
                <a:pos x="8700294" y="3599656"/>
              </a:cxn>
              <a:cxn ang="0">
                <a:pos x="9090025" y="4286250"/>
              </a:cxn>
              <a:cxn ang="0">
                <a:pos x="8795544" y="3962400"/>
              </a:cxn>
              <a:cxn ang="0">
                <a:pos x="8251031" y="3270250"/>
              </a:cxn>
              <a:cxn ang="0">
                <a:pos x="7427913" y="3639344"/>
              </a:cxn>
              <a:cxn ang="0">
                <a:pos x="5880100" y="4851400"/>
              </a:cxn>
              <a:cxn ang="0">
                <a:pos x="5861844" y="4448969"/>
              </a:cxn>
              <a:cxn ang="0">
                <a:pos x="5309394" y="3665538"/>
              </a:cxn>
              <a:cxn ang="0">
                <a:pos x="4668838" y="3512344"/>
              </a:cxn>
              <a:cxn ang="0">
                <a:pos x="3636169" y="4259263"/>
              </a:cxn>
              <a:cxn ang="0">
                <a:pos x="2818606" y="4516438"/>
              </a:cxn>
              <a:cxn ang="0">
                <a:pos x="2818606" y="4451350"/>
              </a:cxn>
              <a:cxn ang="0">
                <a:pos x="1983581" y="3135313"/>
              </a:cxn>
              <a:cxn ang="0">
                <a:pos x="996950" y="3779044"/>
              </a:cxn>
              <a:cxn ang="0">
                <a:pos x="334963" y="4194175"/>
              </a:cxn>
              <a:cxn ang="0">
                <a:pos x="353219" y="4084638"/>
              </a:cxn>
              <a:cxn ang="0">
                <a:pos x="1043781" y="3491706"/>
              </a:cxn>
              <a:cxn ang="0">
                <a:pos x="2066131" y="2655094"/>
              </a:cxn>
              <a:cxn ang="0">
                <a:pos x="2851150" y="3722688"/>
              </a:cxn>
              <a:cxn ang="0">
                <a:pos x="3646488" y="3652044"/>
              </a:cxn>
              <a:cxn ang="0">
                <a:pos x="4569619" y="2965450"/>
              </a:cxn>
              <a:cxn ang="0">
                <a:pos x="5377656" y="344369"/>
              </a:cxn>
              <a:cxn ang="0">
                <a:pos x="6162675" y="1529031"/>
              </a:cxn>
              <a:cxn ang="0">
                <a:pos x="7416800" y="668901"/>
              </a:cxn>
              <a:cxn ang="0">
                <a:pos x="8220075" y="246772"/>
              </a:cxn>
              <a:cxn ang="0">
                <a:pos x="8924131" y="1447302"/>
              </a:cxn>
              <a:cxn ang="0">
                <a:pos x="9026525" y="1701215"/>
              </a:cxn>
              <a:cxn ang="0">
                <a:pos x="8537575" y="1093412"/>
              </a:cxn>
              <a:cxn ang="0">
                <a:pos x="7892256" y="718890"/>
              </a:cxn>
              <a:cxn ang="0">
                <a:pos x="6929438" y="1490944"/>
              </a:cxn>
              <a:cxn ang="0">
                <a:pos x="5869781" y="1917834"/>
              </a:cxn>
              <a:cxn ang="0">
                <a:pos x="5715000" y="1697248"/>
              </a:cxn>
              <a:cxn ang="0">
                <a:pos x="5022850" y="708575"/>
              </a:cxn>
              <a:cxn ang="0">
                <a:pos x="3975100" y="1472694"/>
              </a:cxn>
              <a:cxn ang="0">
                <a:pos x="2813844" y="2161432"/>
              </a:cxn>
              <a:cxn ang="0">
                <a:pos x="2820988" y="1927356"/>
              </a:cxn>
              <a:cxn ang="0">
                <a:pos x="2434432" y="1308444"/>
              </a:cxn>
              <a:cxn ang="0">
                <a:pos x="1489869" y="916466"/>
              </a:cxn>
              <a:cxn ang="0">
                <a:pos x="666750" y="1444922"/>
              </a:cxn>
              <a:cxn ang="0">
                <a:pos x="0" y="1851976"/>
              </a:cxn>
              <a:cxn ang="0">
                <a:pos x="708819" y="1232270"/>
              </a:cxn>
              <a:cxn ang="0">
                <a:pos x="1382713" y="666521"/>
              </a:cxn>
              <a:cxn ang="0">
                <a:pos x="2347119" y="491956"/>
              </a:cxn>
              <a:cxn ang="0">
                <a:pos x="3299619" y="1371922"/>
              </a:cxn>
              <a:cxn ang="0">
                <a:pos x="3997325" y="845847"/>
              </a:cxn>
              <a:cxn ang="0">
                <a:pos x="5144294" y="0"/>
              </a:cxn>
            </a:cxnLst>
            <a:rect l="0" t="0" r="r" b="b"/>
            <a:pathLst>
              <a:path w="9144000" h="4851400">
                <a:moveTo>
                  <a:pt x="5144294" y="2543175"/>
                </a:moveTo>
                <a:lnTo>
                  <a:pt x="5377656" y="2888456"/>
                </a:lnTo>
                <a:lnTo>
                  <a:pt x="5575300" y="3182938"/>
                </a:lnTo>
                <a:lnTo>
                  <a:pt x="5772150" y="3479006"/>
                </a:lnTo>
                <a:lnTo>
                  <a:pt x="5967413" y="3775869"/>
                </a:lnTo>
                <a:lnTo>
                  <a:pt x="6162675" y="4072731"/>
                </a:lnTo>
                <a:lnTo>
                  <a:pt x="6414294" y="3897313"/>
                </a:lnTo>
                <a:lnTo>
                  <a:pt x="6666706" y="3722688"/>
                </a:lnTo>
                <a:lnTo>
                  <a:pt x="7041356" y="3467100"/>
                </a:lnTo>
                <a:lnTo>
                  <a:pt x="7416800" y="3213100"/>
                </a:lnTo>
                <a:lnTo>
                  <a:pt x="7793831" y="2961481"/>
                </a:lnTo>
                <a:lnTo>
                  <a:pt x="7982744" y="2836069"/>
                </a:lnTo>
                <a:lnTo>
                  <a:pt x="8173244" y="2711450"/>
                </a:lnTo>
                <a:lnTo>
                  <a:pt x="8220075" y="2790825"/>
                </a:lnTo>
                <a:lnTo>
                  <a:pt x="8460581" y="3194050"/>
                </a:lnTo>
                <a:lnTo>
                  <a:pt x="8700294" y="3599656"/>
                </a:lnTo>
                <a:lnTo>
                  <a:pt x="8812212" y="3794919"/>
                </a:lnTo>
                <a:lnTo>
                  <a:pt x="8924131" y="3990975"/>
                </a:lnTo>
                <a:lnTo>
                  <a:pt x="9035256" y="4188619"/>
                </a:lnTo>
                <a:lnTo>
                  <a:pt x="9090025" y="4286250"/>
                </a:lnTo>
                <a:lnTo>
                  <a:pt x="9144000" y="4386263"/>
                </a:lnTo>
                <a:lnTo>
                  <a:pt x="9026525" y="4245769"/>
                </a:lnTo>
                <a:lnTo>
                  <a:pt x="8910638" y="4104481"/>
                </a:lnTo>
                <a:lnTo>
                  <a:pt x="8795544" y="3962400"/>
                </a:lnTo>
                <a:lnTo>
                  <a:pt x="8682038" y="3819525"/>
                </a:lnTo>
                <a:lnTo>
                  <a:pt x="8537575" y="3636963"/>
                </a:lnTo>
                <a:lnTo>
                  <a:pt x="8393906" y="3453606"/>
                </a:lnTo>
                <a:lnTo>
                  <a:pt x="8251031" y="3270250"/>
                </a:lnTo>
                <a:lnTo>
                  <a:pt x="8108950" y="3086100"/>
                </a:lnTo>
                <a:lnTo>
                  <a:pt x="7892256" y="3263106"/>
                </a:lnTo>
                <a:lnTo>
                  <a:pt x="7675563" y="3439319"/>
                </a:lnTo>
                <a:lnTo>
                  <a:pt x="7427913" y="3639344"/>
                </a:lnTo>
                <a:lnTo>
                  <a:pt x="7180263" y="3837781"/>
                </a:lnTo>
                <a:lnTo>
                  <a:pt x="6929438" y="4033838"/>
                </a:lnTo>
                <a:lnTo>
                  <a:pt x="6679406" y="4230688"/>
                </a:lnTo>
                <a:lnTo>
                  <a:pt x="5880100" y="4851400"/>
                </a:lnTo>
                <a:lnTo>
                  <a:pt x="5870575" y="4467225"/>
                </a:lnTo>
                <a:lnTo>
                  <a:pt x="5869781" y="4462463"/>
                </a:lnTo>
                <a:lnTo>
                  <a:pt x="5869781" y="4460081"/>
                </a:lnTo>
                <a:lnTo>
                  <a:pt x="5861844" y="4448969"/>
                </a:lnTo>
                <a:lnTo>
                  <a:pt x="5813425" y="4379913"/>
                </a:lnTo>
                <a:lnTo>
                  <a:pt x="5715000" y="4242594"/>
                </a:lnTo>
                <a:lnTo>
                  <a:pt x="5510213" y="3952875"/>
                </a:lnTo>
                <a:lnTo>
                  <a:pt x="5309394" y="3665538"/>
                </a:lnTo>
                <a:lnTo>
                  <a:pt x="5165725" y="3458369"/>
                </a:lnTo>
                <a:lnTo>
                  <a:pt x="5022850" y="3252788"/>
                </a:lnTo>
                <a:lnTo>
                  <a:pt x="4845844" y="3382963"/>
                </a:lnTo>
                <a:lnTo>
                  <a:pt x="4668838" y="3512344"/>
                </a:lnTo>
                <a:lnTo>
                  <a:pt x="4312444" y="3771900"/>
                </a:lnTo>
                <a:lnTo>
                  <a:pt x="3975100" y="4016375"/>
                </a:lnTo>
                <a:lnTo>
                  <a:pt x="3806032" y="4137819"/>
                </a:lnTo>
                <a:lnTo>
                  <a:pt x="3636169" y="4259263"/>
                </a:lnTo>
                <a:lnTo>
                  <a:pt x="2811463" y="4842669"/>
                </a:lnTo>
                <a:lnTo>
                  <a:pt x="2813844" y="4706938"/>
                </a:lnTo>
                <a:lnTo>
                  <a:pt x="2817019" y="4536281"/>
                </a:lnTo>
                <a:lnTo>
                  <a:pt x="2818606" y="4516438"/>
                </a:lnTo>
                <a:lnTo>
                  <a:pt x="2820988" y="4493419"/>
                </a:lnTo>
                <a:lnTo>
                  <a:pt x="2820988" y="4471988"/>
                </a:lnTo>
                <a:lnTo>
                  <a:pt x="2820988" y="4461669"/>
                </a:lnTo>
                <a:lnTo>
                  <a:pt x="2818606" y="4451350"/>
                </a:lnTo>
                <a:lnTo>
                  <a:pt x="2625725" y="4152900"/>
                </a:lnTo>
                <a:lnTo>
                  <a:pt x="2434432" y="3852069"/>
                </a:lnTo>
                <a:lnTo>
                  <a:pt x="2208213" y="3494088"/>
                </a:lnTo>
                <a:lnTo>
                  <a:pt x="1983581" y="3135313"/>
                </a:lnTo>
                <a:lnTo>
                  <a:pt x="1654969" y="3352800"/>
                </a:lnTo>
                <a:lnTo>
                  <a:pt x="1489869" y="3460750"/>
                </a:lnTo>
                <a:lnTo>
                  <a:pt x="1326357" y="3568700"/>
                </a:lnTo>
                <a:lnTo>
                  <a:pt x="996950" y="3779044"/>
                </a:lnTo>
                <a:lnTo>
                  <a:pt x="831850" y="3884613"/>
                </a:lnTo>
                <a:lnTo>
                  <a:pt x="666750" y="3988594"/>
                </a:lnTo>
                <a:lnTo>
                  <a:pt x="501650" y="4092575"/>
                </a:lnTo>
                <a:lnTo>
                  <a:pt x="334963" y="4194175"/>
                </a:lnTo>
                <a:lnTo>
                  <a:pt x="167481" y="4295775"/>
                </a:lnTo>
                <a:lnTo>
                  <a:pt x="0" y="4396581"/>
                </a:lnTo>
                <a:lnTo>
                  <a:pt x="176213" y="4240213"/>
                </a:lnTo>
                <a:lnTo>
                  <a:pt x="353219" y="4084638"/>
                </a:lnTo>
                <a:lnTo>
                  <a:pt x="530225" y="3929856"/>
                </a:lnTo>
                <a:lnTo>
                  <a:pt x="708819" y="3776663"/>
                </a:lnTo>
                <a:lnTo>
                  <a:pt x="876300" y="3632994"/>
                </a:lnTo>
                <a:lnTo>
                  <a:pt x="1043781" y="3491706"/>
                </a:lnTo>
                <a:lnTo>
                  <a:pt x="1212056" y="3350419"/>
                </a:lnTo>
                <a:lnTo>
                  <a:pt x="1382713" y="3210719"/>
                </a:lnTo>
                <a:lnTo>
                  <a:pt x="1723231" y="2932906"/>
                </a:lnTo>
                <a:lnTo>
                  <a:pt x="2066131" y="2655094"/>
                </a:lnTo>
                <a:lnTo>
                  <a:pt x="2093119" y="2693988"/>
                </a:lnTo>
                <a:lnTo>
                  <a:pt x="2347119" y="3036094"/>
                </a:lnTo>
                <a:lnTo>
                  <a:pt x="2599532" y="3379788"/>
                </a:lnTo>
                <a:lnTo>
                  <a:pt x="2851150" y="3722688"/>
                </a:lnTo>
                <a:lnTo>
                  <a:pt x="3099594" y="4068763"/>
                </a:lnTo>
                <a:lnTo>
                  <a:pt x="3299619" y="3917156"/>
                </a:lnTo>
                <a:lnTo>
                  <a:pt x="3473450" y="3783806"/>
                </a:lnTo>
                <a:lnTo>
                  <a:pt x="3646488" y="3652044"/>
                </a:lnTo>
                <a:lnTo>
                  <a:pt x="3821907" y="3520281"/>
                </a:lnTo>
                <a:lnTo>
                  <a:pt x="3997325" y="3390106"/>
                </a:lnTo>
                <a:lnTo>
                  <a:pt x="4283869" y="3177381"/>
                </a:lnTo>
                <a:lnTo>
                  <a:pt x="4569619" y="2965450"/>
                </a:lnTo>
                <a:lnTo>
                  <a:pt x="4856956" y="2753519"/>
                </a:lnTo>
                <a:lnTo>
                  <a:pt x="5144294" y="2543175"/>
                </a:lnTo>
                <a:close/>
                <a:moveTo>
                  <a:pt x="5144294" y="0"/>
                </a:moveTo>
                <a:lnTo>
                  <a:pt x="5377656" y="344369"/>
                </a:lnTo>
                <a:lnTo>
                  <a:pt x="5575300" y="640336"/>
                </a:lnTo>
                <a:lnTo>
                  <a:pt x="5772150" y="935510"/>
                </a:lnTo>
                <a:lnTo>
                  <a:pt x="5967413" y="1230683"/>
                </a:lnTo>
                <a:lnTo>
                  <a:pt x="6162675" y="1529031"/>
                </a:lnTo>
                <a:lnTo>
                  <a:pt x="6414294" y="1352879"/>
                </a:lnTo>
                <a:lnTo>
                  <a:pt x="6666706" y="1178314"/>
                </a:lnTo>
                <a:lnTo>
                  <a:pt x="7041356" y="922021"/>
                </a:lnTo>
                <a:lnTo>
                  <a:pt x="7416800" y="668901"/>
                </a:lnTo>
                <a:lnTo>
                  <a:pt x="7793831" y="417369"/>
                </a:lnTo>
                <a:lnTo>
                  <a:pt x="7982744" y="292000"/>
                </a:lnTo>
                <a:lnTo>
                  <a:pt x="8173244" y="167424"/>
                </a:lnTo>
                <a:lnTo>
                  <a:pt x="8220075" y="246772"/>
                </a:lnTo>
                <a:lnTo>
                  <a:pt x="8460581" y="650651"/>
                </a:lnTo>
                <a:lnTo>
                  <a:pt x="8700294" y="1055325"/>
                </a:lnTo>
                <a:lnTo>
                  <a:pt x="8812212" y="1251314"/>
                </a:lnTo>
                <a:lnTo>
                  <a:pt x="8924131" y="1447302"/>
                </a:lnTo>
                <a:lnTo>
                  <a:pt x="9035256" y="1644085"/>
                </a:lnTo>
                <a:lnTo>
                  <a:pt x="9090025" y="1743269"/>
                </a:lnTo>
                <a:lnTo>
                  <a:pt x="9144000" y="1842454"/>
                </a:lnTo>
                <a:lnTo>
                  <a:pt x="9026525" y="1701215"/>
                </a:lnTo>
                <a:lnTo>
                  <a:pt x="8910638" y="1559976"/>
                </a:lnTo>
                <a:lnTo>
                  <a:pt x="8795544" y="1417944"/>
                </a:lnTo>
                <a:lnTo>
                  <a:pt x="8682038" y="1275118"/>
                </a:lnTo>
                <a:lnTo>
                  <a:pt x="8537575" y="1093412"/>
                </a:lnTo>
                <a:lnTo>
                  <a:pt x="8393906" y="910118"/>
                </a:lnTo>
                <a:lnTo>
                  <a:pt x="8251031" y="726032"/>
                </a:lnTo>
                <a:lnTo>
                  <a:pt x="8108950" y="541945"/>
                </a:lnTo>
                <a:lnTo>
                  <a:pt x="7892256" y="718890"/>
                </a:lnTo>
                <a:lnTo>
                  <a:pt x="7675563" y="895836"/>
                </a:lnTo>
                <a:lnTo>
                  <a:pt x="7427913" y="1094205"/>
                </a:lnTo>
                <a:lnTo>
                  <a:pt x="7180263" y="1293368"/>
                </a:lnTo>
                <a:lnTo>
                  <a:pt x="6929438" y="1490944"/>
                </a:lnTo>
                <a:lnTo>
                  <a:pt x="6679406" y="1685346"/>
                </a:lnTo>
                <a:lnTo>
                  <a:pt x="5880100" y="2306638"/>
                </a:lnTo>
                <a:lnTo>
                  <a:pt x="5870575" y="1922595"/>
                </a:lnTo>
                <a:lnTo>
                  <a:pt x="5869781" y="1917834"/>
                </a:lnTo>
                <a:lnTo>
                  <a:pt x="5869781" y="1915454"/>
                </a:lnTo>
                <a:lnTo>
                  <a:pt x="5861844" y="1905932"/>
                </a:lnTo>
                <a:lnTo>
                  <a:pt x="5813425" y="1836106"/>
                </a:lnTo>
                <a:lnTo>
                  <a:pt x="5715000" y="1697248"/>
                </a:lnTo>
                <a:lnTo>
                  <a:pt x="5510213" y="1408422"/>
                </a:lnTo>
                <a:lnTo>
                  <a:pt x="5309394" y="1121183"/>
                </a:lnTo>
                <a:lnTo>
                  <a:pt x="5165725" y="914086"/>
                </a:lnTo>
                <a:lnTo>
                  <a:pt x="5022850" y="708575"/>
                </a:lnTo>
                <a:lnTo>
                  <a:pt x="4845844" y="838705"/>
                </a:lnTo>
                <a:lnTo>
                  <a:pt x="4668838" y="968836"/>
                </a:lnTo>
                <a:lnTo>
                  <a:pt x="4312444" y="1227509"/>
                </a:lnTo>
                <a:lnTo>
                  <a:pt x="3975100" y="1472694"/>
                </a:lnTo>
                <a:lnTo>
                  <a:pt x="3806032" y="1593302"/>
                </a:lnTo>
                <a:lnTo>
                  <a:pt x="3636169" y="1713911"/>
                </a:lnTo>
                <a:lnTo>
                  <a:pt x="2811463" y="2297910"/>
                </a:lnTo>
                <a:lnTo>
                  <a:pt x="2813844" y="2161432"/>
                </a:lnTo>
                <a:lnTo>
                  <a:pt x="2817019" y="1991628"/>
                </a:lnTo>
                <a:lnTo>
                  <a:pt x="2818606" y="1971791"/>
                </a:lnTo>
                <a:lnTo>
                  <a:pt x="2820988" y="1948780"/>
                </a:lnTo>
                <a:lnTo>
                  <a:pt x="2820988" y="1927356"/>
                </a:lnTo>
                <a:lnTo>
                  <a:pt x="2820988" y="1916247"/>
                </a:lnTo>
                <a:lnTo>
                  <a:pt x="2818606" y="1906726"/>
                </a:lnTo>
                <a:lnTo>
                  <a:pt x="2625725" y="1607585"/>
                </a:lnTo>
                <a:lnTo>
                  <a:pt x="2434432" y="1308444"/>
                </a:lnTo>
                <a:lnTo>
                  <a:pt x="2208213" y="949792"/>
                </a:lnTo>
                <a:lnTo>
                  <a:pt x="1983581" y="591141"/>
                </a:lnTo>
                <a:lnTo>
                  <a:pt x="1654969" y="808553"/>
                </a:lnTo>
                <a:lnTo>
                  <a:pt x="1489869" y="916466"/>
                </a:lnTo>
                <a:lnTo>
                  <a:pt x="1326357" y="1024379"/>
                </a:lnTo>
                <a:lnTo>
                  <a:pt x="996950" y="1235444"/>
                </a:lnTo>
                <a:lnTo>
                  <a:pt x="831850" y="1340183"/>
                </a:lnTo>
                <a:lnTo>
                  <a:pt x="666750" y="1444922"/>
                </a:lnTo>
                <a:lnTo>
                  <a:pt x="501650" y="1548074"/>
                </a:lnTo>
                <a:lnTo>
                  <a:pt x="334963" y="1651226"/>
                </a:lnTo>
                <a:lnTo>
                  <a:pt x="167481" y="1751204"/>
                </a:lnTo>
                <a:lnTo>
                  <a:pt x="0" y="1851976"/>
                </a:lnTo>
                <a:lnTo>
                  <a:pt x="176213" y="1694867"/>
                </a:lnTo>
                <a:lnTo>
                  <a:pt x="353219" y="1539346"/>
                </a:lnTo>
                <a:lnTo>
                  <a:pt x="530225" y="1385411"/>
                </a:lnTo>
                <a:lnTo>
                  <a:pt x="708819" y="1232270"/>
                </a:lnTo>
                <a:lnTo>
                  <a:pt x="876300" y="1088651"/>
                </a:lnTo>
                <a:lnTo>
                  <a:pt x="1043781" y="947412"/>
                </a:lnTo>
                <a:lnTo>
                  <a:pt x="1212056" y="806173"/>
                </a:lnTo>
                <a:lnTo>
                  <a:pt x="1382713" y="666521"/>
                </a:lnTo>
                <a:lnTo>
                  <a:pt x="1723231" y="388804"/>
                </a:lnTo>
                <a:lnTo>
                  <a:pt x="2066131" y="111087"/>
                </a:lnTo>
                <a:lnTo>
                  <a:pt x="2093119" y="149174"/>
                </a:lnTo>
                <a:lnTo>
                  <a:pt x="2347119" y="491956"/>
                </a:lnTo>
                <a:lnTo>
                  <a:pt x="2599532" y="834738"/>
                </a:lnTo>
                <a:lnTo>
                  <a:pt x="2851150" y="1179901"/>
                </a:lnTo>
                <a:lnTo>
                  <a:pt x="3099594" y="1524270"/>
                </a:lnTo>
                <a:lnTo>
                  <a:pt x="3299619" y="1371922"/>
                </a:lnTo>
                <a:lnTo>
                  <a:pt x="3473450" y="1239411"/>
                </a:lnTo>
                <a:lnTo>
                  <a:pt x="3646488" y="1107694"/>
                </a:lnTo>
                <a:lnTo>
                  <a:pt x="3821907" y="975977"/>
                </a:lnTo>
                <a:lnTo>
                  <a:pt x="3997325" y="845847"/>
                </a:lnTo>
                <a:lnTo>
                  <a:pt x="4283869" y="633195"/>
                </a:lnTo>
                <a:lnTo>
                  <a:pt x="4569619" y="421337"/>
                </a:lnTo>
                <a:lnTo>
                  <a:pt x="4856956" y="210272"/>
                </a:lnTo>
                <a:lnTo>
                  <a:pt x="5144294" y="0"/>
                </a:lnTo>
                <a:close/>
              </a:path>
            </a:pathLst>
          </a:custGeom>
          <a:solidFill>
            <a:schemeClr val="accent1"/>
          </a:solidFill>
          <a:ln w="9525">
            <a:noFill/>
            <a:round/>
            <a:headEnd/>
            <a:tailEnd/>
          </a:ln>
        </p:spPr>
        <p:txBody>
          <a:bodyPr anchor="ctr"/>
          <a:lstStyle/>
          <a:p>
            <a:endParaRPr lang="zh-CN" altLang="en-US"/>
          </a:p>
        </p:txBody>
      </p:sp>
      <p:sp>
        <p:nvSpPr>
          <p:cNvPr id="79" name="TextBox 78"/>
          <p:cNvSpPr txBox="1"/>
          <p:nvPr/>
        </p:nvSpPr>
        <p:spPr>
          <a:xfrm>
            <a:off x="8215085" y="2075543"/>
            <a:ext cx="885371" cy="369332"/>
          </a:xfrm>
          <a:prstGeom prst="rect">
            <a:avLst/>
          </a:prstGeom>
          <a:noFill/>
        </p:spPr>
        <p:txBody>
          <a:bodyPr wrap="square" rtlCol="0">
            <a:spAutoFit/>
          </a:bodyPr>
          <a:lstStyle/>
          <a:p>
            <a:r>
              <a:rPr lang="zh-CN" altLang="en-US" b="1" dirty="0" smtClean="0">
                <a:latin typeface="黑体" pitchFamily="49" charset="-122"/>
                <a:ea typeface="黑体" pitchFamily="49" charset="-122"/>
              </a:rPr>
              <a:t>人为</a:t>
            </a:r>
            <a:endParaRPr lang="zh-CN" altLang="en-US" b="1" dirty="0">
              <a:latin typeface="黑体" pitchFamily="49" charset="-122"/>
              <a:ea typeface="黑体" pitchFamily="49" charset="-122"/>
            </a:endParaRPr>
          </a:p>
        </p:txBody>
      </p:sp>
      <p:sp>
        <p:nvSpPr>
          <p:cNvPr id="81" name="TextBox 80"/>
          <p:cNvSpPr txBox="1"/>
          <p:nvPr/>
        </p:nvSpPr>
        <p:spPr>
          <a:xfrm>
            <a:off x="6648591" y="3831772"/>
            <a:ext cx="492443" cy="609600"/>
          </a:xfrm>
          <a:prstGeom prst="rect">
            <a:avLst/>
          </a:prstGeom>
          <a:noFill/>
        </p:spPr>
        <p:txBody>
          <a:bodyPr vert="eaVert" wrap="square" rtlCol="0">
            <a:spAutoFit/>
          </a:bodyPr>
          <a:lstStyle/>
          <a:p>
            <a:r>
              <a:rPr lang="zh-CN" altLang="en-US" sz="2000" b="1" dirty="0" smtClean="0">
                <a:latin typeface="黑体" pitchFamily="49" charset="-122"/>
                <a:ea typeface="黑体" pitchFamily="49" charset="-122"/>
              </a:rPr>
              <a:t>自然</a:t>
            </a:r>
            <a:endParaRPr lang="zh-CN" altLang="en-US" sz="2000" b="1" dirty="0">
              <a:latin typeface="黑体" pitchFamily="49" charset="-122"/>
              <a:ea typeface="黑体" pitchFamily="49" charset="-122"/>
            </a:endParaRPr>
          </a:p>
        </p:txBody>
      </p:sp>
      <p:cxnSp>
        <p:nvCxnSpPr>
          <p:cNvPr id="82" name="直接连接符 81"/>
          <p:cNvCxnSpPr/>
          <p:nvPr/>
        </p:nvCxnSpPr>
        <p:spPr bwMode="auto">
          <a:xfrm>
            <a:off x="7495723" y="4594905"/>
            <a:ext cx="371020" cy="325438"/>
          </a:xfrm>
          <a:prstGeom prst="line">
            <a:avLst/>
          </a:prstGeom>
          <a:ln w="38100">
            <a:solidFill>
              <a:srgbClr val="DB5355"/>
            </a:solidFill>
          </a:ln>
        </p:spPr>
        <p:style>
          <a:lnRef idx="1">
            <a:schemeClr val="accent1"/>
          </a:lnRef>
          <a:fillRef idx="0">
            <a:schemeClr val="accent1"/>
          </a:fillRef>
          <a:effectRef idx="0">
            <a:schemeClr val="accent1"/>
          </a:effectRef>
          <a:fontRef idx="minor">
            <a:schemeClr val="tx1"/>
          </a:fontRef>
        </p:style>
      </p:cxnSp>
      <p:cxnSp>
        <p:nvCxnSpPr>
          <p:cNvPr id="85" name="直接连接符 84"/>
          <p:cNvCxnSpPr/>
          <p:nvPr/>
        </p:nvCxnSpPr>
        <p:spPr bwMode="auto">
          <a:xfrm flipV="1">
            <a:off x="6058808" y="4650468"/>
            <a:ext cx="265113" cy="350838"/>
          </a:xfrm>
          <a:prstGeom prst="line">
            <a:avLst/>
          </a:prstGeom>
          <a:ln w="38100">
            <a:solidFill>
              <a:srgbClr val="DB5355"/>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bwMode="auto">
          <a:xfrm rot="5400000" flipH="1" flipV="1">
            <a:off x="6421554" y="4804343"/>
            <a:ext cx="443819" cy="153306"/>
          </a:xfrm>
          <a:prstGeom prst="line">
            <a:avLst/>
          </a:prstGeom>
          <a:ln w="38100">
            <a:solidFill>
              <a:srgbClr val="DB5355"/>
            </a:solidFill>
          </a:ln>
        </p:spPr>
        <p:style>
          <a:lnRef idx="1">
            <a:schemeClr val="accent1"/>
          </a:lnRef>
          <a:fillRef idx="0">
            <a:schemeClr val="accent1"/>
          </a:fillRef>
          <a:effectRef idx="0">
            <a:schemeClr val="accent1"/>
          </a:effectRef>
          <a:fontRef idx="minor">
            <a:schemeClr val="tx1"/>
          </a:fontRef>
        </p:style>
      </p:cxnSp>
      <p:cxnSp>
        <p:nvCxnSpPr>
          <p:cNvPr id="88" name="直接连接符 87"/>
          <p:cNvCxnSpPr/>
          <p:nvPr/>
        </p:nvCxnSpPr>
        <p:spPr bwMode="auto">
          <a:xfrm rot="16200000" flipV="1">
            <a:off x="7032965" y="4855821"/>
            <a:ext cx="385990" cy="120423"/>
          </a:xfrm>
          <a:prstGeom prst="line">
            <a:avLst/>
          </a:prstGeom>
          <a:ln w="38100">
            <a:solidFill>
              <a:srgbClr val="DB5355"/>
            </a:solidFill>
          </a:ln>
        </p:spPr>
        <p:style>
          <a:lnRef idx="1">
            <a:schemeClr val="accent1"/>
          </a:lnRef>
          <a:fillRef idx="0">
            <a:schemeClr val="accent1"/>
          </a:fillRef>
          <a:effectRef idx="0">
            <a:schemeClr val="accent1"/>
          </a:effectRef>
          <a:fontRef idx="minor">
            <a:schemeClr val="tx1"/>
          </a:fontRef>
        </p:style>
      </p:cxnSp>
      <p:sp>
        <p:nvSpPr>
          <p:cNvPr id="90" name="TextBox 89"/>
          <p:cNvSpPr txBox="1"/>
          <p:nvPr/>
        </p:nvSpPr>
        <p:spPr>
          <a:xfrm>
            <a:off x="5939141" y="5152571"/>
            <a:ext cx="461665" cy="1422400"/>
          </a:xfrm>
          <a:prstGeom prst="rect">
            <a:avLst/>
          </a:prstGeom>
          <a:noFill/>
        </p:spPr>
        <p:txBody>
          <a:bodyPr vert="eaVert" wrap="square" rtlCol="0">
            <a:spAutoFit/>
          </a:bodyPr>
          <a:lstStyle/>
          <a:p>
            <a:r>
              <a:rPr lang="zh-CN" altLang="en-US" b="1" dirty="0" smtClean="0">
                <a:solidFill>
                  <a:srgbClr val="FF7C80"/>
                </a:solidFill>
                <a:latin typeface="黑体" pitchFamily="49" charset="-122"/>
                <a:ea typeface="黑体" pitchFamily="49" charset="-122"/>
              </a:rPr>
              <a:t>人口数量</a:t>
            </a:r>
            <a:endParaRPr lang="zh-CN" altLang="en-US" b="1" dirty="0">
              <a:solidFill>
                <a:srgbClr val="FF7C80"/>
              </a:solidFill>
              <a:latin typeface="黑体" pitchFamily="49" charset="-122"/>
              <a:ea typeface="黑体" pitchFamily="49" charset="-122"/>
            </a:endParaRPr>
          </a:p>
        </p:txBody>
      </p:sp>
      <p:sp>
        <p:nvSpPr>
          <p:cNvPr id="91" name="TextBox 90"/>
          <p:cNvSpPr txBox="1"/>
          <p:nvPr/>
        </p:nvSpPr>
        <p:spPr>
          <a:xfrm>
            <a:off x="6410859" y="5225144"/>
            <a:ext cx="461665" cy="1458685"/>
          </a:xfrm>
          <a:prstGeom prst="rect">
            <a:avLst/>
          </a:prstGeom>
          <a:noFill/>
        </p:spPr>
        <p:txBody>
          <a:bodyPr vert="eaVert" wrap="square" rtlCol="0">
            <a:spAutoFit/>
          </a:bodyPr>
          <a:lstStyle/>
          <a:p>
            <a:r>
              <a:rPr lang="zh-CN" altLang="en-US" b="1" dirty="0" smtClean="0">
                <a:solidFill>
                  <a:srgbClr val="FF7C80"/>
                </a:solidFill>
                <a:latin typeface="黑体" pitchFamily="49" charset="-122"/>
                <a:ea typeface="黑体" pitchFamily="49" charset="-122"/>
              </a:rPr>
              <a:t>气候条件</a:t>
            </a:r>
            <a:endParaRPr lang="zh-CN" altLang="en-US" b="1" dirty="0">
              <a:solidFill>
                <a:srgbClr val="FF7C80"/>
              </a:solidFill>
              <a:latin typeface="黑体" pitchFamily="49" charset="-122"/>
              <a:ea typeface="黑体" pitchFamily="49" charset="-122"/>
            </a:endParaRPr>
          </a:p>
        </p:txBody>
      </p:sp>
      <p:sp>
        <p:nvSpPr>
          <p:cNvPr id="92" name="TextBox 91"/>
          <p:cNvSpPr txBox="1"/>
          <p:nvPr/>
        </p:nvSpPr>
        <p:spPr>
          <a:xfrm>
            <a:off x="7020458" y="5203371"/>
            <a:ext cx="461665" cy="1422400"/>
          </a:xfrm>
          <a:prstGeom prst="rect">
            <a:avLst/>
          </a:prstGeom>
          <a:noFill/>
        </p:spPr>
        <p:txBody>
          <a:bodyPr vert="eaVert" wrap="square" rtlCol="0">
            <a:spAutoFit/>
          </a:bodyPr>
          <a:lstStyle/>
          <a:p>
            <a:r>
              <a:rPr lang="zh-CN" altLang="en-US" b="1" dirty="0" smtClean="0">
                <a:solidFill>
                  <a:srgbClr val="FF7C80"/>
                </a:solidFill>
                <a:latin typeface="黑体" pitchFamily="49" charset="-122"/>
                <a:ea typeface="黑体" pitchFamily="49" charset="-122"/>
              </a:rPr>
              <a:t>自然资源</a:t>
            </a:r>
            <a:endParaRPr lang="zh-CN" altLang="en-US" b="1" dirty="0">
              <a:solidFill>
                <a:srgbClr val="FF7C80"/>
              </a:solidFill>
              <a:latin typeface="黑体" pitchFamily="49" charset="-122"/>
              <a:ea typeface="黑体" pitchFamily="49" charset="-122"/>
            </a:endParaRPr>
          </a:p>
        </p:txBody>
      </p:sp>
      <p:sp>
        <p:nvSpPr>
          <p:cNvPr id="93" name="TextBox 92"/>
          <p:cNvSpPr txBox="1"/>
          <p:nvPr/>
        </p:nvSpPr>
        <p:spPr>
          <a:xfrm>
            <a:off x="7644571" y="5232399"/>
            <a:ext cx="461665" cy="1422400"/>
          </a:xfrm>
          <a:prstGeom prst="rect">
            <a:avLst/>
          </a:prstGeom>
          <a:noFill/>
        </p:spPr>
        <p:txBody>
          <a:bodyPr vert="eaVert" wrap="square" rtlCol="0">
            <a:spAutoFit/>
          </a:bodyPr>
          <a:lstStyle/>
          <a:p>
            <a:r>
              <a:rPr lang="zh-CN" altLang="en-US" b="1" dirty="0" smtClean="0">
                <a:solidFill>
                  <a:srgbClr val="FF7C80"/>
                </a:solidFill>
                <a:latin typeface="黑体" pitchFamily="49" charset="-122"/>
                <a:ea typeface="黑体" pitchFamily="49" charset="-122"/>
              </a:rPr>
              <a:t>地理位置</a:t>
            </a:r>
            <a:endParaRPr lang="zh-CN" altLang="en-US" b="1" dirty="0">
              <a:solidFill>
                <a:srgbClr val="FF7C80"/>
              </a:solidFill>
              <a:latin typeface="黑体" pitchFamily="49" charset="-122"/>
              <a:ea typeface="黑体" pitchFamily="49" charset="-122"/>
            </a:endParaRPr>
          </a:p>
        </p:txBody>
      </p:sp>
      <p:sp>
        <p:nvSpPr>
          <p:cNvPr id="95" name="TextBox 94"/>
          <p:cNvSpPr txBox="1"/>
          <p:nvPr/>
        </p:nvSpPr>
        <p:spPr>
          <a:xfrm rot="19492533">
            <a:off x="7678060" y="3497943"/>
            <a:ext cx="1393371" cy="369332"/>
          </a:xfrm>
          <a:prstGeom prst="rect">
            <a:avLst/>
          </a:prstGeom>
          <a:noFill/>
        </p:spPr>
        <p:txBody>
          <a:bodyPr wrap="square" rtlCol="0">
            <a:spAutoFit/>
          </a:bodyPr>
          <a:lstStyle/>
          <a:p>
            <a:r>
              <a:rPr lang="zh-CN" altLang="en-US" b="1" dirty="0" smtClean="0">
                <a:latin typeface="黑体" pitchFamily="49" charset="-122"/>
                <a:ea typeface="黑体" pitchFamily="49" charset="-122"/>
              </a:rPr>
              <a:t>影响</a:t>
            </a:r>
            <a:endParaRPr lang="zh-CN" altLang="en-US" b="1" dirty="0">
              <a:latin typeface="黑体" pitchFamily="49" charset="-122"/>
              <a:ea typeface="黑体" pitchFamily="49" charset="-122"/>
            </a:endParaRPr>
          </a:p>
        </p:txBody>
      </p:sp>
      <p:sp>
        <p:nvSpPr>
          <p:cNvPr id="96" name="TextBox 95"/>
          <p:cNvSpPr txBox="1"/>
          <p:nvPr/>
        </p:nvSpPr>
        <p:spPr>
          <a:xfrm>
            <a:off x="3294741" y="3483429"/>
            <a:ext cx="2409372" cy="646331"/>
          </a:xfrm>
          <a:prstGeom prst="rect">
            <a:avLst/>
          </a:prstGeom>
          <a:noFill/>
        </p:spPr>
        <p:txBody>
          <a:bodyPr wrap="square" rtlCol="0">
            <a:spAutoFit/>
          </a:bodyPr>
          <a:lstStyle/>
          <a:p>
            <a:pPr algn="ctr"/>
            <a:r>
              <a:rPr lang="zh-CN" altLang="en-US" dirty="0" smtClean="0"/>
              <a:t>总体与部分</a:t>
            </a:r>
            <a:endParaRPr lang="en-US" altLang="zh-CN" dirty="0" smtClean="0"/>
          </a:p>
          <a:p>
            <a:pPr algn="ctr"/>
            <a:r>
              <a:rPr lang="zh-CN" altLang="en-US" dirty="0" smtClean="0"/>
              <a:t>相关联</a:t>
            </a:r>
            <a:endParaRPr lang="zh-CN" altLang="en-US" dirty="0"/>
          </a:p>
        </p:txBody>
      </p:sp>
      <p:sp>
        <p:nvSpPr>
          <p:cNvPr id="97" name="KSO_Shape"/>
          <p:cNvSpPr/>
          <p:nvPr/>
        </p:nvSpPr>
        <p:spPr>
          <a:xfrm rot="20558551">
            <a:off x="3195129" y="3927780"/>
            <a:ext cx="3150245" cy="1075086"/>
          </a:xfrm>
          <a:custGeom>
            <a:avLst/>
            <a:gdLst>
              <a:gd name="connsiteX0" fmla="*/ 2723651 w 2860172"/>
              <a:gd name="connsiteY0" fmla="*/ 817 h 2023853"/>
              <a:gd name="connsiteX1" fmla="*/ 2826935 w 2860172"/>
              <a:gd name="connsiteY1" fmla="*/ 33337 h 2023853"/>
              <a:gd name="connsiteX2" fmla="*/ 2829774 w 2860172"/>
              <a:gd name="connsiteY2" fmla="*/ 35326 h 2023853"/>
              <a:gd name="connsiteX3" fmla="*/ 2849613 w 2860172"/>
              <a:gd name="connsiteY3" fmla="*/ 185007 h 2023853"/>
              <a:gd name="connsiteX4" fmla="*/ 2807494 w 2860172"/>
              <a:gd name="connsiteY4" fmla="*/ 326285 h 2023853"/>
              <a:gd name="connsiteX5" fmla="*/ 2480152 w 2860172"/>
              <a:gd name="connsiteY5" fmla="*/ 1326140 h 2023853"/>
              <a:gd name="connsiteX6" fmla="*/ 2479216 w 2860172"/>
              <a:gd name="connsiteY6" fmla="*/ 1322755 h 2023853"/>
              <a:gd name="connsiteX7" fmla="*/ 2348905 w 2860172"/>
              <a:gd name="connsiteY7" fmla="*/ 1721466 h 2023853"/>
              <a:gd name="connsiteX8" fmla="*/ 2280556 w 2860172"/>
              <a:gd name="connsiteY8" fmla="*/ 1058272 h 2023853"/>
              <a:gd name="connsiteX9" fmla="*/ 2226338 w 2860172"/>
              <a:gd name="connsiteY9" fmla="*/ 1103673 h 2023853"/>
              <a:gd name="connsiteX10" fmla="*/ 0 w 2860172"/>
              <a:gd name="connsiteY10" fmla="*/ 2023853 h 2023853"/>
              <a:gd name="connsiteX11" fmla="*/ 1702841 w 2860172"/>
              <a:gd name="connsiteY11" fmla="*/ 735848 h 2023853"/>
              <a:gd name="connsiteX12" fmla="*/ 1811294 w 2860172"/>
              <a:gd name="connsiteY12" fmla="*/ 575004 h 2023853"/>
              <a:gd name="connsiteX13" fmla="*/ 1151281 w 2860172"/>
              <a:gd name="connsiteY13" fmla="*/ 506068 h 2023853"/>
              <a:gd name="connsiteX14" fmla="*/ 2640411 w 2860172"/>
              <a:gd name="connsiteY14" fmla="*/ 20803 h 2023853"/>
              <a:gd name="connsiteX15" fmla="*/ 2675299 w 2860172"/>
              <a:gd name="connsiteY15" fmla="*/ 10454 h 2023853"/>
              <a:gd name="connsiteX16" fmla="*/ 2723651 w 2860172"/>
              <a:gd name="connsiteY16" fmla="*/ 817 h 2023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60172" h="2023853">
                <a:moveTo>
                  <a:pt x="2723651" y="817"/>
                </a:moveTo>
                <a:cubicBezTo>
                  <a:pt x="2768908" y="-3349"/>
                  <a:pt x="2804496" y="8545"/>
                  <a:pt x="2826935" y="33337"/>
                </a:cubicBezTo>
                <a:cubicBezTo>
                  <a:pt x="2828146" y="33729"/>
                  <a:pt x="2828970" y="34520"/>
                  <a:pt x="2829774" y="35326"/>
                </a:cubicBezTo>
                <a:cubicBezTo>
                  <a:pt x="2860445" y="66039"/>
                  <a:pt x="2869482" y="118360"/>
                  <a:pt x="2849613" y="185007"/>
                </a:cubicBezTo>
                <a:lnTo>
                  <a:pt x="2807494" y="326285"/>
                </a:lnTo>
                <a:lnTo>
                  <a:pt x="2480152" y="1326140"/>
                </a:lnTo>
                <a:lnTo>
                  <a:pt x="2479216" y="1322755"/>
                </a:lnTo>
                <a:lnTo>
                  <a:pt x="2348905" y="1721466"/>
                </a:lnTo>
                <a:lnTo>
                  <a:pt x="2280556" y="1058272"/>
                </a:lnTo>
                <a:lnTo>
                  <a:pt x="2226338" y="1103673"/>
                </a:lnTo>
                <a:cubicBezTo>
                  <a:pt x="1323053" y="1809646"/>
                  <a:pt x="162385" y="2005519"/>
                  <a:pt x="0" y="2023853"/>
                </a:cubicBezTo>
                <a:cubicBezTo>
                  <a:pt x="722027" y="1807246"/>
                  <a:pt x="1311081" y="1275400"/>
                  <a:pt x="1702841" y="735848"/>
                </a:cubicBezTo>
                <a:lnTo>
                  <a:pt x="1811294" y="575004"/>
                </a:lnTo>
                <a:lnTo>
                  <a:pt x="1151281" y="506068"/>
                </a:lnTo>
                <a:lnTo>
                  <a:pt x="2640411" y="20803"/>
                </a:lnTo>
                <a:lnTo>
                  <a:pt x="2675299" y="10454"/>
                </a:lnTo>
                <a:cubicBezTo>
                  <a:pt x="2692405" y="5379"/>
                  <a:pt x="2708565" y="2206"/>
                  <a:pt x="2723651" y="81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a:solidFill>
                <a:srgbClr val="FFFFFF"/>
              </a:solidFill>
            </a:endParaRPr>
          </a:p>
        </p:txBody>
      </p:sp>
      <p:sp>
        <p:nvSpPr>
          <p:cNvPr id="98" name="KSO_Shape"/>
          <p:cNvSpPr/>
          <p:nvPr/>
        </p:nvSpPr>
        <p:spPr>
          <a:xfrm rot="9347568">
            <a:off x="2476669" y="2498124"/>
            <a:ext cx="3150245" cy="1075086"/>
          </a:xfrm>
          <a:custGeom>
            <a:avLst/>
            <a:gdLst>
              <a:gd name="connsiteX0" fmla="*/ 2723651 w 2860172"/>
              <a:gd name="connsiteY0" fmla="*/ 817 h 2023853"/>
              <a:gd name="connsiteX1" fmla="*/ 2826935 w 2860172"/>
              <a:gd name="connsiteY1" fmla="*/ 33337 h 2023853"/>
              <a:gd name="connsiteX2" fmla="*/ 2829774 w 2860172"/>
              <a:gd name="connsiteY2" fmla="*/ 35326 h 2023853"/>
              <a:gd name="connsiteX3" fmla="*/ 2849613 w 2860172"/>
              <a:gd name="connsiteY3" fmla="*/ 185007 h 2023853"/>
              <a:gd name="connsiteX4" fmla="*/ 2807494 w 2860172"/>
              <a:gd name="connsiteY4" fmla="*/ 326285 h 2023853"/>
              <a:gd name="connsiteX5" fmla="*/ 2480152 w 2860172"/>
              <a:gd name="connsiteY5" fmla="*/ 1326140 h 2023853"/>
              <a:gd name="connsiteX6" fmla="*/ 2479216 w 2860172"/>
              <a:gd name="connsiteY6" fmla="*/ 1322755 h 2023853"/>
              <a:gd name="connsiteX7" fmla="*/ 2348905 w 2860172"/>
              <a:gd name="connsiteY7" fmla="*/ 1721466 h 2023853"/>
              <a:gd name="connsiteX8" fmla="*/ 2280556 w 2860172"/>
              <a:gd name="connsiteY8" fmla="*/ 1058272 h 2023853"/>
              <a:gd name="connsiteX9" fmla="*/ 2226338 w 2860172"/>
              <a:gd name="connsiteY9" fmla="*/ 1103673 h 2023853"/>
              <a:gd name="connsiteX10" fmla="*/ 0 w 2860172"/>
              <a:gd name="connsiteY10" fmla="*/ 2023853 h 2023853"/>
              <a:gd name="connsiteX11" fmla="*/ 1702841 w 2860172"/>
              <a:gd name="connsiteY11" fmla="*/ 735848 h 2023853"/>
              <a:gd name="connsiteX12" fmla="*/ 1811294 w 2860172"/>
              <a:gd name="connsiteY12" fmla="*/ 575004 h 2023853"/>
              <a:gd name="connsiteX13" fmla="*/ 1151281 w 2860172"/>
              <a:gd name="connsiteY13" fmla="*/ 506068 h 2023853"/>
              <a:gd name="connsiteX14" fmla="*/ 2640411 w 2860172"/>
              <a:gd name="connsiteY14" fmla="*/ 20803 h 2023853"/>
              <a:gd name="connsiteX15" fmla="*/ 2675299 w 2860172"/>
              <a:gd name="connsiteY15" fmla="*/ 10454 h 2023853"/>
              <a:gd name="connsiteX16" fmla="*/ 2723651 w 2860172"/>
              <a:gd name="connsiteY16" fmla="*/ 817 h 2023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60172" h="2023853">
                <a:moveTo>
                  <a:pt x="2723651" y="817"/>
                </a:moveTo>
                <a:cubicBezTo>
                  <a:pt x="2768908" y="-3349"/>
                  <a:pt x="2804496" y="8545"/>
                  <a:pt x="2826935" y="33337"/>
                </a:cubicBezTo>
                <a:cubicBezTo>
                  <a:pt x="2828146" y="33729"/>
                  <a:pt x="2828970" y="34520"/>
                  <a:pt x="2829774" y="35326"/>
                </a:cubicBezTo>
                <a:cubicBezTo>
                  <a:pt x="2860445" y="66039"/>
                  <a:pt x="2869482" y="118360"/>
                  <a:pt x="2849613" y="185007"/>
                </a:cubicBezTo>
                <a:lnTo>
                  <a:pt x="2807494" y="326285"/>
                </a:lnTo>
                <a:lnTo>
                  <a:pt x="2480152" y="1326140"/>
                </a:lnTo>
                <a:lnTo>
                  <a:pt x="2479216" y="1322755"/>
                </a:lnTo>
                <a:lnTo>
                  <a:pt x="2348905" y="1721466"/>
                </a:lnTo>
                <a:lnTo>
                  <a:pt x="2280556" y="1058272"/>
                </a:lnTo>
                <a:lnTo>
                  <a:pt x="2226338" y="1103673"/>
                </a:lnTo>
                <a:cubicBezTo>
                  <a:pt x="1323053" y="1809646"/>
                  <a:pt x="162385" y="2005519"/>
                  <a:pt x="0" y="2023853"/>
                </a:cubicBezTo>
                <a:cubicBezTo>
                  <a:pt x="722027" y="1807246"/>
                  <a:pt x="1311081" y="1275400"/>
                  <a:pt x="1702841" y="735848"/>
                </a:cubicBezTo>
                <a:lnTo>
                  <a:pt x="1811294" y="575004"/>
                </a:lnTo>
                <a:lnTo>
                  <a:pt x="1151281" y="506068"/>
                </a:lnTo>
                <a:lnTo>
                  <a:pt x="2640411" y="20803"/>
                </a:lnTo>
                <a:lnTo>
                  <a:pt x="2675299" y="10454"/>
                </a:lnTo>
                <a:cubicBezTo>
                  <a:pt x="2692405" y="5379"/>
                  <a:pt x="2708565" y="2206"/>
                  <a:pt x="2723651" y="81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a:solidFill>
                <a:srgbClr val="FFFFFF"/>
              </a:solidFill>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anim calcmode="lin" valueType="num">
                                      <p:cBhvr>
                                        <p:cTn id="8" dur="1000" fill="hold"/>
                                        <p:tgtEl>
                                          <p:spTgt spid="23"/>
                                        </p:tgtEl>
                                        <p:attrNameLst>
                                          <p:attrName>ppt_x</p:attrName>
                                        </p:attrNameLst>
                                      </p:cBhvr>
                                      <p:tavLst>
                                        <p:tav tm="0">
                                          <p:val>
                                            <p:strVal val="#ppt_x"/>
                                          </p:val>
                                        </p:tav>
                                        <p:tav tm="100000">
                                          <p:val>
                                            <p:strVal val="#ppt_x"/>
                                          </p:val>
                                        </p:tav>
                                      </p:tavLst>
                                    </p:anim>
                                    <p:anim calcmode="lin" valueType="num">
                                      <p:cBhvr>
                                        <p:cTn id="9" dur="1000" fill="hold"/>
                                        <p:tgtEl>
                                          <p:spTgt spid="23"/>
                                        </p:tgtEl>
                                        <p:attrNameLst>
                                          <p:attrName>ppt_y</p:attrName>
                                        </p:attrNameLst>
                                      </p:cBhvr>
                                      <p:tavLst>
                                        <p:tav tm="0">
                                          <p:val>
                                            <p:strVal val="#ppt_y-.1"/>
                                          </p:val>
                                        </p:tav>
                                        <p:tav tm="100000">
                                          <p:val>
                                            <p:strVal val="#ppt_y"/>
                                          </p:val>
                                        </p:tav>
                                      </p:tavLst>
                                    </p:anim>
                                  </p:childTnLst>
                                </p:cTn>
                              </p:par>
                              <p:par>
                                <p:cTn id="10" presetID="53" presetClass="entr" presetSubtype="16" fill="hold" nodeType="with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p:cTn id="12" dur="500" fill="hold"/>
                                        <p:tgtEl>
                                          <p:spTgt spid="39"/>
                                        </p:tgtEl>
                                        <p:attrNameLst>
                                          <p:attrName>ppt_w</p:attrName>
                                        </p:attrNameLst>
                                      </p:cBhvr>
                                      <p:tavLst>
                                        <p:tav tm="0">
                                          <p:val>
                                            <p:fltVal val="0"/>
                                          </p:val>
                                        </p:tav>
                                        <p:tav tm="100000">
                                          <p:val>
                                            <p:strVal val="#ppt_w"/>
                                          </p:val>
                                        </p:tav>
                                      </p:tavLst>
                                    </p:anim>
                                    <p:anim calcmode="lin" valueType="num">
                                      <p:cBhvr>
                                        <p:cTn id="13" dur="500" fill="hold"/>
                                        <p:tgtEl>
                                          <p:spTgt spid="39"/>
                                        </p:tgtEl>
                                        <p:attrNameLst>
                                          <p:attrName>ppt_h</p:attrName>
                                        </p:attrNameLst>
                                      </p:cBhvr>
                                      <p:tavLst>
                                        <p:tav tm="0">
                                          <p:val>
                                            <p:fltVal val="0"/>
                                          </p:val>
                                        </p:tav>
                                        <p:tav tm="100000">
                                          <p:val>
                                            <p:strVal val="#ppt_h"/>
                                          </p:val>
                                        </p:tav>
                                      </p:tavLst>
                                    </p:anim>
                                    <p:animEffect transition="in" filter="fade">
                                      <p:cBhvr>
                                        <p:cTn id="14" dur="500"/>
                                        <p:tgtEl>
                                          <p:spTgt spid="39"/>
                                        </p:tgtEl>
                                      </p:cBhvr>
                                    </p:animEffect>
                                  </p:childTnLst>
                                </p:cTn>
                              </p:par>
                              <p:par>
                                <p:cTn id="15" presetID="22" presetClass="entr" presetSubtype="8" fill="hold" nodeType="with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wipe(left)">
                                      <p:cBhvr>
                                        <p:cTn id="1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solidFill>
            <a:srgbClr val="DB535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 name="矩形 2"/>
          <p:cNvSpPr/>
          <p:nvPr/>
        </p:nvSpPr>
        <p:spPr>
          <a:xfrm>
            <a:off x="1511300" y="0"/>
            <a:ext cx="993775" cy="27082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 name="文本框 5"/>
          <p:cNvSpPr txBox="1"/>
          <p:nvPr/>
        </p:nvSpPr>
        <p:spPr>
          <a:xfrm>
            <a:off x="3103563" y="1862138"/>
            <a:ext cx="5242151" cy="1754326"/>
          </a:xfrm>
          <a:prstGeom prst="rect">
            <a:avLst/>
          </a:prstGeom>
          <a:noFill/>
        </p:spPr>
        <p:txBody>
          <a:bodyPr wrap="square">
            <a:spAutoFit/>
          </a:bodyPr>
          <a:lstStyle/>
          <a:p>
            <a:pPr algn="dist" eaLnBrk="1" fontAlgn="auto" hangingPunct="1">
              <a:spcBef>
                <a:spcPts val="0"/>
              </a:spcBef>
              <a:spcAft>
                <a:spcPts val="0"/>
              </a:spcAft>
              <a:defRPr/>
            </a:pPr>
            <a:r>
              <a:rPr lang="zh-CN" altLang="en-US" sz="5400" b="1"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国际与国内的主要形势</a:t>
            </a:r>
            <a:endParaRPr lang="zh-CN" altLang="en-US" sz="5400" b="1"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8" name="矩形 7"/>
          <p:cNvSpPr/>
          <p:nvPr/>
        </p:nvSpPr>
        <p:spPr>
          <a:xfrm>
            <a:off x="0" y="5207000"/>
            <a:ext cx="12365038" cy="444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0" name="矩形 9"/>
          <p:cNvSpPr/>
          <p:nvPr/>
        </p:nvSpPr>
        <p:spPr>
          <a:xfrm>
            <a:off x="4021138" y="1096963"/>
            <a:ext cx="508000" cy="50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7175" name="文本框 10"/>
          <p:cNvSpPr txBox="1">
            <a:spLocks noChangeArrowheads="1"/>
          </p:cNvSpPr>
          <p:nvPr/>
        </p:nvSpPr>
        <p:spPr bwMode="auto">
          <a:xfrm>
            <a:off x="4595813" y="1179513"/>
            <a:ext cx="2897187" cy="707886"/>
          </a:xfrm>
          <a:prstGeom prst="rect">
            <a:avLst/>
          </a:prstGeom>
          <a:noFill/>
          <a:ln w="9525">
            <a:noFill/>
            <a:miter lim="800000"/>
            <a:headEnd/>
            <a:tailEnd/>
          </a:ln>
        </p:spPr>
        <p:txBody>
          <a:bodyPr>
            <a:spAutoFit/>
          </a:bodyPr>
          <a:lstStyle/>
          <a:p>
            <a:pPr eaLnBrk="1" hangingPunct="1"/>
            <a:r>
              <a:rPr lang="zh-CN" altLang="en-US" sz="2000" dirty="0" smtClean="0">
                <a:solidFill>
                  <a:schemeClr val="bg1"/>
                </a:solidFill>
                <a:latin typeface="微软雅黑" pitchFamily="34" charset="-122"/>
                <a:ea typeface="微软雅黑" pitchFamily="34" charset="-122"/>
              </a:rPr>
              <a:t>了解当前的世界格局和我国周边情况</a:t>
            </a:r>
            <a:endParaRPr lang="zh-CN" altLang="en-US" sz="2000" dirty="0">
              <a:solidFill>
                <a:schemeClr val="bg1"/>
              </a:solidFill>
              <a:latin typeface="微软雅黑" pitchFamily="34" charset="-122"/>
              <a:ea typeface="微软雅黑" pitchFamily="34" charset="-122"/>
            </a:endParaRPr>
          </a:p>
        </p:txBody>
      </p:sp>
      <p:sp>
        <p:nvSpPr>
          <p:cNvPr id="7176" name="文本框 8"/>
          <p:cNvSpPr txBox="1">
            <a:spLocks noChangeArrowheads="1"/>
          </p:cNvSpPr>
          <p:nvPr/>
        </p:nvSpPr>
        <p:spPr bwMode="auto">
          <a:xfrm>
            <a:off x="1550988" y="1641475"/>
            <a:ext cx="1212850" cy="831850"/>
          </a:xfrm>
          <a:prstGeom prst="rect">
            <a:avLst/>
          </a:prstGeom>
          <a:noFill/>
          <a:ln w="9525">
            <a:noFill/>
            <a:miter lim="800000"/>
            <a:headEnd/>
            <a:tailEnd/>
          </a:ln>
        </p:spPr>
        <p:txBody>
          <a:bodyPr>
            <a:spAutoFit/>
          </a:bodyPr>
          <a:lstStyle/>
          <a:p>
            <a:pPr eaLnBrk="1" hangingPunct="1"/>
            <a:r>
              <a:rPr lang="en-US" altLang="zh-CN" sz="4800">
                <a:solidFill>
                  <a:srgbClr val="DB5355"/>
                </a:solidFill>
                <a:latin typeface="Broadway" pitchFamily="82" charset="0"/>
              </a:rPr>
              <a:t>02</a:t>
            </a:r>
            <a:endParaRPr lang="zh-CN" altLang="en-US" sz="4800">
              <a:solidFill>
                <a:srgbClr val="DB5355"/>
              </a:solidFill>
              <a:latin typeface="Broadway" pitchFamily="82" charset="0"/>
            </a:endParaRPr>
          </a:p>
        </p:txBody>
      </p:sp>
      <p:grpSp>
        <p:nvGrpSpPr>
          <p:cNvPr id="14" name="组合 13"/>
          <p:cNvGrpSpPr/>
          <p:nvPr/>
        </p:nvGrpSpPr>
        <p:grpSpPr>
          <a:xfrm>
            <a:off x="0" y="6211669"/>
            <a:ext cx="2099811" cy="646331"/>
            <a:chOff x="-1" y="6211669"/>
            <a:chExt cx="2099811" cy="646331"/>
          </a:xfrm>
        </p:grpSpPr>
        <p:sp>
          <p:nvSpPr>
            <p:cNvPr id="15" name="文本框 11"/>
            <p:cNvSpPr txBox="1">
              <a:spLocks noChangeArrowheads="1"/>
            </p:cNvSpPr>
            <p:nvPr/>
          </p:nvSpPr>
          <p:spPr bwMode="auto">
            <a:xfrm>
              <a:off x="710212" y="6211669"/>
              <a:ext cx="1389598" cy="646331"/>
            </a:xfrm>
            <a:prstGeom prst="rect">
              <a:avLst/>
            </a:prstGeom>
            <a:noFill/>
            <a:ln w="9525">
              <a:noFill/>
              <a:miter lim="800000"/>
              <a:headEnd/>
              <a:tailEnd/>
            </a:ln>
          </p:spPr>
          <p:txBody>
            <a:bodyPr>
              <a:spAutoFit/>
            </a:bodyPr>
            <a:lstStyle/>
            <a:p>
              <a:r>
                <a:rPr lang="zh-CN" altLang="en-US" b="1" dirty="0" smtClean="0">
                  <a:latin typeface="Aharoni" pitchFamily="2" charset="-79"/>
                  <a:ea typeface="Segoe UI Black" pitchFamily="34" charset="0"/>
                  <a:cs typeface="Aharoni" pitchFamily="2" charset="-79"/>
                </a:rPr>
                <a:t>国土</a:t>
              </a:r>
              <a:endParaRPr lang="en-US" altLang="zh-CN" b="1" dirty="0" smtClean="0">
                <a:latin typeface="Aharoni" pitchFamily="2" charset="-79"/>
                <a:ea typeface="Segoe UI Black" pitchFamily="34" charset="0"/>
                <a:cs typeface="Aharoni" pitchFamily="2" charset="-79"/>
              </a:endParaRPr>
            </a:p>
            <a:p>
              <a:r>
                <a:rPr lang="zh-CN" altLang="en-US" b="1" dirty="0" smtClean="0">
                  <a:latin typeface="Aharoni" pitchFamily="2" charset="-79"/>
                  <a:ea typeface="Segoe UI Black" pitchFamily="34" charset="0"/>
                  <a:cs typeface="Aharoni" pitchFamily="2" charset="-79"/>
                </a:rPr>
                <a:t>安全</a:t>
              </a:r>
              <a:endParaRPr lang="zh-CN" altLang="en-US" b="1" dirty="0">
                <a:latin typeface="Aharoni" pitchFamily="2" charset="-79"/>
                <a:ea typeface="Segoe UI Black" pitchFamily="34" charset="0"/>
                <a:cs typeface="Aharoni" pitchFamily="2" charset="-79"/>
              </a:endParaRPr>
            </a:p>
          </p:txBody>
        </p:sp>
        <p:grpSp>
          <p:nvGrpSpPr>
            <p:cNvPr id="16" name="组合 9"/>
            <p:cNvGrpSpPr>
              <a:grpSpLocks/>
            </p:cNvGrpSpPr>
            <p:nvPr/>
          </p:nvGrpSpPr>
          <p:grpSpPr bwMode="auto">
            <a:xfrm>
              <a:off x="-1" y="6211669"/>
              <a:ext cx="2099810" cy="646331"/>
              <a:chOff x="4727448" y="3013751"/>
              <a:chExt cx="2099481" cy="645915"/>
            </a:xfrm>
          </p:grpSpPr>
          <p:sp>
            <p:nvSpPr>
              <p:cNvPr id="17" name="文本框 10"/>
              <p:cNvSpPr txBox="1">
                <a:spLocks noChangeArrowheads="1"/>
              </p:cNvSpPr>
              <p:nvPr/>
            </p:nvSpPr>
            <p:spPr bwMode="auto">
              <a:xfrm>
                <a:off x="4727448" y="3029349"/>
                <a:ext cx="1117425" cy="522883"/>
              </a:xfrm>
              <a:prstGeom prst="rect">
                <a:avLst/>
              </a:prstGeom>
              <a:noFill/>
              <a:ln w="9525">
                <a:noFill/>
                <a:miter lim="800000"/>
                <a:headEnd/>
                <a:tailEnd/>
              </a:ln>
            </p:spPr>
            <p:txBody>
              <a:bodyPr wrap="square">
                <a:spAutoFit/>
              </a:bodyPr>
              <a:lstStyle/>
              <a:p>
                <a:r>
                  <a:rPr lang="en-US" altLang="zh-CN" sz="2800" dirty="0" smtClean="0">
                    <a:latin typeface="Aharoni" pitchFamily="2" charset="-79"/>
                    <a:ea typeface="Segoe UI Black" pitchFamily="34" charset="0"/>
                    <a:cs typeface="Aharoni" pitchFamily="2" charset="-79"/>
                  </a:rPr>
                  <a:t>POL</a:t>
                </a:r>
                <a:endParaRPr lang="zh-CN" altLang="en-US" sz="2800" dirty="0">
                  <a:latin typeface="Aharoni" pitchFamily="2" charset="-79"/>
                  <a:ea typeface="Segoe UI Black" pitchFamily="34" charset="0"/>
                  <a:cs typeface="Aharoni" pitchFamily="2" charset="-79"/>
                </a:endParaRPr>
              </a:p>
            </p:txBody>
          </p:sp>
          <p:sp>
            <p:nvSpPr>
              <p:cNvPr id="18" name="文本框 11"/>
              <p:cNvSpPr txBox="1">
                <a:spLocks noChangeArrowheads="1"/>
              </p:cNvSpPr>
              <p:nvPr/>
            </p:nvSpPr>
            <p:spPr bwMode="auto">
              <a:xfrm>
                <a:off x="5437549" y="3013751"/>
                <a:ext cx="1389380" cy="645915"/>
              </a:xfrm>
              <a:prstGeom prst="rect">
                <a:avLst/>
              </a:prstGeom>
              <a:noFill/>
              <a:ln w="9525">
                <a:noFill/>
                <a:miter lim="800000"/>
                <a:headEnd/>
                <a:tailEnd/>
              </a:ln>
            </p:spPr>
            <p:txBody>
              <a:bodyPr>
                <a:spAutoFit/>
              </a:bodyPr>
              <a:lstStyle/>
              <a:p>
                <a:r>
                  <a:rPr lang="zh-CN" altLang="en-US" b="1" dirty="0" smtClean="0">
                    <a:latin typeface="Aharoni" pitchFamily="2" charset="-79"/>
                    <a:ea typeface="Segoe UI Black" pitchFamily="34" charset="0"/>
                    <a:cs typeface="Aharoni" pitchFamily="2" charset="-79"/>
                  </a:rPr>
                  <a:t>国土</a:t>
                </a:r>
                <a:endParaRPr lang="en-US" altLang="zh-CN" b="1" dirty="0" smtClean="0">
                  <a:latin typeface="Aharoni" pitchFamily="2" charset="-79"/>
                  <a:ea typeface="Segoe UI Black" pitchFamily="34" charset="0"/>
                  <a:cs typeface="Aharoni" pitchFamily="2" charset="-79"/>
                </a:endParaRPr>
              </a:p>
              <a:p>
                <a:r>
                  <a:rPr lang="zh-CN" altLang="en-US" b="1" dirty="0" smtClean="0">
                    <a:latin typeface="Aharoni" pitchFamily="2" charset="-79"/>
                    <a:ea typeface="Segoe UI Black" pitchFamily="34" charset="0"/>
                    <a:cs typeface="Aharoni" pitchFamily="2" charset="-79"/>
                  </a:rPr>
                  <a:t>安全</a:t>
                </a:r>
                <a:endParaRPr lang="zh-CN" altLang="en-US" b="1" dirty="0">
                  <a:latin typeface="Aharoni" pitchFamily="2" charset="-79"/>
                  <a:ea typeface="Segoe UI Black" pitchFamily="34" charset="0"/>
                  <a:cs typeface="Aharoni" pitchFamily="2" charset="-79"/>
                </a:endParaRPr>
              </a:p>
            </p:txBody>
          </p:sp>
          <p:cxnSp>
            <p:nvCxnSpPr>
              <p:cNvPr id="19" name="直接连接符 18"/>
              <p:cNvCxnSpPr/>
              <p:nvPr/>
            </p:nvCxnSpPr>
            <p:spPr>
              <a:xfrm>
                <a:off x="4846492" y="3575581"/>
                <a:ext cx="592044"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grpSp>
      </p:grpSp>
    </p:spTree>
  </p:cSld>
  <p:clrMapOvr>
    <a:masterClrMapping/>
  </p:clrMapOvr>
  <p:transition spd="slow">
    <p:push dir="u"/>
  </p:transition>
  <p:timing>
    <p:tnLst>
      <p:par>
        <p:cTn id="1" dur="indefinite" restart="never" nodeType="tmRoot"/>
      </p:par>
    </p:tnLst>
  </p:timing>
</p:sld>
</file>

<file path=ppt/theme/theme1.xml><?xml version="1.0" encoding="utf-8"?>
<a:theme xmlns:a="http://schemas.openxmlformats.org/drawingml/2006/main" name="A000120141119A01PPBG">
  <a:themeElements>
    <a:clrScheme name="自定义 2">
      <a:dk1>
        <a:srgbClr val="3D3F41"/>
      </a:dk1>
      <a:lt1>
        <a:srgbClr val="FFFFFF"/>
      </a:lt1>
      <a:dk2>
        <a:srgbClr val="3D3F41"/>
      </a:dk2>
      <a:lt2>
        <a:srgbClr val="FFFFFF"/>
      </a:lt2>
      <a:accent1>
        <a:srgbClr val="47B6E7"/>
      </a:accent1>
      <a:accent2>
        <a:srgbClr val="628EE3"/>
      </a:accent2>
      <a:accent3>
        <a:srgbClr val="2BC3B5"/>
      </a:accent3>
      <a:accent4>
        <a:srgbClr val="92D050"/>
      </a:accent4>
      <a:accent5>
        <a:srgbClr val="FFC000"/>
      </a:accent5>
      <a:accent6>
        <a:srgbClr val="A54B72"/>
      </a:accent6>
      <a:hlink>
        <a:srgbClr val="404BB0"/>
      </a:hlink>
      <a:folHlink>
        <a:srgbClr val="AFB2B4"/>
      </a:folHlink>
    </a:clrScheme>
    <a:fontScheme name="自定义 4">
      <a:majorFont>
        <a:latin typeface="Times New Roman"/>
        <a:ea typeface="微软雅黑"/>
        <a:cs typeface=""/>
      </a:majorFont>
      <a:minorFont>
        <a:latin typeface="Calibri"/>
        <a:ea typeface="幼圆"/>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CCE8C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A000120141119A31KPBG</Template>
  <TotalTime>1527</TotalTime>
  <Words>2421</Words>
  <Application>Microsoft Office PowerPoint</Application>
  <PresentationFormat>自定义</PresentationFormat>
  <Paragraphs>183</Paragraphs>
  <Slides>21</Slides>
  <Notes>4</Notes>
  <HiddenSlides>0</HiddenSlides>
  <MMClips>2</MMClips>
  <ScaleCrop>false</ScaleCrop>
  <HeadingPairs>
    <vt:vector size="6" baseType="variant">
      <vt:variant>
        <vt:lpstr>主题</vt:lpstr>
      </vt:variant>
      <vt:variant>
        <vt:i4>1</vt:i4>
      </vt:variant>
      <vt:variant>
        <vt:lpstr>嵌入 OLE 服务器</vt:lpstr>
      </vt:variant>
      <vt:variant>
        <vt:i4>1</vt:i4>
      </vt:variant>
      <vt:variant>
        <vt:lpstr>幻灯片标题</vt:lpstr>
      </vt:variant>
      <vt:variant>
        <vt:i4>21</vt:i4>
      </vt:variant>
    </vt:vector>
  </HeadingPairs>
  <TitlesOfParts>
    <vt:vector size="23" baseType="lpstr">
      <vt:lpstr>A000120141119A01PPBG</vt:lpstr>
      <vt:lpstr>Image</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vector>
  </TitlesOfParts>
  <Company>CHINA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阴克强</dc:creator>
  <cp:lastModifiedBy>Windows 用户</cp:lastModifiedBy>
  <cp:revision>130</cp:revision>
  <dcterms:created xsi:type="dcterms:W3CDTF">2015-08-26T08:47:57Z</dcterms:created>
  <dcterms:modified xsi:type="dcterms:W3CDTF">2021-03-29T07:41:03Z</dcterms:modified>
</cp:coreProperties>
</file>