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Default Extension="svg" ContentType="image/sv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mpe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Lst>
  <p:notesMasterIdLst>
    <p:notesMasterId r:id="rId23"/>
  </p:notesMasterIdLst>
  <p:sldIdLst>
    <p:sldId id="257" r:id="rId3"/>
    <p:sldId id="292" r:id="rId4"/>
    <p:sldId id="293" r:id="rId5"/>
    <p:sldId id="294" r:id="rId6"/>
    <p:sldId id="295" r:id="rId7"/>
    <p:sldId id="296" r:id="rId8"/>
    <p:sldId id="297" r:id="rId9"/>
    <p:sldId id="298" r:id="rId10"/>
    <p:sldId id="256" r:id="rId11"/>
    <p:sldId id="258" r:id="rId12"/>
    <p:sldId id="260" r:id="rId13"/>
    <p:sldId id="261" r:id="rId14"/>
    <p:sldId id="262" r:id="rId15"/>
    <p:sldId id="264" r:id="rId16"/>
    <p:sldId id="263" r:id="rId17"/>
    <p:sldId id="268" r:id="rId18"/>
    <p:sldId id="269" r:id="rId19"/>
    <p:sldId id="270" r:id="rId20"/>
    <p:sldId id="291" r:id="rId21"/>
    <p:sldId id="283" r:id="rId22"/>
  </p:sldIdLst>
  <p:sldSz cx="9144000" cy="5143500" type="screen16x9"/>
  <p:notesSz cx="6858000" cy="9144000"/>
  <p:embeddedFontLst>
    <p:embeddedFont>
      <p:font typeface="Calibri" pitchFamily="34" charset="0"/>
      <p:regular r:id="rId24"/>
      <p:bold r:id="rId25"/>
      <p:italic r:id="rId26"/>
      <p:boldItalic r:id="rId27"/>
    </p:embeddedFont>
    <p:embeddedFont>
      <p:font typeface="楷体" pitchFamily="49" charset="-122"/>
      <p:regular r:id="rId28"/>
    </p:embeddedFont>
    <p:embeddedFont>
      <p:font typeface="黑体" pitchFamily="49" charset="-122"/>
      <p:regular r:id="rId29"/>
    </p:embeddedFont>
    <p:embeddedFont>
      <p:font typeface="仿宋" pitchFamily="49" charset="-122"/>
      <p:regular r:id="rId30"/>
    </p:embeddedFont>
    <p:embeddedFont>
      <p:font typeface="微软雅黑" pitchFamily="34" charset="-122"/>
      <p:regular r:id="rId31"/>
      <p:bold r:id="rId32"/>
    </p:embeddedFont>
    <p:embeddedFont>
      <p:font typeface="等线 Light" charset="-122"/>
      <p:regular r:id="rId33"/>
    </p:embeddedFont>
    <p:embeddedFont>
      <p:font typeface="等线" charset="-122"/>
      <p:regular r:id="rId34"/>
      <p:bold r:id="rId35"/>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无标题节" id="{E21DA82E-FD5C-4F2C-8858-807B9D3BB18C}">
          <p14:sldIdLst>
            <p14:sldId id="257"/>
            <p14:sldId id="256"/>
            <p14:sldId id="258"/>
            <p14:sldId id="259"/>
            <p14:sldId id="260"/>
            <p14:sldId id="261"/>
            <p14:sldId id="262"/>
            <p14:sldId id="263"/>
            <p14:sldId id="264"/>
            <p14:sldId id="265"/>
            <p14:sldId id="266"/>
            <p14:sldId id="268"/>
            <p14:sldId id="269"/>
            <p14:sldId id="270"/>
            <p14:sldId id="286"/>
            <p14:sldId id="272"/>
            <p14:sldId id="273"/>
            <p14:sldId id="274"/>
            <p14:sldId id="285"/>
            <p14:sldId id="275"/>
            <p14:sldId id="287"/>
            <p14:sldId id="288"/>
            <p14:sldId id="289"/>
            <p14:sldId id="290"/>
            <p14:sldId id="291"/>
            <p14:sldId id="283"/>
            <p14:sldId id="293"/>
          </p14:sldIdLst>
        </p14:section>
      </p14:sectionLst>
    </p:ex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744" y="-7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3.fntdata"/><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11.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8.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1EC0CD-FC17-4FB8-B69B-C8A621853109}" type="datetimeFigureOut">
              <a:rPr lang="zh-CN" altLang="en-US" smtClean="0"/>
              <a:pPr/>
              <a:t>2021/3/19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CB8AEF-078E-4350-B443-89F59106DF9C}" type="slidenum">
              <a:rPr lang="zh-CN" altLang="en-US" smtClean="0"/>
              <a:pPr/>
              <a:t>‹#›</a:t>
            </a:fld>
            <a:endParaRPr lang="zh-CN" altLang="en-US"/>
          </a:p>
        </p:txBody>
      </p:sp>
    </p:spTree>
    <p:extLst>
      <p:ext uri="{BB962C8B-B14F-4D97-AF65-F5344CB8AC3E}">
        <p14:creationId xmlns="" xmlns:p14="http://schemas.microsoft.com/office/powerpoint/2010/main" val="139731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1</a:t>
            </a:fld>
            <a:endParaRPr lang="zh-CN" altLang="en-US"/>
          </a:p>
        </p:txBody>
      </p:sp>
    </p:spTree>
    <p:extLst>
      <p:ext uri="{BB962C8B-B14F-4D97-AF65-F5344CB8AC3E}">
        <p14:creationId xmlns="" xmlns:p14="http://schemas.microsoft.com/office/powerpoint/2010/main" val="1639886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17</a:t>
            </a:fld>
            <a:endParaRPr lang="zh-CN" altLang="en-US"/>
          </a:p>
        </p:txBody>
      </p:sp>
    </p:spTree>
    <p:extLst>
      <p:ext uri="{BB962C8B-B14F-4D97-AF65-F5344CB8AC3E}">
        <p14:creationId xmlns="" xmlns:p14="http://schemas.microsoft.com/office/powerpoint/2010/main" val="15607335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18</a:t>
            </a:fld>
            <a:endParaRPr lang="zh-CN" altLang="en-US"/>
          </a:p>
        </p:txBody>
      </p:sp>
    </p:spTree>
    <p:extLst>
      <p:ext uri="{BB962C8B-B14F-4D97-AF65-F5344CB8AC3E}">
        <p14:creationId xmlns="" xmlns:p14="http://schemas.microsoft.com/office/powerpoint/2010/main" val="17015943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19</a:t>
            </a:fld>
            <a:endParaRPr lang="zh-CN" altLang="en-US"/>
          </a:p>
        </p:txBody>
      </p:sp>
    </p:spTree>
    <p:extLst>
      <p:ext uri="{BB962C8B-B14F-4D97-AF65-F5344CB8AC3E}">
        <p14:creationId xmlns="" xmlns:p14="http://schemas.microsoft.com/office/powerpoint/2010/main" val="1255029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20</a:t>
            </a:fld>
            <a:endParaRPr lang="zh-CN" altLang="en-US"/>
          </a:p>
        </p:txBody>
      </p:sp>
    </p:spTree>
    <p:extLst>
      <p:ext uri="{BB962C8B-B14F-4D97-AF65-F5344CB8AC3E}">
        <p14:creationId xmlns="" xmlns:p14="http://schemas.microsoft.com/office/powerpoint/2010/main" val="789752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9</a:t>
            </a:fld>
            <a:endParaRPr lang="zh-CN" altLang="en-US"/>
          </a:p>
        </p:txBody>
      </p:sp>
    </p:spTree>
    <p:extLst>
      <p:ext uri="{BB962C8B-B14F-4D97-AF65-F5344CB8AC3E}">
        <p14:creationId xmlns="" xmlns:p14="http://schemas.microsoft.com/office/powerpoint/2010/main" val="2041031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10</a:t>
            </a:fld>
            <a:endParaRPr lang="zh-CN" altLang="en-US"/>
          </a:p>
        </p:txBody>
      </p:sp>
    </p:spTree>
    <p:extLst>
      <p:ext uri="{BB962C8B-B14F-4D97-AF65-F5344CB8AC3E}">
        <p14:creationId xmlns="" xmlns:p14="http://schemas.microsoft.com/office/powerpoint/2010/main" val="2074058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11</a:t>
            </a:fld>
            <a:endParaRPr lang="zh-CN" altLang="en-US"/>
          </a:p>
        </p:txBody>
      </p:sp>
    </p:spTree>
    <p:extLst>
      <p:ext uri="{BB962C8B-B14F-4D97-AF65-F5344CB8AC3E}">
        <p14:creationId xmlns="" xmlns:p14="http://schemas.microsoft.com/office/powerpoint/2010/main" val="637456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12</a:t>
            </a:fld>
            <a:endParaRPr lang="zh-CN" altLang="en-US"/>
          </a:p>
        </p:txBody>
      </p:sp>
    </p:spTree>
    <p:extLst>
      <p:ext uri="{BB962C8B-B14F-4D97-AF65-F5344CB8AC3E}">
        <p14:creationId xmlns="" xmlns:p14="http://schemas.microsoft.com/office/powerpoint/2010/main" val="1880775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13</a:t>
            </a:fld>
            <a:endParaRPr lang="zh-CN" altLang="en-US"/>
          </a:p>
        </p:txBody>
      </p:sp>
    </p:spTree>
    <p:extLst>
      <p:ext uri="{BB962C8B-B14F-4D97-AF65-F5344CB8AC3E}">
        <p14:creationId xmlns="" xmlns:p14="http://schemas.microsoft.com/office/powerpoint/2010/main" val="3898929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14</a:t>
            </a:fld>
            <a:endParaRPr lang="zh-CN" altLang="en-US"/>
          </a:p>
        </p:txBody>
      </p:sp>
    </p:spTree>
    <p:extLst>
      <p:ext uri="{BB962C8B-B14F-4D97-AF65-F5344CB8AC3E}">
        <p14:creationId xmlns="" xmlns:p14="http://schemas.microsoft.com/office/powerpoint/2010/main" val="3768394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15</a:t>
            </a:fld>
            <a:endParaRPr lang="zh-CN" altLang="en-US"/>
          </a:p>
        </p:txBody>
      </p:sp>
    </p:spTree>
    <p:extLst>
      <p:ext uri="{BB962C8B-B14F-4D97-AF65-F5344CB8AC3E}">
        <p14:creationId xmlns="" xmlns:p14="http://schemas.microsoft.com/office/powerpoint/2010/main" val="631268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CB8AEF-078E-4350-B443-89F59106DF9C}" type="slidenum">
              <a:rPr lang="zh-CN" altLang="en-US" smtClean="0"/>
              <a:pPr/>
              <a:t>16</a:t>
            </a:fld>
            <a:endParaRPr lang="zh-CN" altLang="en-US"/>
          </a:p>
        </p:txBody>
      </p:sp>
    </p:spTree>
    <p:extLst>
      <p:ext uri="{BB962C8B-B14F-4D97-AF65-F5344CB8AC3E}">
        <p14:creationId xmlns="" xmlns:p14="http://schemas.microsoft.com/office/powerpoint/2010/main" val="3672367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2021/3/19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2021/3/19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2021/3/19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699B9EB2-0717-409A-B1C1-EC7F80FF8E51}" type="datetimeFigureOut">
              <a:rPr lang="zh-CN" altLang="en-US" smtClean="0"/>
              <a:pPr/>
              <a:t>2021/3/19</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362DDA3C-55E3-436C-8907-1B92F441DF6A}" type="slidenum">
              <a:rPr lang="zh-CN" altLang="en-US" smtClean="0"/>
              <a:pPr/>
              <a:t>‹#›</a:t>
            </a:fld>
            <a:endParaRPr lang="zh-CN" altLang="en-US"/>
          </a:p>
        </p:txBody>
      </p:sp>
    </p:spTree>
    <p:extLst>
      <p:ext uri="{BB962C8B-B14F-4D97-AF65-F5344CB8AC3E}">
        <p14:creationId xmlns="" xmlns:p14="http://schemas.microsoft.com/office/powerpoint/2010/main" val="20067284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28650" y="1369219"/>
            <a:ext cx="7886700" cy="3263504"/>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699B9EB2-0717-409A-B1C1-EC7F80FF8E51}" type="datetimeFigureOut">
              <a:rPr lang="zh-CN" altLang="en-US" smtClean="0"/>
              <a:pPr/>
              <a:t>2021/3/19</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362DDA3C-55E3-436C-8907-1B92F441DF6A}" type="slidenum">
              <a:rPr lang="zh-CN" altLang="en-US" smtClean="0"/>
              <a:pPr/>
              <a:t>‹#›</a:t>
            </a:fld>
            <a:endParaRPr lang="zh-CN" altLang="en-US"/>
          </a:p>
        </p:txBody>
      </p:sp>
    </p:spTree>
    <p:extLst>
      <p:ext uri="{BB962C8B-B14F-4D97-AF65-F5344CB8AC3E}">
        <p14:creationId xmlns="" xmlns:p14="http://schemas.microsoft.com/office/powerpoint/2010/main" val="40275318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699B9EB2-0717-409A-B1C1-EC7F80FF8E51}" type="datetimeFigureOut">
              <a:rPr lang="zh-CN" altLang="en-US" smtClean="0"/>
              <a:pPr/>
              <a:t>2021/3/19</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362DDA3C-55E3-436C-8907-1B92F441DF6A}" type="slidenum">
              <a:rPr lang="zh-CN" altLang="en-US" smtClean="0"/>
              <a:pPr/>
              <a:t>‹#›</a:t>
            </a:fld>
            <a:endParaRPr lang="zh-CN" altLang="en-US"/>
          </a:p>
        </p:txBody>
      </p:sp>
    </p:spTree>
    <p:extLst>
      <p:ext uri="{BB962C8B-B14F-4D97-AF65-F5344CB8AC3E}">
        <p14:creationId xmlns="" xmlns:p14="http://schemas.microsoft.com/office/powerpoint/2010/main" val="3130071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28650" y="4767263"/>
            <a:ext cx="2057400" cy="273844"/>
          </a:xfrm>
          <a:prstGeom prst="rect">
            <a:avLst/>
          </a:prstGeom>
        </p:spPr>
        <p:txBody>
          <a:bodyPr/>
          <a:lstStyle/>
          <a:p>
            <a:fld id="{699B9EB2-0717-409A-B1C1-EC7F80FF8E51}" type="datetimeFigureOut">
              <a:rPr lang="zh-CN" altLang="en-US" smtClean="0"/>
              <a:pPr/>
              <a:t>2021/3/19</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fld id="{362DDA3C-55E3-436C-8907-1B92F441DF6A}" type="slidenum">
              <a:rPr lang="zh-CN" altLang="en-US" smtClean="0"/>
              <a:pPr/>
              <a:t>‹#›</a:t>
            </a:fld>
            <a:endParaRPr lang="zh-CN" altLang="en-US"/>
          </a:p>
        </p:txBody>
      </p:sp>
    </p:spTree>
    <p:extLst>
      <p:ext uri="{BB962C8B-B14F-4D97-AF65-F5344CB8AC3E}">
        <p14:creationId xmlns="" xmlns:p14="http://schemas.microsoft.com/office/powerpoint/2010/main" val="27863565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内容占位符 3"/>
          <p:cNvSpPr>
            <a:spLocks noGrp="1"/>
          </p:cNvSpPr>
          <p:nvPr>
            <p:ph sz="half" idx="2"/>
          </p:nvPr>
        </p:nvSpPr>
        <p:spPr>
          <a:xfrm>
            <a:off x="629842" y="1878806"/>
            <a:ext cx="3868340" cy="2763441"/>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内容占位符 5"/>
          <p:cNvSpPr>
            <a:spLocks noGrp="1"/>
          </p:cNvSpPr>
          <p:nvPr>
            <p:ph sz="quarter" idx="4"/>
          </p:nvPr>
        </p:nvSpPr>
        <p:spPr>
          <a:xfrm>
            <a:off x="4629150" y="1878806"/>
            <a:ext cx="3887391" cy="2763441"/>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28650" y="4767263"/>
            <a:ext cx="2057400" cy="273844"/>
          </a:xfrm>
          <a:prstGeom prst="rect">
            <a:avLst/>
          </a:prstGeom>
        </p:spPr>
        <p:txBody>
          <a:bodyPr/>
          <a:lstStyle/>
          <a:p>
            <a:fld id="{699B9EB2-0717-409A-B1C1-EC7F80FF8E51}" type="datetimeFigureOut">
              <a:rPr lang="zh-CN" altLang="en-US" smtClean="0"/>
              <a:pPr/>
              <a:t>2021/3/19</a:t>
            </a:fld>
            <a:endParaRPr lang="zh-CN" altLang="en-US"/>
          </a:p>
        </p:txBody>
      </p:sp>
      <p:sp>
        <p:nvSpPr>
          <p:cNvPr id="8" name="页脚占位符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0" y="4767263"/>
            <a:ext cx="2057400" cy="273844"/>
          </a:xfrm>
          <a:prstGeom prst="rect">
            <a:avLst/>
          </a:prstGeom>
        </p:spPr>
        <p:txBody>
          <a:bodyPr/>
          <a:lstStyle/>
          <a:p>
            <a:fld id="{362DDA3C-55E3-436C-8907-1B92F441DF6A}" type="slidenum">
              <a:rPr lang="zh-CN" altLang="en-US" smtClean="0"/>
              <a:pPr/>
              <a:t>‹#›</a:t>
            </a:fld>
            <a:endParaRPr lang="zh-CN" altLang="en-US"/>
          </a:p>
        </p:txBody>
      </p:sp>
    </p:spTree>
    <p:extLst>
      <p:ext uri="{BB962C8B-B14F-4D97-AF65-F5344CB8AC3E}">
        <p14:creationId xmlns="" xmlns:p14="http://schemas.microsoft.com/office/powerpoint/2010/main" val="1839691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28650" y="4767263"/>
            <a:ext cx="2057400" cy="273844"/>
          </a:xfrm>
          <a:prstGeom prst="rect">
            <a:avLst/>
          </a:prstGeom>
        </p:spPr>
        <p:txBody>
          <a:bodyPr/>
          <a:lstStyle/>
          <a:p>
            <a:fld id="{699B9EB2-0717-409A-B1C1-EC7F80FF8E51}" type="datetimeFigureOut">
              <a:rPr lang="zh-CN" altLang="en-US" smtClean="0"/>
              <a:pPr/>
              <a:t>2021/3/19</a:t>
            </a:fld>
            <a:endParaRPr lang="zh-CN" altLang="en-US"/>
          </a:p>
        </p:txBody>
      </p:sp>
      <p:sp>
        <p:nvSpPr>
          <p:cNvPr id="4" name="页脚占位符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0" y="4767263"/>
            <a:ext cx="2057400" cy="273844"/>
          </a:xfrm>
          <a:prstGeom prst="rect">
            <a:avLst/>
          </a:prstGeom>
        </p:spPr>
        <p:txBody>
          <a:bodyPr/>
          <a:lstStyle/>
          <a:p>
            <a:fld id="{362DDA3C-55E3-436C-8907-1B92F441DF6A}" type="slidenum">
              <a:rPr lang="zh-CN" altLang="en-US" smtClean="0"/>
              <a:pPr/>
              <a:t>‹#›</a:t>
            </a:fld>
            <a:endParaRPr lang="zh-CN" altLang="en-US"/>
          </a:p>
        </p:txBody>
      </p:sp>
    </p:spTree>
    <p:extLst>
      <p:ext uri="{BB962C8B-B14F-4D97-AF65-F5344CB8AC3E}">
        <p14:creationId xmlns="" xmlns:p14="http://schemas.microsoft.com/office/powerpoint/2010/main" val="4270199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3844"/>
          </a:xfrm>
          <a:prstGeom prst="rect">
            <a:avLst/>
          </a:prstGeom>
        </p:spPr>
        <p:txBody>
          <a:bodyPr/>
          <a:lstStyle/>
          <a:p>
            <a:fld id="{699B9EB2-0717-409A-B1C1-EC7F80FF8E51}" type="datetimeFigureOut">
              <a:rPr lang="zh-CN" altLang="en-US" smtClean="0"/>
              <a:pPr/>
              <a:t>2021/3/19</a:t>
            </a:fld>
            <a:endParaRPr lang="zh-CN" altLang="en-US"/>
          </a:p>
        </p:txBody>
      </p:sp>
      <p:sp>
        <p:nvSpPr>
          <p:cNvPr id="3" name="页脚占位符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0" y="4767263"/>
            <a:ext cx="2057400" cy="273844"/>
          </a:xfrm>
          <a:prstGeom prst="rect">
            <a:avLst/>
          </a:prstGeom>
        </p:spPr>
        <p:txBody>
          <a:bodyPr/>
          <a:lstStyle/>
          <a:p>
            <a:fld id="{362DDA3C-55E3-436C-8907-1B92F441DF6A}" type="slidenum">
              <a:rPr lang="zh-CN" altLang="en-US" smtClean="0"/>
              <a:pPr/>
              <a:t>‹#›</a:t>
            </a:fld>
            <a:endParaRPr lang="zh-CN" altLang="en-US"/>
          </a:p>
        </p:txBody>
      </p:sp>
    </p:spTree>
    <p:extLst>
      <p:ext uri="{BB962C8B-B14F-4D97-AF65-F5344CB8AC3E}">
        <p14:creationId xmlns="" xmlns:p14="http://schemas.microsoft.com/office/powerpoint/2010/main" val="748937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a:lstStyle/>
          <a:p>
            <a:fld id="{699B9EB2-0717-409A-B1C1-EC7F80FF8E51}" type="datetimeFigureOut">
              <a:rPr lang="zh-CN" altLang="en-US" smtClean="0"/>
              <a:pPr/>
              <a:t>2021/3/19</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fld id="{362DDA3C-55E3-436C-8907-1B92F441DF6A}" type="slidenum">
              <a:rPr lang="zh-CN" altLang="en-US" smtClean="0"/>
              <a:pPr/>
              <a:t>‹#›</a:t>
            </a:fld>
            <a:endParaRPr lang="zh-CN" altLang="en-US"/>
          </a:p>
        </p:txBody>
      </p:sp>
    </p:spTree>
    <p:extLst>
      <p:ext uri="{BB962C8B-B14F-4D97-AF65-F5344CB8AC3E}">
        <p14:creationId xmlns="" xmlns:p14="http://schemas.microsoft.com/office/powerpoint/2010/main" val="3283807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2021/3/19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a:lstStyle/>
          <a:p>
            <a:fld id="{699B9EB2-0717-409A-B1C1-EC7F80FF8E51}" type="datetimeFigureOut">
              <a:rPr lang="zh-CN" altLang="en-US" smtClean="0"/>
              <a:pPr/>
              <a:t>2021/3/19</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fld id="{362DDA3C-55E3-436C-8907-1B92F441DF6A}" type="slidenum">
              <a:rPr lang="zh-CN" altLang="en-US" smtClean="0"/>
              <a:pPr/>
              <a:t>‹#›</a:t>
            </a:fld>
            <a:endParaRPr lang="zh-CN" altLang="en-US"/>
          </a:p>
        </p:txBody>
      </p:sp>
    </p:spTree>
    <p:extLst>
      <p:ext uri="{BB962C8B-B14F-4D97-AF65-F5344CB8AC3E}">
        <p14:creationId xmlns="" xmlns:p14="http://schemas.microsoft.com/office/powerpoint/2010/main" val="40124340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28650" y="1369219"/>
            <a:ext cx="7886700" cy="3263504"/>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699B9EB2-0717-409A-B1C1-EC7F80FF8E51}" type="datetimeFigureOut">
              <a:rPr lang="zh-CN" altLang="en-US" smtClean="0"/>
              <a:pPr/>
              <a:t>2021/3/19</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362DDA3C-55E3-436C-8907-1B92F441DF6A}" type="slidenum">
              <a:rPr lang="zh-CN" altLang="en-US" smtClean="0"/>
              <a:pPr/>
              <a:t>‹#›</a:t>
            </a:fld>
            <a:endParaRPr lang="zh-CN" altLang="en-US"/>
          </a:p>
        </p:txBody>
      </p:sp>
    </p:spTree>
    <p:extLst>
      <p:ext uri="{BB962C8B-B14F-4D97-AF65-F5344CB8AC3E}">
        <p14:creationId xmlns="" xmlns:p14="http://schemas.microsoft.com/office/powerpoint/2010/main" val="35049225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699B9EB2-0717-409A-B1C1-EC7F80FF8E51}" type="datetimeFigureOut">
              <a:rPr lang="zh-CN" altLang="en-US" smtClean="0"/>
              <a:pPr/>
              <a:t>2021/3/19</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362DDA3C-55E3-436C-8907-1B92F441DF6A}" type="slidenum">
              <a:rPr lang="zh-CN" altLang="en-US" smtClean="0"/>
              <a:pPr/>
              <a:t>‹#›</a:t>
            </a:fld>
            <a:endParaRPr lang="zh-CN" altLang="en-US"/>
          </a:p>
        </p:txBody>
      </p:sp>
    </p:spTree>
    <p:extLst>
      <p:ext uri="{BB962C8B-B14F-4D97-AF65-F5344CB8AC3E}">
        <p14:creationId xmlns="" xmlns:p14="http://schemas.microsoft.com/office/powerpoint/2010/main" val="1648197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2021/3/19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2021/3/19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2021/3/19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2021/3/19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2021/3/19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2021/3/19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2021/3/19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2021/3/19</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pic>
        <p:nvPicPr>
          <p:cNvPr id="7" name="Picture 6" descr="C:\Users\apple\Desktop\6RD.png"/>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1" y="4247554"/>
            <a:ext cx="9144001" cy="895946"/>
          </a:xfrm>
          <a:prstGeom prst="rect">
            <a:avLst/>
          </a:prstGeom>
          <a:noFill/>
          <a:extLst>
            <a:ext uri="{909E8E84-426E-40DD-AFC4-6F175D3DCCD1}">
              <a14:hiddenFill xmlns=""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1" y="0"/>
            <a:ext cx="5089712" cy="82330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模板 雷锋</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 </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a:t>
            </a:r>
          </a:p>
          <a:p>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免费</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模板下载</a:t>
            </a:r>
            <a:endPar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模板</a:t>
            </a:r>
            <a:endPar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p>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模板下载</a:t>
            </a:r>
            <a:endPar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模板免费下载</a:t>
            </a:r>
            <a:endPar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教程</a:t>
            </a:r>
            <a:endPar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素材</a:t>
            </a:r>
            <a:endPar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r>
              <a:rPr lang="zh-CN" altLang="en-US"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课件</a:t>
            </a:r>
            <a:endParaRPr lang="en-US" altLang="zh-CN" sz="10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US" altLang="zh-CN" sz="75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US" altLang="zh-CN" sz="75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US" altLang="zh-CN" sz="75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US" altLang="zh-CN" sz="75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endParaRPr lang="en-US" altLang="zh-CN" sz="750"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p:txBody>
      </p:sp>
    </p:spTree>
    <p:extLst>
      <p:ext uri="{BB962C8B-B14F-4D97-AF65-F5344CB8AC3E}">
        <p14:creationId xmlns="" xmlns:p14="http://schemas.microsoft.com/office/powerpoint/2010/main" val="42665823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media" Target="../media/media1.mp3"/><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ideo" Target="NULL" TargetMode="External"/><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3.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G:\觅知网\11.28\2\564.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0" y="1"/>
            <a:ext cx="2438400" cy="1050132"/>
          </a:xfrm>
          <a:prstGeom prst="rect">
            <a:avLst/>
          </a:prstGeom>
          <a:noFill/>
          <a:extLst>
            <a:ext uri="{909E8E84-426E-40DD-AFC4-6F175D3DCCD1}">
              <a14:hiddenFill xmlns="" xmlns:a14="http://schemas.microsoft.com/office/drawing/2010/main">
                <a:solidFill>
                  <a:srgbClr val="FFFFFF"/>
                </a:solidFill>
              </a14:hiddenFill>
            </a:ext>
          </a:extLst>
        </p:spPr>
      </p:pic>
      <p:pic>
        <p:nvPicPr>
          <p:cNvPr id="1036" name="Picture 12" descr="C:\Users\apple\Desktop\7654.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flipH="1">
            <a:off x="172043" y="2010601"/>
            <a:ext cx="1735661" cy="1344701"/>
          </a:xfrm>
          <a:prstGeom prst="rect">
            <a:avLst/>
          </a:prstGeom>
          <a:noFill/>
          <a:effectLst>
            <a:outerShdw blurRad="50800" dist="38100" dir="5400000" algn="t"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pic>
        <p:nvPicPr>
          <p:cNvPr id="16" name="Picture 12" descr="C:\Users\apple\Desktop\7654.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236296" y="2211710"/>
            <a:ext cx="1532078" cy="1186975"/>
          </a:xfrm>
          <a:prstGeom prst="rect">
            <a:avLst/>
          </a:prstGeom>
          <a:noFill/>
          <a:effectLst>
            <a:outerShdw blurRad="50800" dist="38100" dir="5400000" algn="t"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pic>
        <p:nvPicPr>
          <p:cNvPr id="4" name="Don Ross - Rylynn.mp3">
            <a:hlinkClick r:id="" action="ppaction://media"/>
          </p:cNvPr>
          <p:cNvPicPr>
            <a:picLocks noGrp="1" noChangeAspect="1"/>
          </p:cNvPicPr>
          <p:nvPr>
            <p:ph idx="1"/>
            <a:videoFile r:link="rId1"/>
            <p:extLst>
              <p:ext uri="{DAA4B4D4-6D71-4841-9C94-3DE7FCFB9230}">
                <p14:media xmlns="" xmlns:p14="http://schemas.microsoft.com/office/powerpoint/2010/main" r:embed="rId8"/>
              </p:ext>
            </p:extLst>
          </p:nvPr>
        </p:nvPicPr>
        <p:blipFill>
          <a:blip r:embed="rId9" cstate="print"/>
          <a:stretch>
            <a:fillRect/>
          </a:stretch>
        </p:blipFill>
        <p:spPr>
          <a:xfrm>
            <a:off x="308248" y="4227934"/>
            <a:ext cx="392636" cy="392636"/>
          </a:xfrm>
        </p:spPr>
      </p:pic>
      <p:sp>
        <p:nvSpPr>
          <p:cNvPr id="3" name="雷锋PPT网 www.lfppt.com"/>
          <p:cNvSpPr txBox="1"/>
          <p:nvPr/>
        </p:nvSpPr>
        <p:spPr>
          <a:xfrm>
            <a:off x="1691680" y="1491630"/>
            <a:ext cx="5724644" cy="923330"/>
          </a:xfrm>
          <a:prstGeom prst="rect">
            <a:avLst/>
          </a:prstGeom>
          <a:noFill/>
        </p:spPr>
        <p:txBody>
          <a:bodyPr wrap="none" rtlCol="0">
            <a:spAutoFit/>
          </a:bodyPr>
          <a:lstStyle/>
          <a:p>
            <a:r>
              <a:rPr lang="zh-CN" altLang="en-US" sz="5400" b="1" dirty="0" smtClean="0">
                <a:solidFill>
                  <a:srgbClr val="FF0000"/>
                </a:solidFill>
              </a:rPr>
              <a:t>中学生民法典</a:t>
            </a:r>
            <a:r>
              <a:rPr lang="zh-CN" altLang="en-US" sz="5400" b="1" dirty="0" smtClean="0">
                <a:solidFill>
                  <a:srgbClr val="FF0000"/>
                </a:solidFill>
              </a:rPr>
              <a:t>学习</a:t>
            </a:r>
            <a:endParaRPr lang="zh-CN" altLang="en-US" sz="5400" b="1" dirty="0">
              <a:solidFill>
                <a:srgbClr val="FF0000"/>
              </a:solidFill>
            </a:endParaRPr>
          </a:p>
        </p:txBody>
      </p:sp>
    </p:spTree>
    <p:extLst>
      <p:ext uri="{BB962C8B-B14F-4D97-AF65-F5344CB8AC3E}">
        <p14:creationId xmlns="" xmlns:p14="http://schemas.microsoft.com/office/powerpoint/2010/main" val="3453598990"/>
      </p:ext>
    </p:extLst>
  </p:cSld>
  <p:clrMapOvr>
    <a:masterClrMapping/>
  </p:clrMapOvr>
  <mc:AlternateContent xmlns:mc="http://schemas.openxmlformats.org/markup-compatibility/2006">
    <mc:Choice xmlns="" xmlns:p14="http://schemas.microsoft.com/office/powerpoint/2010/main" Requires="p14">
      <p:transition spd="slow" p14:dur="800" advTm="4000">
        <p:circle/>
      </p:transition>
    </mc:Choice>
    <mc:Fallback>
      <p:transition spd="slow" advTm="400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1)">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5"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1034"/>
                                        </p:tgtEl>
                                        <p:attrNameLst>
                                          <p:attrName>style.visibility</p:attrName>
                                        </p:attrNameLst>
                                      </p:cBhvr>
                                      <p:to>
                                        <p:strVal val="visible"/>
                                      </p:to>
                                    </p:set>
                                    <p:anim calcmode="lin" valueType="num">
                                      <p:cBhvr>
                                        <p:cTn id="23" dur="1000" fill="hold"/>
                                        <p:tgtEl>
                                          <p:spTgt spid="1034"/>
                                        </p:tgtEl>
                                        <p:attrNameLst>
                                          <p:attrName>ppt_w</p:attrName>
                                        </p:attrNameLst>
                                      </p:cBhvr>
                                      <p:tavLst>
                                        <p:tav tm="0">
                                          <p:val>
                                            <p:fltVal val="0"/>
                                          </p:val>
                                        </p:tav>
                                        <p:tav tm="100000">
                                          <p:val>
                                            <p:strVal val="#ppt_w"/>
                                          </p:val>
                                        </p:tav>
                                      </p:tavLst>
                                    </p:anim>
                                    <p:anim calcmode="lin" valueType="num">
                                      <p:cBhvr>
                                        <p:cTn id="24" dur="1000" fill="hold"/>
                                        <p:tgtEl>
                                          <p:spTgt spid="1034"/>
                                        </p:tgtEl>
                                        <p:attrNameLst>
                                          <p:attrName>ppt_h</p:attrName>
                                        </p:attrNameLst>
                                      </p:cBhvr>
                                      <p:tavLst>
                                        <p:tav tm="0">
                                          <p:val>
                                            <p:fltVal val="0"/>
                                          </p:val>
                                        </p:tav>
                                        <p:tav tm="100000">
                                          <p:val>
                                            <p:strVal val="#ppt_h"/>
                                          </p:val>
                                        </p:tav>
                                      </p:tavLst>
                                    </p:anim>
                                    <p:anim calcmode="lin" valueType="num">
                                      <p:cBhvr>
                                        <p:cTn id="25" dur="1000" fill="hold"/>
                                        <p:tgtEl>
                                          <p:spTgt spid="103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03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nodeType="clickEffect">
                                  <p:stCondLst>
                                    <p:cond delay="0"/>
                                  </p:stCondLst>
                                  <p:childTnLst>
                                    <p:set>
                                      <p:cBhvr>
                                        <p:cTn id="30" dur="1" fill="hold">
                                          <p:stCondLst>
                                            <p:cond delay="0"/>
                                          </p:stCondLst>
                                        </p:cTn>
                                        <p:tgtEl>
                                          <p:spTgt spid="1036"/>
                                        </p:tgtEl>
                                        <p:attrNameLst>
                                          <p:attrName>style.visibility</p:attrName>
                                        </p:attrNameLst>
                                      </p:cBhvr>
                                      <p:to>
                                        <p:strVal val="visible"/>
                                      </p:to>
                                    </p:set>
                                    <p:anim calcmode="lin" valueType="num">
                                      <p:cBhvr additive="base">
                                        <p:cTn id="31" dur="500" fill="hold"/>
                                        <p:tgtEl>
                                          <p:spTgt spid="1036"/>
                                        </p:tgtEl>
                                        <p:attrNameLst>
                                          <p:attrName>ppt_x</p:attrName>
                                        </p:attrNameLst>
                                      </p:cBhvr>
                                      <p:tavLst>
                                        <p:tav tm="0">
                                          <p:val>
                                            <p:strVal val="0-#ppt_w/2"/>
                                          </p:val>
                                        </p:tav>
                                        <p:tav tm="100000">
                                          <p:val>
                                            <p:strVal val="#ppt_x"/>
                                          </p:val>
                                        </p:tav>
                                      </p:tavLst>
                                    </p:anim>
                                    <p:anim calcmode="lin" valueType="num">
                                      <p:cBhvr additive="base">
                                        <p:cTn id="32" dur="500" fill="hold"/>
                                        <p:tgtEl>
                                          <p:spTgt spid="103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6"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1+#ppt_w/2"/>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numSld="26" showWhenStopped="0">
                <p:cTn id="39" repeatCount="indefinite" fill="remove" display="0">
                  <p:stCondLst>
                    <p:cond delay="indefinite"/>
                  </p:stCondLst>
                  <p:endCondLst>
                    <p:cond evt="onStopAudio" delay="0">
                      <p:tgtEl>
                        <p:sldTgt/>
                      </p:tgtEl>
                    </p:cond>
                  </p:endCondLst>
                </p:cTn>
                <p:tgtEl>
                  <p:spTgt spid="4"/>
                </p:tgtEl>
              </p:cMediaNode>
            </p:video>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apple\Desktop\jpg\121.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88096" y="207244"/>
            <a:ext cx="6152256" cy="2724546"/>
          </a:xfrm>
          <a:prstGeom prst="rect">
            <a:avLst/>
          </a:prstGeom>
          <a:noFill/>
          <a:extLst>
            <a:ext uri="{909E8E84-426E-40DD-AFC4-6F175D3DCCD1}">
              <a14:hiddenFill xmlns="" xmlns:a14="http://schemas.microsoft.com/office/drawing/2010/main">
                <a:solidFill>
                  <a:srgbClr val="FFFFFF"/>
                </a:solidFill>
              </a14:hiddenFill>
            </a:ext>
          </a:extLst>
        </p:spPr>
      </p:pic>
      <p:pic>
        <p:nvPicPr>
          <p:cNvPr id="2050" name="Picture 2" descr="G:\觅知网\11.28\2\43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 y="0"/>
            <a:ext cx="1898435" cy="699542"/>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2" descr="G:\觅知网\11.28\2\43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flipH="1">
            <a:off x="7245565" y="0"/>
            <a:ext cx="1898435" cy="699542"/>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TextBox 10"/>
          <p:cNvSpPr txBox="1"/>
          <p:nvPr/>
        </p:nvSpPr>
        <p:spPr>
          <a:xfrm>
            <a:off x="2746120" y="1254994"/>
            <a:ext cx="3744416" cy="400110"/>
          </a:xfrm>
          <a:prstGeom prst="rect">
            <a:avLst/>
          </a:prstGeom>
          <a:noFill/>
        </p:spPr>
        <p:txBody>
          <a:bodyPr wrap="square" rtlCol="0">
            <a:spAutoFit/>
          </a:bodyPr>
          <a:lstStyle/>
          <a:p>
            <a:r>
              <a:rPr lang="zh-CN" altLang="en-US" sz="2000" b="1" dirty="0" smtClean="0">
                <a:solidFill>
                  <a:schemeClr val="bg1"/>
                </a:solidFill>
              </a:rPr>
              <a:t>民法典守护未成年人的各个阶段</a:t>
            </a:r>
            <a:endParaRPr lang="zh-CN" altLang="en-US" sz="2000" b="1" dirty="0">
              <a:solidFill>
                <a:schemeClr val="bg1"/>
              </a:solidFill>
            </a:endParaRPr>
          </a:p>
        </p:txBody>
      </p:sp>
      <p:sp>
        <p:nvSpPr>
          <p:cNvPr id="10" name="雷锋PPT网 www.lfppt.com"/>
          <p:cNvSpPr txBox="1"/>
          <p:nvPr/>
        </p:nvSpPr>
        <p:spPr>
          <a:xfrm>
            <a:off x="1547664" y="2067694"/>
            <a:ext cx="6104667" cy="1689373"/>
          </a:xfrm>
          <a:prstGeom prst="rect">
            <a:avLst/>
          </a:prstGeom>
          <a:noFill/>
        </p:spPr>
        <p:txBody>
          <a:bodyPr wrap="square" rtlCol="0">
            <a:spAutoFit/>
          </a:bodyPr>
          <a:lstStyle/>
          <a:p>
            <a:pPr algn="ctr">
              <a:lnSpc>
                <a:spcPct val="150000"/>
              </a:lnSpc>
            </a:pPr>
            <a:r>
              <a:rPr lang="zh-CN" altLang="en-US" b="1" dirty="0" smtClean="0">
                <a:latin typeface="仿宋" pitchFamily="49" charset="-122"/>
                <a:ea typeface="仿宋" pitchFamily="49" charset="-122"/>
              </a:rPr>
              <a:t>胎儿</a:t>
            </a:r>
            <a:endParaRPr lang="en-US" altLang="zh-CN" b="1" dirty="0" smtClean="0">
              <a:latin typeface="仿宋" pitchFamily="49" charset="-122"/>
              <a:ea typeface="仿宋" pitchFamily="49" charset="-122"/>
            </a:endParaRPr>
          </a:p>
          <a:p>
            <a:pPr algn="ctr">
              <a:lnSpc>
                <a:spcPct val="150000"/>
              </a:lnSpc>
            </a:pPr>
            <a:r>
              <a:rPr lang="en-US" altLang="zh-CN" b="1" dirty="0" smtClean="0">
                <a:latin typeface="仿宋" pitchFamily="49" charset="-122"/>
                <a:ea typeface="仿宋" pitchFamily="49" charset="-122"/>
              </a:rPr>
              <a:t>8</a:t>
            </a:r>
            <a:r>
              <a:rPr lang="zh-CN" altLang="en-US" b="1" dirty="0" smtClean="0">
                <a:latin typeface="仿宋" pitchFamily="49" charset="-122"/>
                <a:ea typeface="仿宋" pitchFamily="49" charset="-122"/>
              </a:rPr>
              <a:t>周岁</a:t>
            </a:r>
            <a:endParaRPr lang="en-US" altLang="zh-CN" b="1" dirty="0" smtClean="0">
              <a:latin typeface="仿宋" pitchFamily="49" charset="-122"/>
              <a:ea typeface="仿宋" pitchFamily="49" charset="-122"/>
            </a:endParaRPr>
          </a:p>
          <a:p>
            <a:pPr algn="ctr">
              <a:lnSpc>
                <a:spcPct val="150000"/>
              </a:lnSpc>
            </a:pPr>
            <a:r>
              <a:rPr lang="en-US" altLang="zh-CN" b="1" dirty="0" smtClean="0">
                <a:latin typeface="仿宋" pitchFamily="49" charset="-122"/>
                <a:ea typeface="仿宋" pitchFamily="49" charset="-122"/>
              </a:rPr>
              <a:t>16</a:t>
            </a:r>
            <a:r>
              <a:rPr lang="zh-CN" altLang="en-US" b="1" dirty="0" smtClean="0">
                <a:latin typeface="仿宋" pitchFamily="49" charset="-122"/>
                <a:ea typeface="仿宋" pitchFamily="49" charset="-122"/>
              </a:rPr>
              <a:t>周岁</a:t>
            </a:r>
            <a:endParaRPr lang="en-US" altLang="zh-CN" b="1" dirty="0" smtClean="0">
              <a:latin typeface="仿宋" pitchFamily="49" charset="-122"/>
              <a:ea typeface="仿宋" pitchFamily="49" charset="-122"/>
            </a:endParaRPr>
          </a:p>
          <a:p>
            <a:pPr algn="ctr">
              <a:lnSpc>
                <a:spcPct val="150000"/>
              </a:lnSpc>
            </a:pPr>
            <a:r>
              <a:rPr lang="en-US" altLang="zh-CN" b="1" dirty="0" smtClean="0">
                <a:latin typeface="仿宋" pitchFamily="49" charset="-122"/>
                <a:ea typeface="仿宋" pitchFamily="49" charset="-122"/>
              </a:rPr>
              <a:t>18</a:t>
            </a:r>
            <a:r>
              <a:rPr lang="zh-CN" altLang="en-US" b="1" dirty="0" smtClean="0">
                <a:latin typeface="仿宋" pitchFamily="49" charset="-122"/>
                <a:ea typeface="仿宋" pitchFamily="49" charset="-122"/>
              </a:rPr>
              <a:t>周岁</a:t>
            </a:r>
            <a:endParaRPr lang="zh-CN" altLang="en-US" b="1" dirty="0">
              <a:latin typeface="仿宋" pitchFamily="49" charset="-122"/>
              <a:ea typeface="仿宋" pitchFamily="49" charset="-122"/>
            </a:endParaRPr>
          </a:p>
        </p:txBody>
      </p:sp>
      <p:pic>
        <p:nvPicPr>
          <p:cNvPr id="2051" name="Picture 3" descr="G:\觅知网\11.28\2\HG.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203109" y="2283718"/>
            <a:ext cx="1390650" cy="22828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38430831"/>
      </p:ext>
    </p:extLst>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p:cTn id="7" dur="500" fill="hold"/>
                                        <p:tgtEl>
                                          <p:spTgt spid="2052"/>
                                        </p:tgtEl>
                                        <p:attrNameLst>
                                          <p:attrName>ppt_w</p:attrName>
                                        </p:attrNameLst>
                                      </p:cBhvr>
                                      <p:tavLst>
                                        <p:tav tm="0">
                                          <p:val>
                                            <p:fltVal val="0"/>
                                          </p:val>
                                        </p:tav>
                                        <p:tav tm="100000">
                                          <p:val>
                                            <p:strVal val="#ppt_w"/>
                                          </p:val>
                                        </p:tav>
                                      </p:tavLst>
                                    </p:anim>
                                    <p:anim calcmode="lin" valueType="num">
                                      <p:cBhvr>
                                        <p:cTn id="8" dur="500" fill="hold"/>
                                        <p:tgtEl>
                                          <p:spTgt spid="2052"/>
                                        </p:tgtEl>
                                        <p:attrNameLst>
                                          <p:attrName>ppt_h</p:attrName>
                                        </p:attrNameLst>
                                      </p:cBhvr>
                                      <p:tavLst>
                                        <p:tav tm="0">
                                          <p:val>
                                            <p:fltVal val="0"/>
                                          </p:val>
                                        </p:tav>
                                        <p:tav tm="100000">
                                          <p:val>
                                            <p:strVal val="#ppt_h"/>
                                          </p:val>
                                        </p:tav>
                                      </p:tavLst>
                                    </p:anim>
                                    <p:animEffect transition="in" filter="fade">
                                      <p:cBhvr>
                                        <p:cTn id="9" dur="500"/>
                                        <p:tgtEl>
                                          <p:spTgt spid="2052"/>
                                        </p:tgtEl>
                                      </p:cBhvr>
                                    </p:animEffect>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grpId="0" nodeType="click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 by="(-#ppt_w*2)" calcmode="lin" valueType="num">
                                      <p:cBhvr rctx="PPT">
                                        <p:cTn id="14" dur="500" autoRev="1" fill="hold">
                                          <p:stCondLst>
                                            <p:cond delay="0"/>
                                          </p:stCondLst>
                                        </p:cTn>
                                        <p:tgtEl>
                                          <p:spTgt spid="11"/>
                                        </p:tgtEl>
                                        <p:attrNameLst>
                                          <p:attrName>ppt_w</p:attrName>
                                        </p:attrNameLst>
                                      </p:cBhvr>
                                    </p:anim>
                                    <p:anim by="(#ppt_w*0.50)" calcmode="lin" valueType="num">
                                      <p:cBhvr>
                                        <p:cTn id="15" dur="500" decel="50000" autoRev="1" fill="hold">
                                          <p:stCondLst>
                                            <p:cond delay="0"/>
                                          </p:stCondLst>
                                        </p:cTn>
                                        <p:tgtEl>
                                          <p:spTgt spid="11"/>
                                        </p:tgtEl>
                                        <p:attrNameLst>
                                          <p:attrName>ppt_x</p:attrName>
                                        </p:attrNameLst>
                                      </p:cBhvr>
                                    </p:anim>
                                    <p:anim from="(-#ppt_h/2)" to="(#ppt_y)" calcmode="lin" valueType="num">
                                      <p:cBhvr>
                                        <p:cTn id="16" dur="1000" fill="hold">
                                          <p:stCondLst>
                                            <p:cond delay="0"/>
                                          </p:stCondLst>
                                        </p:cTn>
                                        <p:tgtEl>
                                          <p:spTgt spid="11"/>
                                        </p:tgtEl>
                                        <p:attrNameLst>
                                          <p:attrName>ppt_y</p:attrName>
                                        </p:attrNameLst>
                                      </p:cBhvr>
                                    </p:anim>
                                    <p:animRot by="21600000">
                                      <p:cBhvr>
                                        <p:cTn id="17" dur="1000" fill="hold">
                                          <p:stCondLst>
                                            <p:cond delay="0"/>
                                          </p:stCondLst>
                                        </p:cTn>
                                        <p:tgtEl>
                                          <p:spTgt spid="11"/>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51"/>
                                        </p:tgtEl>
                                        <p:attrNameLst>
                                          <p:attrName>style.visibility</p:attrName>
                                        </p:attrNameLst>
                                      </p:cBhvr>
                                      <p:to>
                                        <p:strVal val="visible"/>
                                      </p:to>
                                    </p:set>
                                    <p:animEffect transition="in" filter="fade">
                                      <p:cBhvr>
                                        <p:cTn id="27"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C:\Users\apple\Desktop\jpg\vc.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971600" y="123478"/>
            <a:ext cx="7108842" cy="4875698"/>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2" descr="G:\觅知网\11.28\2\43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 y="0"/>
            <a:ext cx="1898435" cy="699542"/>
          </a:xfrm>
          <a:prstGeom prst="rect">
            <a:avLst/>
          </a:prstGeom>
          <a:noFill/>
          <a:extLst>
            <a:ext uri="{909E8E84-426E-40DD-AFC4-6F175D3DCCD1}">
              <a14:hiddenFill xmlns="" xmlns:a14="http://schemas.microsoft.com/office/drawing/2010/main">
                <a:solidFill>
                  <a:srgbClr val="FFFFFF"/>
                </a:solidFill>
              </a14:hiddenFill>
            </a:ext>
          </a:extLst>
        </p:spPr>
      </p:pic>
      <p:pic>
        <p:nvPicPr>
          <p:cNvPr id="3" name="Picture 2" descr="G:\觅知网\11.28\2\43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flipH="1">
            <a:off x="7245565" y="0"/>
            <a:ext cx="1898435" cy="69954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3"/>
          <p:cNvSpPr txBox="1">
            <a:spLocks noChangeArrowheads="1"/>
          </p:cNvSpPr>
          <p:nvPr/>
        </p:nvSpPr>
        <p:spPr>
          <a:xfrm>
            <a:off x="2051720" y="1491630"/>
            <a:ext cx="4968552" cy="25922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400" dirty="0" smtClean="0">
                <a:latin typeface="黑体" pitchFamily="49" charset="-122"/>
                <a:ea typeface="黑体" pitchFamily="49" charset="-122"/>
              </a:rPr>
              <a:t>“涉及遗产继承、接受赠与等胎儿利益保护的，胎儿视为具有民事权利能力。”</a:t>
            </a:r>
          </a:p>
          <a:p>
            <a:r>
              <a:rPr lang="en-US" altLang="zh-CN" sz="1400" dirty="0" smtClean="0">
                <a:latin typeface="黑体" pitchFamily="49" charset="-122"/>
                <a:ea typeface="黑体" pitchFamily="49" charset="-122"/>
              </a:rPr>
              <a:t>——</a:t>
            </a:r>
            <a:r>
              <a:rPr lang="zh-CN" altLang="en-US" sz="1400" dirty="0" smtClean="0">
                <a:latin typeface="黑体" pitchFamily="49" charset="-122"/>
                <a:ea typeface="黑体" pitchFamily="49" charset="-122"/>
              </a:rPr>
              <a:t>民法典在总则编“自然人”章节中，加入新规，将一个人受保护的起始点前移到了胎儿时期。</a:t>
            </a:r>
          </a:p>
          <a:p>
            <a:r>
              <a:rPr lang="zh-CN" altLang="en-US" sz="1400" dirty="0" smtClean="0">
                <a:latin typeface="黑体" pitchFamily="49" charset="-122"/>
                <a:ea typeface="黑体" pitchFamily="49" charset="-122"/>
              </a:rPr>
              <a:t>“从事与人体基因、人体胚胎等有关的医学和科研活动的，应当遵守法律、行政法规和国家有关规定，不得危害人体健康，不得违背伦理道德，不得损害公共利益。”</a:t>
            </a:r>
          </a:p>
          <a:p>
            <a:r>
              <a:rPr lang="en-US" altLang="zh-CN" sz="1400" dirty="0" smtClean="0">
                <a:latin typeface="黑体" pitchFamily="49" charset="-122"/>
                <a:ea typeface="黑体" pitchFamily="49" charset="-122"/>
              </a:rPr>
              <a:t>——</a:t>
            </a:r>
            <a:r>
              <a:rPr lang="zh-CN" altLang="en-US" sz="1400" dirty="0" smtClean="0">
                <a:latin typeface="黑体" pitchFamily="49" charset="-122"/>
                <a:ea typeface="黑体" pitchFamily="49" charset="-122"/>
              </a:rPr>
              <a:t>这不仅为近些年热点的基因编辑等划出红线，也为一个生命从最开始提供法律保障。</a:t>
            </a:r>
            <a:endParaRPr lang="zh-CN" altLang="en-US" sz="1400" dirty="0">
              <a:latin typeface="黑体" pitchFamily="49" charset="-122"/>
              <a:ea typeface="黑体" pitchFamily="49" charset="-122"/>
            </a:endParaRPr>
          </a:p>
        </p:txBody>
      </p:sp>
      <p:sp>
        <p:nvSpPr>
          <p:cNvPr id="6" name="TextBox 5"/>
          <p:cNvSpPr txBox="1"/>
          <p:nvPr/>
        </p:nvSpPr>
        <p:spPr>
          <a:xfrm>
            <a:off x="3473922" y="975023"/>
            <a:ext cx="1083951" cy="400110"/>
          </a:xfrm>
          <a:prstGeom prst="rect">
            <a:avLst/>
          </a:prstGeom>
          <a:noFill/>
        </p:spPr>
        <p:txBody>
          <a:bodyPr wrap="none" rtlCol="0">
            <a:spAutoFit/>
          </a:bodyPr>
          <a:lstStyle/>
          <a:p>
            <a:r>
              <a:rPr lang="zh-CN" altLang="en-US" sz="2000" b="1" dirty="0">
                <a:solidFill>
                  <a:schemeClr val="accent1">
                    <a:lumMod val="75000"/>
                  </a:schemeClr>
                </a:solidFill>
              </a:rPr>
              <a:t>1</a:t>
            </a:r>
            <a:r>
              <a:rPr lang="zh-CN" altLang="en-US" sz="2000" b="1" dirty="0" smtClean="0">
                <a:solidFill>
                  <a:schemeClr val="accent1">
                    <a:lumMod val="75000"/>
                  </a:schemeClr>
                </a:solidFill>
              </a:rPr>
              <a:t>、胎儿</a:t>
            </a:r>
            <a:endParaRPr lang="zh-CN" altLang="en-US" sz="2000" dirty="0"/>
          </a:p>
        </p:txBody>
      </p:sp>
    </p:spTree>
    <p:extLst>
      <p:ext uri="{BB962C8B-B14F-4D97-AF65-F5344CB8AC3E}">
        <p14:creationId xmlns="" xmlns:p14="http://schemas.microsoft.com/office/powerpoint/2010/main" val="1009622664"/>
      </p:ext>
    </p:extLst>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2)">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by="(-#ppt_w*2)" calcmode="lin" valueType="num">
                                      <p:cBhvr rctx="PPT">
                                        <p:cTn id="12" dur="500" autoRev="1" fill="hold">
                                          <p:stCondLst>
                                            <p:cond delay="0"/>
                                          </p:stCondLst>
                                        </p:cTn>
                                        <p:tgtEl>
                                          <p:spTgt spid="6"/>
                                        </p:tgtEl>
                                        <p:attrNameLst>
                                          <p:attrName>ppt_w</p:attrName>
                                        </p:attrNameLst>
                                      </p:cBhvr>
                                    </p:anim>
                                    <p:anim by="(#ppt_w*0.50)" calcmode="lin" valueType="num">
                                      <p:cBhvr>
                                        <p:cTn id="13" dur="500" decel="50000" autoRev="1" fill="hold">
                                          <p:stCondLst>
                                            <p:cond delay="0"/>
                                          </p:stCondLst>
                                        </p:cTn>
                                        <p:tgtEl>
                                          <p:spTgt spid="6"/>
                                        </p:tgtEl>
                                        <p:attrNameLst>
                                          <p:attrName>ppt_x</p:attrName>
                                        </p:attrNameLst>
                                      </p:cBhvr>
                                    </p:anim>
                                    <p:anim from="(-#ppt_h/2)" to="(#ppt_y)" calcmode="lin" valueType="num">
                                      <p:cBhvr>
                                        <p:cTn id="14" dur="1000" fill="hold">
                                          <p:stCondLst>
                                            <p:cond delay="0"/>
                                          </p:stCondLst>
                                        </p:cTn>
                                        <p:tgtEl>
                                          <p:spTgt spid="6"/>
                                        </p:tgtEl>
                                        <p:attrNameLst>
                                          <p:attrName>ppt_y</p:attrName>
                                        </p:attrNameLst>
                                      </p:cBhvr>
                                    </p:anim>
                                    <p:animRot by="21600000">
                                      <p:cBhvr>
                                        <p:cTn id="15" dur="1000" fill="hold">
                                          <p:stCondLst>
                                            <p:cond delay="0"/>
                                          </p:stCondLst>
                                        </p:cTn>
                                        <p:tgtEl>
                                          <p:spTgt spid="6"/>
                                        </p:tgtEl>
                                        <p:attrNameLst>
                                          <p:attrName>r</p:attrName>
                                        </p:attrNameLst>
                                      </p:cBhvr>
                                    </p:animRot>
                                  </p:childTnLst>
                                </p:cTn>
                              </p:par>
                              <p:par>
                                <p:cTn id="16" presetID="7" presetClass="entr" presetSubtype="4" fill="hold" nodeType="withEffect">
                                  <p:stCondLst>
                                    <p:cond delay="2000"/>
                                  </p:stCondLst>
                                  <p:childTnLst>
                                    <p:set>
                                      <p:cBhvr>
                                        <p:cTn id="17" dur="1" fill="hold">
                                          <p:stCondLst>
                                            <p:cond delay="0"/>
                                          </p:stCondLst>
                                        </p:cTn>
                                        <p:tgtEl>
                                          <p:spTgt spid="5">
                                            <p:txEl>
                                              <p:pRg st="0" end="0"/>
                                            </p:txEl>
                                          </p:spTgt>
                                        </p:tgtEl>
                                        <p:attrNameLst>
                                          <p:attrName>style.visibility</p:attrName>
                                        </p:attrNameLst>
                                      </p:cBhvr>
                                      <p:to>
                                        <p:strVal val="visible"/>
                                      </p:to>
                                    </p:set>
                                    <p:anim calcmode="lin" valueType="num">
                                      <p:cBhvr additive="base">
                                        <p:cTn id="18"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9" dur="2000" fill="hold"/>
                                        <p:tgtEl>
                                          <p:spTgt spid="5">
                                            <p:txEl>
                                              <p:pRg st="0" end="0"/>
                                            </p:txEl>
                                          </p:spTgt>
                                        </p:tgtEl>
                                        <p:attrNameLst>
                                          <p:attrName>ppt_y</p:attrName>
                                        </p:attrNameLst>
                                      </p:cBhvr>
                                      <p:tavLst>
                                        <p:tav tm="0">
                                          <p:val>
                                            <p:strVal val="1+#ppt_h/2"/>
                                          </p:val>
                                        </p:tav>
                                        <p:tav tm="100000">
                                          <p:val>
                                            <p:strVal val="#ppt_y"/>
                                          </p:val>
                                        </p:tav>
                                      </p:tavLst>
                                    </p:anim>
                                  </p:childTnLst>
                                </p:cTn>
                              </p:par>
                              <p:par>
                                <p:cTn id="20" presetID="7" presetClass="entr" presetSubtype="4" fill="hold" nodeType="withEffect">
                                  <p:stCondLst>
                                    <p:cond delay="2000"/>
                                  </p:stCondLst>
                                  <p:childTnLst>
                                    <p:set>
                                      <p:cBhvr>
                                        <p:cTn id="21" dur="1" fill="hold">
                                          <p:stCondLst>
                                            <p:cond delay="0"/>
                                          </p:stCondLst>
                                        </p:cTn>
                                        <p:tgtEl>
                                          <p:spTgt spid="5">
                                            <p:txEl>
                                              <p:pRg st="1" end="1"/>
                                            </p:txEl>
                                          </p:spTgt>
                                        </p:tgtEl>
                                        <p:attrNameLst>
                                          <p:attrName>style.visibility</p:attrName>
                                        </p:attrNameLst>
                                      </p:cBhvr>
                                      <p:to>
                                        <p:strVal val="visible"/>
                                      </p:to>
                                    </p:set>
                                    <p:anim calcmode="lin" valueType="num">
                                      <p:cBhvr additive="base">
                                        <p:cTn id="22" dur="20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5">
                                            <p:txEl>
                                              <p:pRg st="1" end="1"/>
                                            </p:txEl>
                                          </p:spTgt>
                                        </p:tgtEl>
                                        <p:attrNameLst>
                                          <p:attrName>ppt_y</p:attrName>
                                        </p:attrNameLst>
                                      </p:cBhvr>
                                      <p:tavLst>
                                        <p:tav tm="0">
                                          <p:val>
                                            <p:strVal val="1+#ppt_h/2"/>
                                          </p:val>
                                        </p:tav>
                                        <p:tav tm="100000">
                                          <p:val>
                                            <p:strVal val="#ppt_y"/>
                                          </p:val>
                                        </p:tav>
                                      </p:tavLst>
                                    </p:anim>
                                  </p:childTnLst>
                                </p:cTn>
                              </p:par>
                              <p:par>
                                <p:cTn id="24" presetID="7" presetClass="entr" presetSubtype="4" fill="hold" nodeType="withEffect">
                                  <p:stCondLst>
                                    <p:cond delay="2000"/>
                                  </p:stCondLst>
                                  <p:childTnLst>
                                    <p:set>
                                      <p:cBhvr>
                                        <p:cTn id="25" dur="1" fill="hold">
                                          <p:stCondLst>
                                            <p:cond delay="0"/>
                                          </p:stCondLst>
                                        </p:cTn>
                                        <p:tgtEl>
                                          <p:spTgt spid="5">
                                            <p:txEl>
                                              <p:pRg st="2" end="2"/>
                                            </p:txEl>
                                          </p:spTgt>
                                        </p:tgtEl>
                                        <p:attrNameLst>
                                          <p:attrName>style.visibility</p:attrName>
                                        </p:attrNameLst>
                                      </p:cBhvr>
                                      <p:to>
                                        <p:strVal val="visible"/>
                                      </p:to>
                                    </p:set>
                                    <p:anim calcmode="lin" valueType="num">
                                      <p:cBhvr additive="base">
                                        <p:cTn id="26" dur="20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7" dur="2000" fill="hold"/>
                                        <p:tgtEl>
                                          <p:spTgt spid="5">
                                            <p:txEl>
                                              <p:pRg st="2" end="2"/>
                                            </p:txEl>
                                          </p:spTgt>
                                        </p:tgtEl>
                                        <p:attrNameLst>
                                          <p:attrName>ppt_y</p:attrName>
                                        </p:attrNameLst>
                                      </p:cBhvr>
                                      <p:tavLst>
                                        <p:tav tm="0">
                                          <p:val>
                                            <p:strVal val="1+#ppt_h/2"/>
                                          </p:val>
                                        </p:tav>
                                        <p:tav tm="100000">
                                          <p:val>
                                            <p:strVal val="#ppt_y"/>
                                          </p:val>
                                        </p:tav>
                                      </p:tavLst>
                                    </p:anim>
                                  </p:childTnLst>
                                </p:cTn>
                              </p:par>
                              <p:par>
                                <p:cTn id="28" presetID="7" presetClass="entr" presetSubtype="4" fill="hold" nodeType="withEffect">
                                  <p:stCondLst>
                                    <p:cond delay="2000"/>
                                  </p:stCondLst>
                                  <p:childTnLst>
                                    <p:set>
                                      <p:cBhvr>
                                        <p:cTn id="29" dur="1" fill="hold">
                                          <p:stCondLst>
                                            <p:cond delay="0"/>
                                          </p:stCondLst>
                                        </p:cTn>
                                        <p:tgtEl>
                                          <p:spTgt spid="5">
                                            <p:txEl>
                                              <p:pRg st="3" end="3"/>
                                            </p:txEl>
                                          </p:spTgt>
                                        </p:tgtEl>
                                        <p:attrNameLst>
                                          <p:attrName>style.visibility</p:attrName>
                                        </p:attrNameLst>
                                      </p:cBhvr>
                                      <p:to>
                                        <p:strVal val="visible"/>
                                      </p:to>
                                    </p:set>
                                    <p:anim calcmode="lin" valueType="num">
                                      <p:cBhvr additive="base">
                                        <p:cTn id="30" dur="20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1" dur="20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6" presetClass="emph" presetSubtype="0" fill="hold" grpId="0" nodeType="clickEffect">
                                  <p:stCondLst>
                                    <p:cond delay="2000"/>
                                  </p:stCondLst>
                                  <p:childTnLst>
                                    <p:animEffect transition="out" filter="fade">
                                      <p:cBhvr>
                                        <p:cTn id="35" dur="500" tmFilter="0, 0; .2, .5; .8, .5; 1, 0"/>
                                        <p:tgtEl>
                                          <p:spTgt spid="5">
                                            <p:txEl>
                                              <p:pRg st="0" end="0"/>
                                            </p:txEl>
                                          </p:spTgt>
                                        </p:tgtEl>
                                      </p:cBhvr>
                                    </p:animEffect>
                                    <p:animScale>
                                      <p:cBhvr>
                                        <p:cTn id="36" dur="250" autoRev="1" fill="hold"/>
                                        <p:tgtEl>
                                          <p:spTgt spid="5">
                                            <p:txEl>
                                              <p:pRg st="0" end="0"/>
                                            </p:txEl>
                                          </p:spTgt>
                                        </p:tgtEl>
                                      </p:cBhvr>
                                      <p:by x="105000" y="105000"/>
                                    </p:animScale>
                                  </p:childTnLst>
                                </p:cTn>
                              </p:par>
                            </p:childTnLst>
                          </p:cTn>
                        </p:par>
                      </p:childTnLst>
                    </p:cTn>
                  </p:par>
                  <p:par>
                    <p:cTn id="37" fill="hold">
                      <p:stCondLst>
                        <p:cond delay="indefinite"/>
                      </p:stCondLst>
                      <p:childTnLst>
                        <p:par>
                          <p:cTn id="38" fill="hold">
                            <p:stCondLst>
                              <p:cond delay="0"/>
                            </p:stCondLst>
                            <p:childTnLst>
                              <p:par>
                                <p:cTn id="39" presetID="26" presetClass="emph" presetSubtype="0" fill="hold" grpId="0" nodeType="clickEffect">
                                  <p:stCondLst>
                                    <p:cond delay="2000"/>
                                  </p:stCondLst>
                                  <p:childTnLst>
                                    <p:animEffect transition="out" filter="fade">
                                      <p:cBhvr>
                                        <p:cTn id="40" dur="500" tmFilter="0, 0; .2, .5; .8, .5; 1, 0"/>
                                        <p:tgtEl>
                                          <p:spTgt spid="5">
                                            <p:txEl>
                                              <p:pRg st="1" end="1"/>
                                            </p:txEl>
                                          </p:spTgt>
                                        </p:tgtEl>
                                      </p:cBhvr>
                                    </p:animEffect>
                                    <p:animScale>
                                      <p:cBhvr>
                                        <p:cTn id="41" dur="250" autoRev="1" fill="hold"/>
                                        <p:tgtEl>
                                          <p:spTgt spid="5">
                                            <p:txEl>
                                              <p:pRg st="1" end="1"/>
                                            </p:txEl>
                                          </p:spTgt>
                                        </p:tgtEl>
                                      </p:cBhvr>
                                      <p:by x="105000" y="105000"/>
                                    </p:animScale>
                                  </p:childTnLst>
                                </p:cTn>
                              </p:par>
                            </p:childTnLst>
                          </p:cTn>
                        </p:par>
                      </p:childTnLst>
                    </p:cTn>
                  </p:par>
                  <p:par>
                    <p:cTn id="42" fill="hold">
                      <p:stCondLst>
                        <p:cond delay="indefinite"/>
                      </p:stCondLst>
                      <p:childTnLst>
                        <p:par>
                          <p:cTn id="43" fill="hold">
                            <p:stCondLst>
                              <p:cond delay="0"/>
                            </p:stCondLst>
                            <p:childTnLst>
                              <p:par>
                                <p:cTn id="44" presetID="26" presetClass="emph" presetSubtype="0" fill="hold" grpId="0" nodeType="clickEffect">
                                  <p:stCondLst>
                                    <p:cond delay="2000"/>
                                  </p:stCondLst>
                                  <p:childTnLst>
                                    <p:animEffect transition="out" filter="fade">
                                      <p:cBhvr>
                                        <p:cTn id="45" dur="500" tmFilter="0, 0; .2, .5; .8, .5; 1, 0"/>
                                        <p:tgtEl>
                                          <p:spTgt spid="5">
                                            <p:txEl>
                                              <p:pRg st="2" end="2"/>
                                            </p:txEl>
                                          </p:spTgt>
                                        </p:tgtEl>
                                      </p:cBhvr>
                                    </p:animEffect>
                                    <p:animScale>
                                      <p:cBhvr>
                                        <p:cTn id="46" dur="250" autoRev="1" fill="hold"/>
                                        <p:tgtEl>
                                          <p:spTgt spid="5">
                                            <p:txEl>
                                              <p:pRg st="2" end="2"/>
                                            </p:txEl>
                                          </p:spTgt>
                                        </p:tgtEl>
                                      </p:cBhvr>
                                      <p:by x="105000" y="105000"/>
                                    </p:animScale>
                                  </p:childTnLst>
                                </p:cTn>
                              </p:par>
                            </p:childTnLst>
                          </p:cTn>
                        </p:par>
                      </p:childTnLst>
                    </p:cTn>
                  </p:par>
                  <p:par>
                    <p:cTn id="47" fill="hold">
                      <p:stCondLst>
                        <p:cond delay="indefinite"/>
                      </p:stCondLst>
                      <p:childTnLst>
                        <p:par>
                          <p:cTn id="48" fill="hold">
                            <p:stCondLst>
                              <p:cond delay="0"/>
                            </p:stCondLst>
                            <p:childTnLst>
                              <p:par>
                                <p:cTn id="49" presetID="26" presetClass="emph" presetSubtype="0" fill="hold" grpId="0" nodeType="clickEffect">
                                  <p:stCondLst>
                                    <p:cond delay="2000"/>
                                  </p:stCondLst>
                                  <p:childTnLst>
                                    <p:animEffect transition="out" filter="fade">
                                      <p:cBhvr>
                                        <p:cTn id="50" dur="500" tmFilter="0, 0; .2, .5; .8, .5; 1, 0"/>
                                        <p:tgtEl>
                                          <p:spTgt spid="5">
                                            <p:txEl>
                                              <p:pRg st="3" end="3"/>
                                            </p:txEl>
                                          </p:spTgt>
                                        </p:tgtEl>
                                      </p:cBhvr>
                                    </p:animEffect>
                                    <p:animScale>
                                      <p:cBhvr>
                                        <p:cTn id="51" dur="250" autoRev="1" fill="hold"/>
                                        <p:tgtEl>
                                          <p:spTgt spid="5">
                                            <p:txEl>
                                              <p:pRg st="3" end="3"/>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apple\Desktop\jpg\31gd.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1560" y="179607"/>
            <a:ext cx="5991906" cy="4768405"/>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5" descr="C:\Users\apple\Desktop\1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6296" y="0"/>
            <a:ext cx="1255712" cy="1262062"/>
          </a:xfrm>
          <a:prstGeom prst="rect">
            <a:avLst/>
          </a:prstGeom>
          <a:noFill/>
          <a:extLst>
            <a:ext uri="{909E8E84-426E-40DD-AFC4-6F175D3DCCD1}">
              <a14:hiddenFill xmlns="" xmlns:a14="http://schemas.microsoft.com/office/drawing/2010/main">
                <a:solidFill>
                  <a:srgbClr val="FFFFFF"/>
                </a:solidFill>
              </a14:hiddenFill>
            </a:ext>
          </a:extLst>
        </p:spPr>
      </p:pic>
      <p:pic>
        <p:nvPicPr>
          <p:cNvPr id="3" name="Picture 5" descr="C:\Users\apple\Desktop\1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flipH="1">
            <a:off x="7888288" y="0"/>
            <a:ext cx="1255712" cy="1262062"/>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txBox="1">
            <a:spLocks noChangeArrowheads="1"/>
          </p:cNvSpPr>
          <p:nvPr/>
        </p:nvSpPr>
        <p:spPr>
          <a:xfrm>
            <a:off x="1979712" y="2227734"/>
            <a:ext cx="3888432" cy="29157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zh-CN" altLang="en-US" sz="1400" dirty="0" smtClean="0">
                <a:latin typeface="黑体" pitchFamily="49" charset="-122"/>
                <a:ea typeface="黑体" pitchFamily="49" charset="-122"/>
              </a:rPr>
              <a:t>“不满八周岁的未成年人为无民事行为能力人，由其法定代理人代理实施民事法律行为。”</a:t>
            </a:r>
          </a:p>
          <a:p>
            <a:pPr marL="0" indent="0">
              <a:lnSpc>
                <a:spcPct val="150000"/>
              </a:lnSpc>
              <a:buNone/>
            </a:pPr>
            <a:r>
              <a:rPr lang="en-US" altLang="zh-CN" sz="1400" dirty="0" smtClean="0">
                <a:latin typeface="黑体" pitchFamily="49" charset="-122"/>
                <a:ea typeface="黑体" pitchFamily="49" charset="-122"/>
              </a:rPr>
              <a:t>——</a:t>
            </a:r>
            <a:r>
              <a:rPr lang="zh-CN" altLang="en-US" sz="1400" dirty="0" smtClean="0">
                <a:latin typeface="黑体" pitchFamily="49" charset="-122"/>
                <a:ea typeface="黑体" pitchFamily="49" charset="-122"/>
              </a:rPr>
              <a:t>用通俗的话说，八周岁以上的小孩，就可以“帮家里打酱油了”。</a:t>
            </a:r>
          </a:p>
        </p:txBody>
      </p:sp>
      <p:sp>
        <p:nvSpPr>
          <p:cNvPr id="7" name="TextBox 6"/>
          <p:cNvSpPr txBox="1"/>
          <p:nvPr/>
        </p:nvSpPr>
        <p:spPr>
          <a:xfrm>
            <a:off x="2267744" y="1563638"/>
            <a:ext cx="1213794" cy="400110"/>
          </a:xfrm>
          <a:prstGeom prst="rect">
            <a:avLst/>
          </a:prstGeom>
          <a:noFill/>
        </p:spPr>
        <p:txBody>
          <a:bodyPr wrap="none" rtlCol="0">
            <a:spAutoFit/>
          </a:bodyPr>
          <a:lstStyle/>
          <a:p>
            <a:r>
              <a:rPr lang="en-US" altLang="zh-CN" sz="2000" b="1" dirty="0">
                <a:solidFill>
                  <a:schemeClr val="accent1">
                    <a:lumMod val="75000"/>
                  </a:schemeClr>
                </a:solidFill>
              </a:rPr>
              <a:t>2</a:t>
            </a:r>
            <a:r>
              <a:rPr lang="zh-CN" altLang="en-US" sz="2000" b="1" dirty="0" smtClean="0">
                <a:solidFill>
                  <a:schemeClr val="accent1">
                    <a:lumMod val="75000"/>
                  </a:schemeClr>
                </a:solidFill>
              </a:rPr>
              <a:t>、</a:t>
            </a:r>
            <a:r>
              <a:rPr lang="en-US" altLang="zh-CN" sz="2000" b="1" dirty="0" smtClean="0">
                <a:solidFill>
                  <a:schemeClr val="accent1">
                    <a:lumMod val="75000"/>
                  </a:schemeClr>
                </a:solidFill>
              </a:rPr>
              <a:t>8</a:t>
            </a:r>
            <a:r>
              <a:rPr lang="zh-CN" altLang="en-US" sz="2000" b="1" dirty="0" smtClean="0">
                <a:solidFill>
                  <a:schemeClr val="accent1">
                    <a:lumMod val="75000"/>
                  </a:schemeClr>
                </a:solidFill>
              </a:rPr>
              <a:t>周岁</a:t>
            </a:r>
            <a:endParaRPr lang="zh-CN" altLang="en-US" sz="2000" dirty="0"/>
          </a:p>
        </p:txBody>
      </p:sp>
      <p:pic>
        <p:nvPicPr>
          <p:cNvPr id="9" name="Picture 3" descr="G:\觅知网\11.28\2\HG.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flipH="1">
            <a:off x="6732240" y="1491630"/>
            <a:ext cx="1973598" cy="323976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09622664"/>
      </p:ext>
    </p:extLst>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2"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heel(2)">
                                      <p:cBhvr>
                                        <p:cTn id="7" dur="20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apple\Desktop\jpg\121sx.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87624" y="123478"/>
            <a:ext cx="6935152" cy="4828871"/>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2" descr="G:\觅知网\11.28\2\43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 y="0"/>
            <a:ext cx="1898435" cy="699542"/>
          </a:xfrm>
          <a:prstGeom prst="rect">
            <a:avLst/>
          </a:prstGeom>
          <a:noFill/>
          <a:extLst>
            <a:ext uri="{909E8E84-426E-40DD-AFC4-6F175D3DCCD1}">
              <a14:hiddenFill xmlns="" xmlns:a14="http://schemas.microsoft.com/office/drawing/2010/main">
                <a:solidFill>
                  <a:srgbClr val="FFFFFF"/>
                </a:solidFill>
              </a14:hiddenFill>
            </a:ext>
          </a:extLst>
        </p:spPr>
      </p:pic>
      <p:pic>
        <p:nvPicPr>
          <p:cNvPr id="3" name="Picture 2" descr="G:\觅知网\11.28\2\43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flipH="1">
            <a:off x="7245565" y="0"/>
            <a:ext cx="1898435" cy="69954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雷锋PPT网 www.lfppt.com"/>
          <p:cNvSpPr txBox="1">
            <a:spLocks noChangeArrowheads="1"/>
          </p:cNvSpPr>
          <p:nvPr/>
        </p:nvSpPr>
        <p:spPr>
          <a:xfrm>
            <a:off x="2123728" y="1923678"/>
            <a:ext cx="5184576" cy="16561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400" dirty="0" smtClean="0">
                <a:latin typeface="黑体" pitchFamily="49" charset="-122"/>
                <a:ea typeface="黑体" pitchFamily="49" charset="-122"/>
              </a:rPr>
              <a:t>“十六周岁以上的未成年人，以自己的劳动收入为主要生活来源的，视为完全民事行为能力人。”</a:t>
            </a:r>
          </a:p>
          <a:p>
            <a:endParaRPr lang="en-US" altLang="zh-CN" sz="1400" b="1" dirty="0" smtClean="0"/>
          </a:p>
          <a:p>
            <a:endParaRPr lang="en-US" altLang="zh-CN" sz="1400" b="1" dirty="0" smtClean="0"/>
          </a:p>
          <a:p>
            <a:endParaRPr lang="en-US" altLang="zh-CN" sz="1400" b="1" dirty="0" smtClean="0"/>
          </a:p>
          <a:p>
            <a:endParaRPr lang="en-US" altLang="zh-CN" sz="1400" b="1" dirty="0" smtClean="0"/>
          </a:p>
          <a:p>
            <a:r>
              <a:rPr lang="zh-CN" altLang="en-US" sz="1400" dirty="0" smtClean="0"/>
              <a:t>“</a:t>
            </a:r>
            <a:r>
              <a:rPr lang="zh-CN" altLang="en-US" sz="1400" dirty="0" smtClean="0">
                <a:latin typeface="黑体" pitchFamily="49" charset="-122"/>
                <a:ea typeface="黑体" pitchFamily="49" charset="-122"/>
              </a:rPr>
              <a:t>十八周岁以上的自然人为成年人。不满十八周岁的自然人为未成年人。成年人为完全民事行为能力人，可以独立实施民事法律行为。</a:t>
            </a:r>
            <a:r>
              <a:rPr lang="zh-CN" altLang="en-US" sz="1400" dirty="0" smtClean="0"/>
              <a:t>”</a:t>
            </a:r>
            <a:endParaRPr lang="zh-CN" altLang="en-US" sz="1400" dirty="0"/>
          </a:p>
        </p:txBody>
      </p:sp>
      <p:sp>
        <p:nvSpPr>
          <p:cNvPr id="6" name="TextBox 5"/>
          <p:cNvSpPr txBox="1"/>
          <p:nvPr/>
        </p:nvSpPr>
        <p:spPr>
          <a:xfrm>
            <a:off x="3491880" y="1451560"/>
            <a:ext cx="1343638" cy="400110"/>
          </a:xfrm>
          <a:prstGeom prst="rect">
            <a:avLst/>
          </a:prstGeom>
          <a:noFill/>
        </p:spPr>
        <p:txBody>
          <a:bodyPr wrap="none" rtlCol="0">
            <a:spAutoFit/>
          </a:bodyPr>
          <a:lstStyle/>
          <a:p>
            <a:r>
              <a:rPr lang="en-US" altLang="zh-CN" sz="2000" b="1" dirty="0">
                <a:solidFill>
                  <a:schemeClr val="accent1">
                    <a:lumMod val="75000"/>
                  </a:schemeClr>
                </a:solidFill>
              </a:rPr>
              <a:t>3</a:t>
            </a:r>
            <a:r>
              <a:rPr lang="zh-CN" altLang="en-US" sz="2000" b="1" dirty="0" smtClean="0">
                <a:solidFill>
                  <a:schemeClr val="accent1">
                    <a:lumMod val="75000"/>
                  </a:schemeClr>
                </a:solidFill>
              </a:rPr>
              <a:t>、</a:t>
            </a:r>
            <a:r>
              <a:rPr lang="en-US" altLang="zh-CN" sz="2000" b="1" dirty="0" smtClean="0">
                <a:solidFill>
                  <a:schemeClr val="accent1">
                    <a:lumMod val="75000"/>
                  </a:schemeClr>
                </a:solidFill>
              </a:rPr>
              <a:t>16</a:t>
            </a:r>
            <a:r>
              <a:rPr lang="zh-CN" altLang="en-US" sz="2000" b="1" dirty="0" smtClean="0">
                <a:solidFill>
                  <a:schemeClr val="accent1">
                    <a:lumMod val="75000"/>
                  </a:schemeClr>
                </a:solidFill>
              </a:rPr>
              <a:t>周岁</a:t>
            </a:r>
            <a:endParaRPr lang="zh-CN" altLang="en-US" sz="2000" dirty="0"/>
          </a:p>
        </p:txBody>
      </p:sp>
      <p:sp>
        <p:nvSpPr>
          <p:cNvPr id="7" name="TextBox 6"/>
          <p:cNvSpPr txBox="1"/>
          <p:nvPr/>
        </p:nvSpPr>
        <p:spPr>
          <a:xfrm>
            <a:off x="3563888" y="2787774"/>
            <a:ext cx="1343638" cy="400110"/>
          </a:xfrm>
          <a:prstGeom prst="rect">
            <a:avLst/>
          </a:prstGeom>
          <a:noFill/>
        </p:spPr>
        <p:txBody>
          <a:bodyPr wrap="none" rtlCol="0">
            <a:spAutoFit/>
          </a:bodyPr>
          <a:lstStyle/>
          <a:p>
            <a:r>
              <a:rPr lang="en-US" altLang="zh-CN" sz="2000" b="1" dirty="0" smtClean="0">
                <a:solidFill>
                  <a:schemeClr val="accent1">
                    <a:lumMod val="75000"/>
                  </a:schemeClr>
                </a:solidFill>
              </a:rPr>
              <a:t>4</a:t>
            </a:r>
            <a:r>
              <a:rPr lang="zh-CN" altLang="en-US" sz="2000" b="1" dirty="0" smtClean="0">
                <a:solidFill>
                  <a:schemeClr val="accent1">
                    <a:lumMod val="75000"/>
                  </a:schemeClr>
                </a:solidFill>
              </a:rPr>
              <a:t>、</a:t>
            </a:r>
            <a:r>
              <a:rPr lang="en-US" altLang="zh-CN" sz="2000" b="1" dirty="0" smtClean="0">
                <a:solidFill>
                  <a:schemeClr val="accent1">
                    <a:lumMod val="75000"/>
                  </a:schemeClr>
                </a:solidFill>
              </a:rPr>
              <a:t>18</a:t>
            </a:r>
            <a:r>
              <a:rPr lang="zh-CN" altLang="en-US" sz="2000" b="1" dirty="0" smtClean="0">
                <a:solidFill>
                  <a:schemeClr val="accent1">
                    <a:lumMod val="75000"/>
                  </a:schemeClr>
                </a:solidFill>
              </a:rPr>
              <a:t>周岁</a:t>
            </a:r>
            <a:endParaRPr lang="zh-CN" altLang="en-US" sz="2000" dirty="0"/>
          </a:p>
        </p:txBody>
      </p:sp>
    </p:spTree>
    <p:extLst>
      <p:ext uri="{BB962C8B-B14F-4D97-AF65-F5344CB8AC3E}">
        <p14:creationId xmlns="" xmlns:p14="http://schemas.microsoft.com/office/powerpoint/2010/main" val="1009622664"/>
      </p:ext>
    </p:extLst>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wheel(1)">
                                      <p:cBhvr>
                                        <p:cTn id="7" dur="2000"/>
                                        <p:tgtEl>
                                          <p:spTgt spid="9219"/>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0" descr="G:\觅知网\11.28\2\564.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 y="1"/>
            <a:ext cx="3234217" cy="1392862"/>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2" descr="G:\觅知网\11.28\2\221.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188865" y="3089275"/>
            <a:ext cx="4876800" cy="2054225"/>
          </a:xfrm>
          <a:prstGeom prst="rect">
            <a:avLst/>
          </a:prstGeom>
          <a:noFill/>
          <a:extLst>
            <a:ext uri="{909E8E84-426E-40DD-AFC4-6F175D3DCCD1}">
              <a14:hiddenFill xmlns="" xmlns:a14="http://schemas.microsoft.com/office/drawing/2010/main">
                <a:solidFill>
                  <a:srgbClr val="FFFFFF"/>
                </a:solidFill>
              </a14:hiddenFill>
            </a:ext>
          </a:extLst>
        </p:spPr>
      </p:pic>
      <p:sp>
        <p:nvSpPr>
          <p:cNvPr id="8" name="TextBox 7"/>
          <p:cNvSpPr txBox="1"/>
          <p:nvPr/>
        </p:nvSpPr>
        <p:spPr>
          <a:xfrm>
            <a:off x="1360530" y="1403926"/>
            <a:ext cx="6811869" cy="2000548"/>
          </a:xfrm>
          <a:prstGeom prst="rect">
            <a:avLst/>
          </a:prstGeom>
          <a:noFill/>
        </p:spPr>
        <p:txBody>
          <a:bodyPr wrap="square" rtlCol="0">
            <a:spAutoFit/>
          </a:bodyPr>
          <a:lstStyle/>
          <a:p>
            <a:r>
              <a:rPr lang="zh-CN" altLang="en-US" sz="2800" b="1" i="1" dirty="0">
                <a:solidFill>
                  <a:schemeClr val="accent1">
                    <a:lumMod val="75000"/>
                  </a:schemeClr>
                </a:solidFill>
                <a:latin typeface="仿宋" pitchFamily="49" charset="-122"/>
                <a:ea typeface="仿宋" pitchFamily="49" charset="-122"/>
              </a:rPr>
              <a:t>大家谈：</a:t>
            </a:r>
            <a:r>
              <a:rPr lang="zh-CN" altLang="en-US" sz="2800" b="1" dirty="0">
                <a:solidFill>
                  <a:schemeClr val="accent1">
                    <a:lumMod val="75000"/>
                  </a:schemeClr>
                </a:solidFill>
              </a:rPr>
              <a:t/>
            </a:r>
            <a:br>
              <a:rPr lang="zh-CN" altLang="en-US" sz="2800" b="1" dirty="0">
                <a:solidFill>
                  <a:schemeClr val="accent1">
                    <a:lumMod val="75000"/>
                  </a:schemeClr>
                </a:solidFill>
              </a:rPr>
            </a:br>
            <a:r>
              <a:rPr lang="zh-CN" altLang="en-US" sz="2800" b="1" dirty="0">
                <a:solidFill>
                  <a:schemeClr val="accent1">
                    <a:lumMod val="75000"/>
                  </a:schemeClr>
                </a:solidFill>
              </a:rPr>
              <a:t/>
            </a:r>
            <a:br>
              <a:rPr lang="zh-CN" altLang="en-US" sz="2800" b="1" dirty="0">
                <a:solidFill>
                  <a:schemeClr val="accent1">
                    <a:lumMod val="75000"/>
                  </a:schemeClr>
                </a:solidFill>
              </a:rPr>
            </a:br>
            <a:r>
              <a:rPr lang="zh-CN" altLang="en-US" sz="2400" b="1" dirty="0" smtClean="0">
                <a:latin typeface="黑体" pitchFamily="49" charset="-122"/>
                <a:ea typeface="黑体" pitchFamily="49" charset="-122"/>
              </a:rPr>
              <a:t>那么民法典具体应用到现实中，会是什么情形呢？</a:t>
            </a:r>
            <a:endParaRPr lang="zh-CN" altLang="en-US" sz="2400" dirty="0" smtClean="0">
              <a:latin typeface="黑体" pitchFamily="49" charset="-122"/>
              <a:ea typeface="黑体" pitchFamily="49" charset="-122"/>
            </a:endParaRPr>
          </a:p>
          <a:p>
            <a:r>
              <a:rPr lang="zh-CN" altLang="en-US" sz="2400" b="1" dirty="0" smtClean="0">
                <a:latin typeface="黑体" pitchFamily="49" charset="-122"/>
                <a:ea typeface="黑体" pitchFamily="49" charset="-122"/>
              </a:rPr>
              <a:t>能够解决哪些问题呢？</a:t>
            </a:r>
            <a:endParaRPr lang="zh-CN" altLang="en-US" sz="2400" dirty="0" smtClean="0">
              <a:latin typeface="黑体" pitchFamily="49" charset="-122"/>
              <a:ea typeface="黑体" pitchFamily="49" charset="-122"/>
            </a:endParaRPr>
          </a:p>
          <a:p>
            <a:endParaRPr lang="zh-CN" altLang="en-US" sz="2000" dirty="0">
              <a:solidFill>
                <a:schemeClr val="accent1">
                  <a:lumMod val="75000"/>
                </a:schemeClr>
              </a:solidFill>
            </a:endParaRPr>
          </a:p>
        </p:txBody>
      </p:sp>
      <p:pic>
        <p:nvPicPr>
          <p:cNvPr id="6147" name="Picture 3" descr="G:\觅知网\8.29小学生家长会\儿童素材\未标题-1.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rot="376038">
            <a:off x="7285094" y="328133"/>
            <a:ext cx="1588456" cy="980958"/>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2" descr="C:\Users\apple\Desktop\jpg\8765d.pn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791310" y="2065645"/>
            <a:ext cx="569220" cy="63413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09622664"/>
      </p:ext>
    </p:extLst>
  </p:cSld>
  <p:clrMapOvr>
    <a:masterClrMapping/>
  </p:clrMapOvr>
  <p:transition spd="slow" advTm="4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147"/>
                                        </p:tgtEl>
                                        <p:attrNameLst>
                                          <p:attrName>style.visibility</p:attrName>
                                        </p:attrNameLst>
                                      </p:cBhvr>
                                      <p:to>
                                        <p:strVal val="visible"/>
                                      </p:to>
                                    </p:set>
                                    <p:animEffect transition="in" filter="fade">
                                      <p:cBhvr>
                                        <p:cTn id="13" dur="1000"/>
                                        <p:tgtEl>
                                          <p:spTgt spid="6147"/>
                                        </p:tgtEl>
                                      </p:cBhvr>
                                    </p:animEffect>
                                    <p:anim calcmode="lin" valueType="num">
                                      <p:cBhvr>
                                        <p:cTn id="14" dur="1000" fill="hold"/>
                                        <p:tgtEl>
                                          <p:spTgt spid="6147"/>
                                        </p:tgtEl>
                                        <p:attrNameLst>
                                          <p:attrName>ppt_x</p:attrName>
                                        </p:attrNameLst>
                                      </p:cBhvr>
                                      <p:tavLst>
                                        <p:tav tm="0">
                                          <p:val>
                                            <p:strVal val="#ppt_x"/>
                                          </p:val>
                                        </p:tav>
                                        <p:tav tm="100000">
                                          <p:val>
                                            <p:strVal val="#ppt_x"/>
                                          </p:val>
                                        </p:tav>
                                      </p:tavLst>
                                    </p:anim>
                                    <p:anim calcmode="lin" valueType="num">
                                      <p:cBhvr>
                                        <p:cTn id="15" dur="1000" fill="hold"/>
                                        <p:tgtEl>
                                          <p:spTgt spid="614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2" presetClass="emph" presetSubtype="0" fill="hold" nodeType="clickEffect">
                                  <p:stCondLst>
                                    <p:cond delay="0"/>
                                  </p:stCondLst>
                                  <p:childTnLst>
                                    <p:animRot by="120000">
                                      <p:cBhvr>
                                        <p:cTn id="19" dur="100" fill="hold">
                                          <p:stCondLst>
                                            <p:cond delay="0"/>
                                          </p:stCondLst>
                                        </p:cTn>
                                        <p:tgtEl>
                                          <p:spTgt spid="6147"/>
                                        </p:tgtEl>
                                        <p:attrNameLst>
                                          <p:attrName>r</p:attrName>
                                        </p:attrNameLst>
                                      </p:cBhvr>
                                    </p:animRot>
                                    <p:animRot by="-240000">
                                      <p:cBhvr>
                                        <p:cTn id="20" dur="200" fill="hold">
                                          <p:stCondLst>
                                            <p:cond delay="200"/>
                                          </p:stCondLst>
                                        </p:cTn>
                                        <p:tgtEl>
                                          <p:spTgt spid="6147"/>
                                        </p:tgtEl>
                                        <p:attrNameLst>
                                          <p:attrName>r</p:attrName>
                                        </p:attrNameLst>
                                      </p:cBhvr>
                                    </p:animRot>
                                    <p:animRot by="240000">
                                      <p:cBhvr>
                                        <p:cTn id="21" dur="200" fill="hold">
                                          <p:stCondLst>
                                            <p:cond delay="400"/>
                                          </p:stCondLst>
                                        </p:cTn>
                                        <p:tgtEl>
                                          <p:spTgt spid="6147"/>
                                        </p:tgtEl>
                                        <p:attrNameLst>
                                          <p:attrName>r</p:attrName>
                                        </p:attrNameLst>
                                      </p:cBhvr>
                                    </p:animRot>
                                    <p:animRot by="-240000">
                                      <p:cBhvr>
                                        <p:cTn id="22" dur="200" fill="hold">
                                          <p:stCondLst>
                                            <p:cond delay="600"/>
                                          </p:stCondLst>
                                        </p:cTn>
                                        <p:tgtEl>
                                          <p:spTgt spid="6147"/>
                                        </p:tgtEl>
                                        <p:attrNameLst>
                                          <p:attrName>r</p:attrName>
                                        </p:attrNameLst>
                                      </p:cBhvr>
                                    </p:animRot>
                                    <p:animRot by="120000">
                                      <p:cBhvr>
                                        <p:cTn id="23" dur="200" fill="hold">
                                          <p:stCondLst>
                                            <p:cond delay="800"/>
                                          </p:stCondLst>
                                        </p:cTn>
                                        <p:tgtEl>
                                          <p:spTgt spid="6147"/>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Users\apple\Desktop\jpg\4rg3.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419872" y="362169"/>
            <a:ext cx="6048672" cy="4781331"/>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5" descr="C:\Users\apple\Desktop\1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6296" y="0"/>
            <a:ext cx="1255712" cy="1262062"/>
          </a:xfrm>
          <a:prstGeom prst="rect">
            <a:avLst/>
          </a:prstGeom>
          <a:noFill/>
          <a:extLst>
            <a:ext uri="{909E8E84-426E-40DD-AFC4-6F175D3DCCD1}">
              <a14:hiddenFill xmlns="" xmlns:a14="http://schemas.microsoft.com/office/drawing/2010/main">
                <a:solidFill>
                  <a:srgbClr val="FFFFFF"/>
                </a:solidFill>
              </a14:hiddenFill>
            </a:ext>
          </a:extLst>
        </p:spPr>
      </p:pic>
      <p:pic>
        <p:nvPicPr>
          <p:cNvPr id="3" name="Picture 5" descr="C:\Users\apple\Desktop\1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flipH="1">
            <a:off x="7888288" y="0"/>
            <a:ext cx="1255712" cy="126206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雷锋PPT网 www.lfppt.com"/>
          <p:cNvSpPr txBox="1">
            <a:spLocks noChangeArrowheads="1"/>
          </p:cNvSpPr>
          <p:nvPr/>
        </p:nvSpPr>
        <p:spPr>
          <a:xfrm>
            <a:off x="3779912" y="1419622"/>
            <a:ext cx="4680520" cy="16211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342900">
              <a:lnSpc>
                <a:spcPct val="150000"/>
              </a:lnSpc>
              <a:spcBef>
                <a:spcPts val="0"/>
              </a:spcBef>
              <a:buFontTx/>
              <a:buNone/>
            </a:pPr>
            <a:r>
              <a:rPr lang="zh-CN" altLang="en-US" sz="1300" dirty="0" smtClean="0">
                <a:latin typeface="黑体" pitchFamily="49" charset="-122"/>
                <a:ea typeface="黑体" pitchFamily="49" charset="-122"/>
              </a:rPr>
              <a:t>案例：吴某与邓女婚后育有一女吴可刚满八岁，两人因为感情破裂诉至人民法院要求判决离婚，双方对离婚己达成共识，但都想争取孩子的抚养权。</a:t>
            </a:r>
          </a:p>
          <a:p>
            <a:pPr marL="0" indent="342900">
              <a:lnSpc>
                <a:spcPct val="150000"/>
              </a:lnSpc>
              <a:spcBef>
                <a:spcPts val="0"/>
              </a:spcBef>
              <a:buFontTx/>
              <a:buNone/>
            </a:pPr>
            <a:r>
              <a:rPr lang="zh-CN" altLang="en-US" sz="1300" dirty="0" smtClean="0">
                <a:latin typeface="黑体" pitchFamily="49" charset="-122"/>
                <a:ea typeface="黑体" pitchFamily="49" charset="-122"/>
              </a:rPr>
              <a:t>由于双方经法院多次调解都不愿让步，考虑到孩子己经年满八周岁，法官要求家长将孩子吴可在开庭前带至法院，由法官单独询问其愿意跟随哪一方生活。</a:t>
            </a:r>
          </a:p>
          <a:p>
            <a:pPr marL="0" indent="342900">
              <a:lnSpc>
                <a:spcPct val="150000"/>
              </a:lnSpc>
              <a:spcBef>
                <a:spcPts val="0"/>
              </a:spcBef>
              <a:buFontTx/>
              <a:buNone/>
            </a:pPr>
            <a:r>
              <a:rPr lang="zh-CN" altLang="en-US" sz="1300" dirty="0" smtClean="0">
                <a:latin typeface="黑体" pitchFamily="49" charset="-122"/>
                <a:ea typeface="黑体" pitchFamily="49" charset="-122"/>
              </a:rPr>
              <a:t>在开庭前，法官宣布了吴可的选择：愿意与妈妈一起生活。最终，双方协商离婚，约定了各自陪伴孩子的时间和方式，对孩子的伤害减少到了最小。</a:t>
            </a:r>
          </a:p>
        </p:txBody>
      </p:sp>
      <p:sp>
        <p:nvSpPr>
          <p:cNvPr id="6" name="TextBox 5"/>
          <p:cNvSpPr txBox="1"/>
          <p:nvPr/>
        </p:nvSpPr>
        <p:spPr>
          <a:xfrm>
            <a:off x="251520" y="1419622"/>
            <a:ext cx="3168352" cy="2585323"/>
          </a:xfrm>
          <a:prstGeom prst="rect">
            <a:avLst/>
          </a:prstGeom>
          <a:noFill/>
        </p:spPr>
        <p:txBody>
          <a:bodyPr wrap="square" rtlCol="0">
            <a:spAutoFit/>
          </a:bodyPr>
          <a:lstStyle/>
          <a:p>
            <a:pPr>
              <a:lnSpc>
                <a:spcPct val="150000"/>
              </a:lnSpc>
            </a:pPr>
            <a:r>
              <a:rPr lang="zh-CN" alt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仿宋" pitchFamily="49" charset="-122"/>
                <a:ea typeface="仿宋" pitchFamily="49" charset="-122"/>
              </a:rPr>
              <a:t>  孩子八岁的时候就可以在某些事项中为自己做主的能力了，不要忽视孩子的权利；而十八岁就是独立的民事主体，不能强制干涉孩子的权利。</a:t>
            </a:r>
            <a:endParaRPr lang="zh-CN" alt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仿宋" pitchFamily="49" charset="-122"/>
              <a:ea typeface="仿宋" pitchFamily="49" charset="-122"/>
            </a:endParaRPr>
          </a:p>
        </p:txBody>
      </p:sp>
    </p:spTree>
    <p:extLst>
      <p:ext uri="{BB962C8B-B14F-4D97-AF65-F5344CB8AC3E}">
        <p14:creationId xmlns="" xmlns:p14="http://schemas.microsoft.com/office/powerpoint/2010/main" val="1009622664"/>
      </p:ext>
    </p:extLst>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1000"/>
                                        <p:tgtEl>
                                          <p:spTgt spid="7171"/>
                                        </p:tgtEl>
                                      </p:cBhvr>
                                    </p:animEffect>
                                    <p:anim calcmode="lin" valueType="num">
                                      <p:cBhvr>
                                        <p:cTn id="8" dur="1000" fill="hold"/>
                                        <p:tgtEl>
                                          <p:spTgt spid="7171"/>
                                        </p:tgtEl>
                                        <p:attrNameLst>
                                          <p:attrName>ppt_x</p:attrName>
                                        </p:attrNameLst>
                                      </p:cBhvr>
                                      <p:tavLst>
                                        <p:tav tm="0">
                                          <p:val>
                                            <p:strVal val="#ppt_x"/>
                                          </p:val>
                                        </p:tav>
                                        <p:tav tm="100000">
                                          <p:val>
                                            <p:strVal val="#ppt_x"/>
                                          </p:val>
                                        </p:tav>
                                      </p:tavLst>
                                    </p:anim>
                                    <p:anim calcmode="lin" valueType="num">
                                      <p:cBhvr>
                                        <p:cTn id="9" dur="1000" fill="hold"/>
                                        <p:tgtEl>
                                          <p:spTgt spid="717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horizont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G:\觅知网\11.28\2\432.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 y="0"/>
            <a:ext cx="1898435" cy="699542"/>
          </a:xfrm>
          <a:prstGeom prst="rect">
            <a:avLst/>
          </a:prstGeom>
          <a:noFill/>
          <a:extLst>
            <a:ext uri="{909E8E84-426E-40DD-AFC4-6F175D3DCCD1}">
              <a14:hiddenFill xmlns="" xmlns:a14="http://schemas.microsoft.com/office/drawing/2010/main">
                <a:solidFill>
                  <a:srgbClr val="FFFFFF"/>
                </a:solidFill>
              </a14:hiddenFill>
            </a:ext>
          </a:extLst>
        </p:spPr>
      </p:pic>
      <p:pic>
        <p:nvPicPr>
          <p:cNvPr id="3" name="Picture 2" descr="G:\觅知网\11.28\2\432.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flipH="1">
            <a:off x="7245565" y="0"/>
            <a:ext cx="1898435" cy="69954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3"/>
          <p:cNvSpPr txBox="1">
            <a:spLocks noChangeArrowheads="1"/>
          </p:cNvSpPr>
          <p:nvPr/>
        </p:nvSpPr>
        <p:spPr>
          <a:xfrm>
            <a:off x="1043608" y="1995686"/>
            <a:ext cx="5692186" cy="155180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342900">
              <a:lnSpc>
                <a:spcPct val="150000"/>
              </a:lnSpc>
              <a:spcBef>
                <a:spcPts val="0"/>
              </a:spcBef>
              <a:buNone/>
            </a:pPr>
            <a:r>
              <a:rPr lang="zh-CN" altLang="en-US" sz="1300" dirty="0" smtClean="0">
                <a:latin typeface="黑体" pitchFamily="49" charset="-122"/>
                <a:ea typeface="黑体" pitchFamily="49" charset="-122"/>
              </a:rPr>
              <a:t>案例：就在前不久，黑龙江省建三江农场女孩涵涵（</a:t>
            </a:r>
            <a:r>
              <a:rPr lang="en-US" altLang="zh-CN" sz="1300" dirty="0" smtClean="0">
                <a:latin typeface="黑体" pitchFamily="49" charset="-122"/>
                <a:ea typeface="黑体" pitchFamily="49" charset="-122"/>
              </a:rPr>
              <a:t>4</a:t>
            </a:r>
            <a:r>
              <a:rPr lang="zh-CN" altLang="en-US" sz="1300" dirty="0" smtClean="0">
                <a:latin typeface="黑体" pitchFamily="49" charset="-122"/>
                <a:ea typeface="黑体" pitchFamily="49" charset="-122"/>
              </a:rPr>
              <a:t>岁）被生父于某某和同居女友曲某某殴打住进</a:t>
            </a:r>
            <a:r>
              <a:rPr lang="en-US" altLang="zh-CN" sz="1300" dirty="0" smtClean="0">
                <a:latin typeface="黑体" pitchFamily="49" charset="-122"/>
                <a:ea typeface="黑体" pitchFamily="49" charset="-122"/>
              </a:rPr>
              <a:t>ICU</a:t>
            </a:r>
            <a:r>
              <a:rPr lang="zh-CN" altLang="en-US" sz="1300" dirty="0" smtClean="0">
                <a:latin typeface="黑体" pitchFamily="49" charset="-122"/>
                <a:ea typeface="黑体" pitchFamily="49" charset="-122"/>
              </a:rPr>
              <a:t>病房昏迷不醒的消息令人揪心。</a:t>
            </a:r>
          </a:p>
          <a:p>
            <a:pPr marL="0" indent="342900">
              <a:lnSpc>
                <a:spcPct val="150000"/>
              </a:lnSpc>
              <a:spcBef>
                <a:spcPts val="0"/>
              </a:spcBef>
              <a:buNone/>
            </a:pPr>
            <a:r>
              <a:rPr lang="zh-CN" altLang="en-US" sz="1300" dirty="0" smtClean="0">
                <a:latin typeface="黑体" pitchFamily="49" charset="-122"/>
                <a:ea typeface="黑体" pitchFamily="49" charset="-122"/>
              </a:rPr>
              <a:t>在</a:t>
            </a:r>
            <a:r>
              <a:rPr lang="en-US" altLang="zh-CN" sz="1300" dirty="0" smtClean="0">
                <a:latin typeface="黑体" pitchFamily="49" charset="-122"/>
                <a:ea typeface="黑体" pitchFamily="49" charset="-122"/>
              </a:rPr>
              <a:t>5</a:t>
            </a:r>
            <a:r>
              <a:rPr lang="zh-CN" altLang="en-US" sz="1300" dirty="0" smtClean="0">
                <a:latin typeface="黑体" pitchFamily="49" charset="-122"/>
                <a:ea typeface="黑体" pitchFamily="49" charset="-122"/>
              </a:rPr>
              <a:t>月</a:t>
            </a:r>
            <a:r>
              <a:rPr lang="en-US" altLang="zh-CN" sz="1300" dirty="0" smtClean="0">
                <a:latin typeface="黑体" pitchFamily="49" charset="-122"/>
                <a:ea typeface="黑体" pitchFamily="49" charset="-122"/>
              </a:rPr>
              <a:t>5</a:t>
            </a:r>
            <a:r>
              <a:rPr lang="zh-CN" altLang="en-US" sz="1300" dirty="0" smtClean="0">
                <a:latin typeface="黑体" pitchFamily="49" charset="-122"/>
                <a:ea typeface="黑体" pitchFamily="49" charset="-122"/>
              </a:rPr>
              <a:t>日，建三江人民检察院依法对该案的犯罪嫌疑人曲某某、于某某以涉嫌故意伤害罪、虐待罪批准逮捕。经受虐女童生母诉讼，法院已将女童抚养权变更为生母，协议已经生效。</a:t>
            </a:r>
          </a:p>
          <a:p>
            <a:pPr marL="0" indent="0">
              <a:lnSpc>
                <a:spcPct val="150000"/>
              </a:lnSpc>
              <a:buNone/>
            </a:pPr>
            <a:r>
              <a:rPr lang="zh-CN" altLang="en-US" sz="1200" dirty="0" smtClean="0"/>
              <a:t>      </a:t>
            </a:r>
            <a:endParaRPr lang="en-US" altLang="zh-CN" sz="1800" b="1" dirty="0"/>
          </a:p>
        </p:txBody>
      </p:sp>
      <p:sp>
        <p:nvSpPr>
          <p:cNvPr id="6" name="TextBox 5"/>
          <p:cNvSpPr txBox="1"/>
          <p:nvPr/>
        </p:nvSpPr>
        <p:spPr>
          <a:xfrm>
            <a:off x="836581" y="976132"/>
            <a:ext cx="6615739" cy="923330"/>
          </a:xfrm>
          <a:prstGeom prst="rect">
            <a:avLst/>
          </a:prstGeom>
          <a:noFill/>
        </p:spPr>
        <p:txBody>
          <a:bodyPr wrap="square" rtlCol="0">
            <a:spAutoFit/>
          </a:bodyPr>
          <a:lstStyle/>
          <a:p>
            <a:pPr>
              <a:lnSpc>
                <a:spcPct val="150000"/>
              </a:lnSpc>
            </a:pPr>
            <a:r>
              <a:rPr lang="zh-CN" alt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仿宋" pitchFamily="49" charset="-122"/>
                <a:ea typeface="仿宋" pitchFamily="49" charset="-122"/>
              </a:rPr>
              <a:t>   父母是未成年人的法定“保护神”，保护未成年人不受侵害，是父母的法定义务也是职责。</a:t>
            </a:r>
            <a:endParaRPr lang="zh-CN" alt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仿宋" pitchFamily="49" charset="-122"/>
              <a:ea typeface="仿宋" pitchFamily="49" charset="-122"/>
            </a:endParaRPr>
          </a:p>
        </p:txBody>
      </p:sp>
    </p:spTree>
    <p:extLst>
      <p:ext uri="{BB962C8B-B14F-4D97-AF65-F5344CB8AC3E}">
        <p14:creationId xmlns="" xmlns:p14="http://schemas.microsoft.com/office/powerpoint/2010/main" val="1009622664"/>
      </p:ext>
    </p:extLst>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G:\觅知网\11.28\2\DS.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27584" y="53338"/>
            <a:ext cx="6480720" cy="4856245"/>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5" descr="C:\Users\apple\Desktop\1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6296" y="0"/>
            <a:ext cx="1255712" cy="1262062"/>
          </a:xfrm>
          <a:prstGeom prst="rect">
            <a:avLst/>
          </a:prstGeom>
          <a:noFill/>
          <a:extLst>
            <a:ext uri="{909E8E84-426E-40DD-AFC4-6F175D3DCCD1}">
              <a14:hiddenFill xmlns="" xmlns:a14="http://schemas.microsoft.com/office/drawing/2010/main">
                <a:solidFill>
                  <a:srgbClr val="FFFFFF"/>
                </a:solidFill>
              </a14:hiddenFill>
            </a:ext>
          </a:extLst>
        </p:spPr>
      </p:pic>
      <p:pic>
        <p:nvPicPr>
          <p:cNvPr id="3" name="Picture 5" descr="C:\Users\apple\Desktop\1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flipH="1">
            <a:off x="7888288" y="0"/>
            <a:ext cx="1255712" cy="1262062"/>
          </a:xfrm>
          <a:prstGeom prst="rect">
            <a:avLst/>
          </a:prstGeom>
          <a:noFill/>
          <a:extLst>
            <a:ext uri="{909E8E84-426E-40DD-AFC4-6F175D3DCCD1}">
              <a14:hiddenFill xmlns="" xmlns:a14="http://schemas.microsoft.com/office/drawing/2010/main">
                <a:solidFill>
                  <a:srgbClr val="FFFFFF"/>
                </a:solidFill>
              </a14:hiddenFill>
            </a:ext>
          </a:extLst>
        </p:spPr>
      </p:pic>
      <p:sp>
        <p:nvSpPr>
          <p:cNvPr id="4" name="Rectangle 2"/>
          <p:cNvSpPr>
            <a:spLocks noGrp="1" noChangeArrowheads="1"/>
          </p:cNvSpPr>
          <p:nvPr>
            <p:ph type="title"/>
          </p:nvPr>
        </p:nvSpPr>
        <p:spPr>
          <a:xfrm>
            <a:off x="1259632" y="1275606"/>
            <a:ext cx="5616624" cy="718171"/>
          </a:xfrm>
        </p:spPr>
        <p:txBody>
          <a:bodyPr>
            <a:normAutofit fontScale="90000"/>
          </a:bodyPr>
          <a:lstStyle/>
          <a:p>
            <a:pPr algn="l">
              <a:lnSpc>
                <a:spcPct val="150000"/>
              </a:lnSpc>
            </a:pPr>
            <a:r>
              <a:rPr lang="zh-CN" alt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仿宋" pitchFamily="49" charset="-122"/>
                <a:ea typeface="仿宋" pitchFamily="49" charset="-122"/>
                <a:cs typeface="+mn-cs"/>
              </a:rPr>
              <a:t>  未成年人受到性侵害的，在其成年之后才起算诉讼时效</a:t>
            </a:r>
            <a:endParaRPr lang="zh-CN" altLang="en-US" sz="3600" dirty="0"/>
          </a:p>
        </p:txBody>
      </p:sp>
      <p:sp>
        <p:nvSpPr>
          <p:cNvPr id="5" name="Rectangle 3"/>
          <p:cNvSpPr txBox="1">
            <a:spLocks noChangeArrowheads="1"/>
          </p:cNvSpPr>
          <p:nvPr/>
        </p:nvSpPr>
        <p:spPr>
          <a:xfrm>
            <a:off x="1187624" y="2067694"/>
            <a:ext cx="5544616" cy="28437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200000"/>
              </a:lnSpc>
              <a:buNone/>
            </a:pPr>
            <a:r>
              <a:rPr lang="zh-CN" altLang="en-US" sz="1300" b="1" dirty="0" smtClean="0">
                <a:latin typeface="宋体" pitchFamily="2" charset="-122"/>
                <a:ea typeface="宋体" pitchFamily="2" charset="-122"/>
              </a:rPr>
              <a:t>案例：</a:t>
            </a:r>
            <a:r>
              <a:rPr lang="zh-CN" altLang="en-US" sz="1300" dirty="0" smtClean="0">
                <a:latin typeface="黑体" pitchFamily="49" charset="-122"/>
                <a:ea typeface="黑体" pitchFamily="49" charset="-122"/>
              </a:rPr>
              <a:t>之前在网络上引发热议的“鲍某性侵未成年少女案”，该受害人在年满十八岁后，在诉讼时效内仍然可以自己的名义向法院起诉，要求加害人鲍某承担损害赔偿责任。</a:t>
            </a:r>
            <a:endParaRPr lang="en-US" altLang="zh-CN" sz="1300" dirty="0">
              <a:latin typeface="黑体" pitchFamily="49" charset="-122"/>
              <a:ea typeface="黑体" pitchFamily="49" charset="-122"/>
            </a:endParaRPr>
          </a:p>
        </p:txBody>
      </p:sp>
    </p:spTree>
    <p:extLst>
      <p:ext uri="{BB962C8B-B14F-4D97-AF65-F5344CB8AC3E}">
        <p14:creationId xmlns="" xmlns:p14="http://schemas.microsoft.com/office/powerpoint/2010/main" val="1009622664"/>
      </p:ext>
    </p:extLst>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8194"/>
                                        </p:tgtEl>
                                        <p:attrNameLst>
                                          <p:attrName>style.visibility</p:attrName>
                                        </p:attrNameLst>
                                      </p:cBhvr>
                                      <p:to>
                                        <p:strVal val="visible"/>
                                      </p:to>
                                    </p:set>
                                    <p:animEffect transition="in" filter="wipe(up)">
                                      <p:cBhvr>
                                        <p:cTn id="14" dur="500"/>
                                        <p:tgtEl>
                                          <p:spTgt spid="8194"/>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apple\Desktop\jpg\5435yrt.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55576" y="1649772"/>
            <a:ext cx="7272808" cy="3493728"/>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2" descr="G:\觅知网\11.28\2\43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 y="0"/>
            <a:ext cx="1898435" cy="699542"/>
          </a:xfrm>
          <a:prstGeom prst="rect">
            <a:avLst/>
          </a:prstGeom>
          <a:noFill/>
          <a:extLst>
            <a:ext uri="{909E8E84-426E-40DD-AFC4-6F175D3DCCD1}">
              <a14:hiddenFill xmlns="" xmlns:a14="http://schemas.microsoft.com/office/drawing/2010/main">
                <a:solidFill>
                  <a:srgbClr val="FFFFFF"/>
                </a:solidFill>
              </a14:hiddenFill>
            </a:ext>
          </a:extLst>
        </p:spPr>
      </p:pic>
      <p:pic>
        <p:nvPicPr>
          <p:cNvPr id="3" name="Picture 2" descr="G:\觅知网\11.28\2\43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flipH="1">
            <a:off x="7245565" y="0"/>
            <a:ext cx="1898435" cy="69954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雷锋PPT网 www.lfppt.com"/>
          <p:cNvSpPr txBox="1">
            <a:spLocks noChangeArrowheads="1"/>
          </p:cNvSpPr>
          <p:nvPr/>
        </p:nvSpPr>
        <p:spPr>
          <a:xfrm>
            <a:off x="1475656" y="2045990"/>
            <a:ext cx="5832648" cy="30975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200000"/>
              </a:lnSpc>
              <a:buNone/>
            </a:pPr>
            <a:r>
              <a:rPr lang="zh-CN" altLang="en-US" sz="1100" b="1" dirty="0" smtClean="0"/>
              <a:t>案例：</a:t>
            </a:r>
            <a:r>
              <a:rPr lang="zh-CN" altLang="en-US" sz="1300" b="1" dirty="0" smtClean="0">
                <a:latin typeface="宋体" pitchFamily="2" charset="-122"/>
                <a:ea typeface="宋体" pitchFamily="2" charset="-122"/>
              </a:rPr>
              <a:t>张女因为家中超生女孩子养不起，自小就由未聚妻的堂叔叔（只大张女三十岁）将其抚养长大，未办理收养登记 ，也就是农村亲朋之间“抱养”。</a:t>
            </a:r>
          </a:p>
          <a:p>
            <a:pPr marL="0" indent="0">
              <a:lnSpc>
                <a:spcPct val="200000"/>
              </a:lnSpc>
              <a:buNone/>
            </a:pPr>
            <a:r>
              <a:rPr lang="zh-CN" altLang="en-US" sz="1300" b="1" dirty="0" smtClean="0">
                <a:latin typeface="宋体" pitchFamily="2" charset="-122"/>
                <a:ea typeface="宋体" pitchFamily="2" charset="-122"/>
              </a:rPr>
              <a:t>现在张女己成年嫁人，张某去世后，无父母妻子，遗留下农村房屋一座，那么张女能不能作为养女继承呢？</a:t>
            </a:r>
          </a:p>
          <a:p>
            <a:pPr marL="0" indent="0">
              <a:lnSpc>
                <a:spcPct val="200000"/>
              </a:lnSpc>
              <a:buNone/>
            </a:pPr>
            <a:r>
              <a:rPr lang="zh-CN" altLang="en-US" sz="1300" b="1" dirty="0" smtClean="0">
                <a:latin typeface="宋体" pitchFamily="2" charset="-122"/>
                <a:ea typeface="宋体" pitchFamily="2" charset="-122"/>
              </a:rPr>
              <a:t>按照民法典的规定，</a:t>
            </a:r>
            <a:r>
              <a:rPr lang="zh-CN" altLang="en-US" sz="1300" b="1" dirty="0" smtClean="0">
                <a:solidFill>
                  <a:srgbClr val="FF0000"/>
                </a:solidFill>
                <a:latin typeface="宋体" pitchFamily="2" charset="-122"/>
                <a:ea typeface="宋体" pitchFamily="2" charset="-122"/>
              </a:rPr>
              <a:t>张女不能作为张某的养女（法定继承人）继承张某财产。</a:t>
            </a:r>
          </a:p>
          <a:p>
            <a:pPr marL="0" indent="0">
              <a:lnSpc>
                <a:spcPct val="200000"/>
              </a:lnSpc>
              <a:buNone/>
            </a:pPr>
            <a:endParaRPr lang="zh-CN" altLang="en-US" sz="1100" dirty="0"/>
          </a:p>
        </p:txBody>
      </p:sp>
      <p:sp>
        <p:nvSpPr>
          <p:cNvPr id="9" name="标题 8"/>
          <p:cNvSpPr>
            <a:spLocks noGrp="1"/>
          </p:cNvSpPr>
          <p:nvPr>
            <p:ph type="title"/>
          </p:nvPr>
        </p:nvSpPr>
        <p:spPr>
          <a:xfrm>
            <a:off x="323528" y="555526"/>
            <a:ext cx="7848872" cy="2437779"/>
          </a:xfrm>
        </p:spPr>
        <p:txBody>
          <a:bodyPr>
            <a:normAutofit/>
          </a:bodyPr>
          <a:lstStyle/>
          <a:p>
            <a:pPr algn="l">
              <a:lnSpc>
                <a:spcPct val="150000"/>
              </a:lnSpc>
            </a:pPr>
            <a:r>
              <a:rPr lang="zh-CN" alt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仿宋" pitchFamily="49" charset="-122"/>
                <a:ea typeface="仿宋" pitchFamily="49" charset="-122"/>
                <a:cs typeface="+mn-cs"/>
              </a:rPr>
              <a:t>   收养关系人的范围扩大，无配偶异性之间收养年龄相差</a:t>
            </a:r>
            <a:r>
              <a:rPr lang="en-US" altLang="zh-CN"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仿宋" pitchFamily="49" charset="-122"/>
                <a:ea typeface="仿宋" pitchFamily="49" charset="-122"/>
                <a:cs typeface="+mn-cs"/>
              </a:rPr>
              <a:t>40</a:t>
            </a:r>
            <a:r>
              <a:rPr lang="zh-CN" alt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仿宋" pitchFamily="49" charset="-122"/>
                <a:ea typeface="仿宋" pitchFamily="49" charset="-122"/>
                <a:cs typeface="+mn-cs"/>
              </a:rPr>
              <a:t>岁；被收养人</a:t>
            </a:r>
            <a:r>
              <a:rPr lang="en-US" altLang="zh-CN"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仿宋" pitchFamily="49" charset="-122"/>
                <a:ea typeface="仿宋" pitchFamily="49" charset="-122"/>
                <a:cs typeface="+mn-cs"/>
              </a:rPr>
              <a:t>8</a:t>
            </a:r>
            <a:r>
              <a:rPr lang="zh-CN" alt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仿宋" pitchFamily="49" charset="-122"/>
                <a:ea typeface="仿宋" pitchFamily="49" charset="-122"/>
                <a:cs typeface="+mn-cs"/>
              </a:rPr>
              <a:t>岁以上应当征得本人同意；收养关系自登记时成立。</a:t>
            </a:r>
            <a:r>
              <a:rPr lang="en-US" altLang="zh-CN" dirty="0" smtClean="0"/>
              <a:t/>
            </a:r>
            <a:br>
              <a:rPr lang="en-US" altLang="zh-CN" dirty="0" smtClean="0"/>
            </a:br>
            <a:endParaRPr lang="zh-CN" altLang="en-US" dirty="0"/>
          </a:p>
        </p:txBody>
      </p:sp>
    </p:spTree>
    <p:extLst>
      <p:ext uri="{BB962C8B-B14F-4D97-AF65-F5344CB8AC3E}">
        <p14:creationId xmlns="" xmlns:p14="http://schemas.microsoft.com/office/powerpoint/2010/main" val="1009622664"/>
      </p:ext>
    </p:extLst>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ipe(up)">
                                      <p:cBhvr>
                                        <p:cTn id="7" dur="20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2000" fill="hold"/>
                                        <p:tgtEl>
                                          <p:spTgt spid="5"/>
                                        </p:tgtEl>
                                        <p:attrNameLst>
                                          <p:attrName>ppt_w</p:attrName>
                                        </p:attrNameLst>
                                      </p:cBhvr>
                                      <p:tavLst>
                                        <p:tav tm="0">
                                          <p:val>
                                            <p:fltVal val="0"/>
                                          </p:val>
                                        </p:tav>
                                        <p:tav tm="100000">
                                          <p:val>
                                            <p:strVal val="#ppt_w"/>
                                          </p:val>
                                        </p:tav>
                                      </p:tavLst>
                                    </p:anim>
                                    <p:anim calcmode="lin" valueType="num">
                                      <p:cBhvr>
                                        <p:cTn id="13" dur="2000" fill="hold"/>
                                        <p:tgtEl>
                                          <p:spTgt spid="5"/>
                                        </p:tgtEl>
                                        <p:attrNameLst>
                                          <p:attrName>ppt_h</p:attrName>
                                        </p:attrNameLst>
                                      </p:cBhvr>
                                      <p:tavLst>
                                        <p:tav tm="0">
                                          <p:val>
                                            <p:fltVal val="0"/>
                                          </p:val>
                                        </p:tav>
                                        <p:tav tm="100000">
                                          <p:val>
                                            <p:strVal val="#ppt_h"/>
                                          </p:val>
                                        </p:tav>
                                      </p:tavLst>
                                    </p:anim>
                                    <p:anim calcmode="lin" valueType="num">
                                      <p:cBhvr>
                                        <p:cTn id="14" dur="2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5" dur="2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Users\apple\Desktop\12.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296" y="0"/>
            <a:ext cx="1255712" cy="1262062"/>
          </a:xfrm>
          <a:prstGeom prst="rect">
            <a:avLst/>
          </a:prstGeom>
          <a:noFill/>
          <a:extLst>
            <a:ext uri="{909E8E84-426E-40DD-AFC4-6F175D3DCCD1}">
              <a14:hiddenFill xmlns="" xmlns:a14="http://schemas.microsoft.com/office/drawing/2010/main">
                <a:solidFill>
                  <a:srgbClr val="FFFFFF"/>
                </a:solidFill>
              </a14:hiddenFill>
            </a:ext>
          </a:extLst>
        </p:spPr>
      </p:pic>
      <p:pic>
        <p:nvPicPr>
          <p:cNvPr id="3" name="Picture 5" descr="C:\Users\apple\Desktop\12.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flipH="1">
            <a:off x="7888288" y="0"/>
            <a:ext cx="1255712" cy="126206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3"/>
          <p:cNvSpPr txBox="1">
            <a:spLocks noChangeArrowheads="1"/>
          </p:cNvSpPr>
          <p:nvPr/>
        </p:nvSpPr>
        <p:spPr>
          <a:xfrm>
            <a:off x="107504" y="1059582"/>
            <a:ext cx="4752528" cy="21602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altLang="zh-CN" sz="1400" dirty="0" smtClean="0">
              <a:latin typeface="仿宋" pitchFamily="49" charset="-122"/>
              <a:ea typeface="仿宋" pitchFamily="49" charset="-122"/>
            </a:endParaRPr>
          </a:p>
          <a:p>
            <a:r>
              <a:rPr lang="zh-TW" altLang="zh-CN" sz="1400" b="1" dirty="0" smtClean="0">
                <a:latin typeface="仿宋" pitchFamily="49" charset="-122"/>
                <a:ea typeface="仿宋" pitchFamily="49" charset="-122"/>
              </a:rPr>
              <a:t>《民法典》与我们的日常生活息息相关，一节法治课打开一扇关于民法典的窗。</a:t>
            </a:r>
            <a:endParaRPr lang="en-US" altLang="zh-TW" sz="1400" b="1" dirty="0" smtClean="0">
              <a:latin typeface="仿宋" pitchFamily="49" charset="-122"/>
              <a:ea typeface="仿宋" pitchFamily="49" charset="-122"/>
            </a:endParaRPr>
          </a:p>
          <a:p>
            <a:endParaRPr lang="zh-TW" altLang="zh-CN" sz="1400" b="1" dirty="0" smtClean="0">
              <a:latin typeface="仿宋" pitchFamily="49" charset="-122"/>
              <a:ea typeface="仿宋" pitchFamily="49" charset="-122"/>
            </a:endParaRPr>
          </a:p>
          <a:p>
            <a:r>
              <a:rPr lang="zh-CN" altLang="en-US" sz="1400" b="1" dirty="0" smtClean="0">
                <a:latin typeface="仿宋" pitchFamily="49" charset="-122"/>
                <a:ea typeface="仿宋" pitchFamily="49" charset="-122"/>
              </a:rPr>
              <a:t>当然还有</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宪法</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未成年人保护法</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预防未成年人犯罪法</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婚姻法</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收养法</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刑法</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义务教育法</a:t>
            </a:r>
            <a:r>
              <a:rPr lang="en-US" altLang="zh-CN" sz="1400" b="1" dirty="0" smtClean="0">
                <a:latin typeface="仿宋" pitchFamily="49" charset="-122"/>
                <a:ea typeface="仿宋" pitchFamily="49" charset="-122"/>
              </a:rPr>
              <a:t>》</a:t>
            </a:r>
            <a:r>
              <a:rPr lang="zh-CN" altLang="en-US" sz="1400" b="1" dirty="0" smtClean="0">
                <a:latin typeface="仿宋" pitchFamily="49" charset="-122"/>
                <a:ea typeface="仿宋" pitchFamily="49" charset="-122"/>
              </a:rPr>
              <a:t>等等。</a:t>
            </a:r>
          </a:p>
          <a:p>
            <a:endParaRPr lang="en-US" altLang="zh-CN" sz="1400" b="1" dirty="0" smtClean="0">
              <a:latin typeface="仿宋" pitchFamily="49" charset="-122"/>
              <a:ea typeface="仿宋" pitchFamily="49" charset="-122"/>
            </a:endParaRPr>
          </a:p>
          <a:p>
            <a:r>
              <a:rPr lang="zh-TW" altLang="zh-CN" sz="1400" b="1" dirty="0" smtClean="0">
                <a:latin typeface="仿宋" pitchFamily="49" charset="-122"/>
                <a:ea typeface="仿宋" pitchFamily="49" charset="-122"/>
              </a:rPr>
              <a:t>希望同学们从小树立法治观念、树立规则意识，懂得尊重规则，不侵犯他人的合法权益。</a:t>
            </a:r>
            <a:endParaRPr lang="en-US" altLang="zh-CN" sz="1400" b="1" dirty="0" smtClean="0">
              <a:latin typeface="仿宋" pitchFamily="49" charset="-122"/>
              <a:ea typeface="仿宋" pitchFamily="49" charset="-122"/>
            </a:endParaRPr>
          </a:p>
          <a:p>
            <a:endParaRPr lang="en-US" altLang="zh-CN" sz="1400" b="1" dirty="0" smtClean="0">
              <a:latin typeface="仿宋" pitchFamily="49" charset="-122"/>
              <a:ea typeface="仿宋" pitchFamily="49" charset="-122"/>
            </a:endParaRPr>
          </a:p>
          <a:p>
            <a:r>
              <a:rPr lang="zh-CN" altLang="en-US" sz="1400" b="1" dirty="0" smtClean="0">
                <a:latin typeface="仿宋" pitchFamily="49" charset="-122"/>
                <a:ea typeface="仿宋" pitchFamily="49" charset="-122"/>
              </a:rPr>
              <a:t>要知道你们是祖国的未来，是民族的希望，全社会都应该为你们撑起保护伞。</a:t>
            </a:r>
          </a:p>
        </p:txBody>
      </p:sp>
      <p:pic>
        <p:nvPicPr>
          <p:cNvPr id="7" name="Picture 12" descr="C:\Users\apple\Desktop\7654.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flipH="1">
            <a:off x="444397" y="269966"/>
            <a:ext cx="1735661" cy="1344701"/>
          </a:xfrm>
          <a:prstGeom prst="rect">
            <a:avLst/>
          </a:prstGeom>
          <a:noFill/>
          <a:effectLst>
            <a:outerShdw blurRad="50800" dist="38100" dir="5400000" algn="t"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pic>
        <p:nvPicPr>
          <p:cNvPr id="8" name="Picture 12" descr="C:\Users\apple\Desktop\7654.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524328" y="3075806"/>
            <a:ext cx="1532078" cy="1186975"/>
          </a:xfrm>
          <a:prstGeom prst="rect">
            <a:avLst/>
          </a:prstGeom>
          <a:noFill/>
          <a:effectLst>
            <a:outerShdw blurRad="50800" dist="38100" dir="5400000" algn="t"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pic>
        <p:nvPicPr>
          <p:cNvPr id="4098" name="Picture 2" descr="http://www.legaldaily.com.cn/rdlf/images/2020-06/05/688634f0-45e8-40fa-bdf3-1e7f7ca7fc790ce997df-c4ea-486f-af99-88c89fb99847.jpg"/>
          <p:cNvPicPr>
            <a:picLocks noChangeAspect="1" noChangeArrowheads="1"/>
          </p:cNvPicPr>
          <p:nvPr/>
        </p:nvPicPr>
        <p:blipFill>
          <a:blip r:embed="rId5" cstate="print"/>
          <a:srcRect/>
          <a:stretch>
            <a:fillRect/>
          </a:stretch>
        </p:blipFill>
        <p:spPr bwMode="auto">
          <a:xfrm>
            <a:off x="5076056" y="1275606"/>
            <a:ext cx="3876675" cy="2867025"/>
          </a:xfrm>
          <a:prstGeom prst="rect">
            <a:avLst/>
          </a:prstGeom>
          <a:noFill/>
        </p:spPr>
      </p:pic>
      <p:sp>
        <p:nvSpPr>
          <p:cNvPr id="12" name="矩形 11"/>
          <p:cNvSpPr/>
          <p:nvPr/>
        </p:nvSpPr>
        <p:spPr>
          <a:xfrm>
            <a:off x="0" y="267494"/>
            <a:ext cx="9108439" cy="707886"/>
          </a:xfrm>
          <a:prstGeom prst="rect">
            <a:avLst/>
          </a:prstGeom>
          <a:noFill/>
        </p:spPr>
        <p:txBody>
          <a:bodyPr wrap="square" lIns="91440" tIns="45720" rIns="91440" bIns="45720">
            <a:spAutoFit/>
          </a:bodyPr>
          <a:lstStyle/>
          <a:p>
            <a:pPr algn="ctr"/>
            <a:r>
              <a:rPr lang="zh-CN" altLang="en-US" sz="40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黑体" pitchFamily="49" charset="-122"/>
                <a:ea typeface="黑体" pitchFamily="49" charset="-122"/>
              </a:rPr>
              <a:t>愿你们在全社会的守护下茁壮成长！</a:t>
            </a:r>
            <a:endParaRPr lang="zh-CN" altLang="en-US" sz="4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黑体" pitchFamily="49" charset="-122"/>
              <a:ea typeface="黑体" pitchFamily="49" charset="-122"/>
            </a:endParaRPr>
          </a:p>
        </p:txBody>
      </p:sp>
    </p:spTree>
    <p:extLst>
      <p:ext uri="{BB962C8B-B14F-4D97-AF65-F5344CB8AC3E}">
        <p14:creationId xmlns="" xmlns:p14="http://schemas.microsoft.com/office/powerpoint/2010/main" val="2478838783"/>
      </p:ext>
    </p:extLst>
  </p:cSld>
  <p:clrMapOvr>
    <a:masterClrMapping/>
  </p:clrMapOvr>
  <mc:AlternateContent xmlns:mc="http://schemas.openxmlformats.org/markup-compatibility/2006">
    <mc:Choice xmlns="" xmlns:p14="http://schemas.microsoft.com/office/powerpoint/2010/main" Requires="p14">
      <p:transition spd="slow" p14:dur="1200" advTm="4000">
        <p14:flip dir="r"/>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12"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6"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1+#ppt_w/2"/>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36F883AF-66A3-45BA-90CF-7E150E11C97E}"/>
              </a:ext>
            </a:extLst>
          </p:cNvPr>
          <p:cNvSpPr txBox="1"/>
          <p:nvPr/>
        </p:nvSpPr>
        <p:spPr>
          <a:xfrm>
            <a:off x="371006" y="281065"/>
            <a:ext cx="2271011" cy="300083"/>
          </a:xfrm>
          <a:prstGeom prst="rect">
            <a:avLst/>
          </a:prstGeom>
          <a:noFill/>
        </p:spPr>
        <p:txBody>
          <a:bodyPr wrap="square" lIns="68580" tIns="34290" rIns="68580" bIns="34290" rtlCol="0">
            <a:spAutoFit/>
          </a:bodyPr>
          <a:lstStyle/>
          <a:p>
            <a:r>
              <a:rPr lang="zh-CN" altLang="en-US" sz="1500" b="1" dirty="0"/>
              <a:t>民法典介绍</a:t>
            </a:r>
          </a:p>
        </p:txBody>
      </p:sp>
      <p:sp>
        <p:nvSpPr>
          <p:cNvPr id="3" name="文本框 2">
            <a:extLst>
              <a:ext uri="{FF2B5EF4-FFF2-40B4-BE49-F238E27FC236}">
                <a16:creationId xmlns:a16="http://schemas.microsoft.com/office/drawing/2014/main" xmlns="" id="{E3D40C4A-B7B2-4DBE-BF42-8E01D030EDB5}"/>
              </a:ext>
            </a:extLst>
          </p:cNvPr>
          <p:cNvSpPr txBox="1"/>
          <p:nvPr/>
        </p:nvSpPr>
        <p:spPr>
          <a:xfrm>
            <a:off x="989351" y="831954"/>
            <a:ext cx="7701197" cy="761747"/>
          </a:xfrm>
          <a:prstGeom prst="rect">
            <a:avLst/>
          </a:prstGeom>
          <a:noFill/>
        </p:spPr>
        <p:txBody>
          <a:bodyPr wrap="square" lIns="68580" tIns="34290" rIns="68580" bIns="34290" rtlCol="0">
            <a:spAutoFit/>
          </a:bodyPr>
          <a:lstStyle/>
          <a:p>
            <a:pPr>
              <a:lnSpc>
                <a:spcPct val="150000"/>
              </a:lnSpc>
            </a:pPr>
            <a:r>
              <a:rPr lang="en-US" altLang="zh-CN" sz="1500" dirty="0">
                <a:latin typeface="楷体" panose="02010609060101010101" pitchFamily="49" charset="-122"/>
                <a:ea typeface="楷体" panose="02010609060101010101" pitchFamily="49" charset="-122"/>
              </a:rPr>
              <a:t>2020</a:t>
            </a:r>
            <a:r>
              <a:rPr lang="zh-CN" altLang="en-US" sz="1500" dirty="0">
                <a:latin typeface="楷体" panose="02010609060101010101" pitchFamily="49" charset="-122"/>
                <a:ea typeface="楷体" panose="02010609060101010101" pitchFamily="49" charset="-122"/>
              </a:rPr>
              <a:t>年</a:t>
            </a:r>
            <a:r>
              <a:rPr lang="en-US" altLang="zh-CN" sz="1500" dirty="0">
                <a:latin typeface="楷体" panose="02010609060101010101" pitchFamily="49" charset="-122"/>
                <a:ea typeface="楷体" panose="02010609060101010101" pitchFamily="49" charset="-122"/>
              </a:rPr>
              <a:t>5</a:t>
            </a:r>
            <a:r>
              <a:rPr lang="zh-CN" altLang="en-US" sz="1500" dirty="0">
                <a:latin typeface="楷体" panose="02010609060101010101" pitchFamily="49" charset="-122"/>
                <a:ea typeface="楷体" panose="02010609060101010101" pitchFamily="49" charset="-122"/>
              </a:rPr>
              <a:t>月</a:t>
            </a:r>
            <a:r>
              <a:rPr lang="en-US" altLang="zh-CN" sz="1500" dirty="0">
                <a:latin typeface="楷体" panose="02010609060101010101" pitchFamily="49" charset="-122"/>
                <a:ea typeface="楷体" panose="02010609060101010101" pitchFamily="49" charset="-122"/>
              </a:rPr>
              <a:t>28</a:t>
            </a:r>
            <a:r>
              <a:rPr lang="zh-CN" altLang="en-US" sz="1500" dirty="0">
                <a:latin typeface="楷体" panose="02010609060101010101" pitchFamily="49" charset="-122"/>
                <a:ea typeface="楷体" panose="02010609060101010101" pitchFamily="49" charset="-122"/>
              </a:rPr>
              <a:t>日，</a:t>
            </a:r>
            <a:r>
              <a:rPr lang="en-US" altLang="zh-CN" sz="1500" dirty="0">
                <a:latin typeface="楷体" panose="02010609060101010101" pitchFamily="49" charset="-122"/>
                <a:ea typeface="楷体" panose="02010609060101010101" pitchFamily="49" charset="-122"/>
              </a:rPr>
              <a:t>《</a:t>
            </a:r>
            <a:r>
              <a:rPr lang="zh-CN" altLang="en-US" sz="1500" dirty="0">
                <a:latin typeface="楷体" panose="02010609060101010101" pitchFamily="49" charset="-122"/>
                <a:ea typeface="楷体" panose="02010609060101010101" pitchFamily="49" charset="-122"/>
              </a:rPr>
              <a:t>中华人民共和国民法典</a:t>
            </a:r>
            <a:r>
              <a:rPr lang="en-US" altLang="zh-CN" sz="1500" dirty="0">
                <a:latin typeface="楷体" panose="02010609060101010101" pitchFamily="49" charset="-122"/>
                <a:ea typeface="楷体" panose="02010609060101010101" pitchFamily="49" charset="-122"/>
              </a:rPr>
              <a:t>》</a:t>
            </a:r>
            <a:r>
              <a:rPr lang="zh-CN" altLang="en-US" sz="1500" dirty="0">
                <a:latin typeface="楷体" panose="02010609060101010101" pitchFamily="49" charset="-122"/>
                <a:ea typeface="楷体" panose="02010609060101010101" pitchFamily="49" charset="-122"/>
              </a:rPr>
              <a:t>由中华人民共和国第十三届全国人民代表大会第三次会议正式通过。</a:t>
            </a:r>
          </a:p>
        </p:txBody>
      </p:sp>
      <p:sp>
        <p:nvSpPr>
          <p:cNvPr id="4" name="文本框 3">
            <a:extLst>
              <a:ext uri="{FF2B5EF4-FFF2-40B4-BE49-F238E27FC236}">
                <a16:creationId xmlns:a16="http://schemas.microsoft.com/office/drawing/2014/main" xmlns="" id="{2406D4AA-C97F-490E-AF89-DBC35204085A}"/>
              </a:ext>
            </a:extLst>
          </p:cNvPr>
          <p:cNvSpPr txBox="1"/>
          <p:nvPr/>
        </p:nvSpPr>
        <p:spPr>
          <a:xfrm>
            <a:off x="989351" y="1967460"/>
            <a:ext cx="7701197" cy="2146742"/>
          </a:xfrm>
          <a:prstGeom prst="rect">
            <a:avLst/>
          </a:prstGeom>
          <a:noFill/>
        </p:spPr>
        <p:txBody>
          <a:bodyPr wrap="square" lIns="68580" tIns="34290" rIns="68580" bIns="34290" rtlCol="0">
            <a:spAutoFit/>
          </a:bodyPr>
          <a:lstStyle/>
          <a:p>
            <a:pPr>
              <a:lnSpc>
                <a:spcPct val="150000"/>
              </a:lnSpc>
            </a:pPr>
            <a:r>
              <a:rPr lang="zh-CN" altLang="en-US" sz="1500" dirty="0">
                <a:latin typeface="楷体" panose="02010609060101010101" pitchFamily="49" charset="-122"/>
                <a:ea typeface="楷体" panose="02010609060101010101" pitchFamily="49" charset="-122"/>
              </a:rPr>
              <a:t>民法典被称为“社会生活的百科全书”，是</a:t>
            </a:r>
            <a:r>
              <a:rPr lang="zh-CN" altLang="en-US" sz="1500" b="1" u="sng" dirty="0">
                <a:latin typeface="楷体" panose="02010609060101010101" pitchFamily="49" charset="-122"/>
                <a:ea typeface="楷体" panose="02010609060101010101" pitchFamily="49" charset="-122"/>
              </a:rPr>
              <a:t>新中国第一部以法典命名的法律</a:t>
            </a:r>
            <a:r>
              <a:rPr lang="zh-CN" altLang="en-US" sz="1500" dirty="0">
                <a:latin typeface="楷体" panose="02010609060101010101" pitchFamily="49" charset="-122"/>
                <a:ea typeface="楷体" panose="02010609060101010101" pitchFamily="49" charset="-122"/>
              </a:rPr>
              <a:t>，在法律体系中居于基础性地位，是民事权利的宣言书和保障书。</a:t>
            </a:r>
            <a:endParaRPr lang="en-US" altLang="zh-CN" sz="1500" dirty="0">
              <a:latin typeface="楷体" panose="02010609060101010101" pitchFamily="49" charset="-122"/>
              <a:ea typeface="楷体" panose="02010609060101010101" pitchFamily="49" charset="-122"/>
            </a:endParaRPr>
          </a:p>
          <a:p>
            <a:pPr>
              <a:lnSpc>
                <a:spcPct val="150000"/>
              </a:lnSpc>
            </a:pPr>
            <a:endParaRPr lang="en-US" altLang="zh-CN" sz="1500" dirty="0">
              <a:latin typeface="楷体" panose="02010609060101010101" pitchFamily="49" charset="-122"/>
              <a:ea typeface="楷体" panose="02010609060101010101" pitchFamily="49" charset="-122"/>
            </a:endParaRPr>
          </a:p>
          <a:p>
            <a:pPr>
              <a:lnSpc>
                <a:spcPct val="150000"/>
              </a:lnSpc>
            </a:pPr>
            <a:r>
              <a:rPr lang="zh-CN" altLang="en-US" sz="1500" dirty="0">
                <a:latin typeface="楷体" panose="02010609060101010101" pitchFamily="49" charset="-122"/>
                <a:ea typeface="楷体" panose="02010609060101010101" pitchFamily="49" charset="-122"/>
              </a:rPr>
              <a:t>民法典共</a:t>
            </a:r>
            <a:r>
              <a:rPr lang="en-US" altLang="zh-CN" sz="1500" dirty="0">
                <a:latin typeface="楷体" panose="02010609060101010101" pitchFamily="49" charset="-122"/>
                <a:ea typeface="楷体" panose="02010609060101010101" pitchFamily="49" charset="-122"/>
              </a:rPr>
              <a:t>7</a:t>
            </a:r>
            <a:r>
              <a:rPr lang="zh-CN" altLang="en-US" sz="1500" dirty="0">
                <a:latin typeface="楷体" panose="02010609060101010101" pitchFamily="49" charset="-122"/>
                <a:ea typeface="楷体" panose="02010609060101010101" pitchFamily="49" charset="-122"/>
              </a:rPr>
              <a:t>编、</a:t>
            </a:r>
            <a:r>
              <a:rPr lang="en-US" altLang="zh-CN" sz="1500" dirty="0">
                <a:latin typeface="楷体" panose="02010609060101010101" pitchFamily="49" charset="-122"/>
                <a:ea typeface="楷体" panose="02010609060101010101" pitchFamily="49" charset="-122"/>
              </a:rPr>
              <a:t>1260</a:t>
            </a:r>
            <a:r>
              <a:rPr lang="zh-CN" altLang="en-US" sz="1500" dirty="0">
                <a:latin typeface="楷体" panose="02010609060101010101" pitchFamily="49" charset="-122"/>
                <a:ea typeface="楷体" panose="02010609060101010101" pitchFamily="49" charset="-122"/>
              </a:rPr>
              <a:t>条，各编依次为</a:t>
            </a:r>
            <a:r>
              <a:rPr lang="zh-CN" altLang="en-US" sz="1500" u="sng" dirty="0">
                <a:latin typeface="楷体" panose="02010609060101010101" pitchFamily="49" charset="-122"/>
                <a:ea typeface="楷体" panose="02010609060101010101" pitchFamily="49" charset="-122"/>
              </a:rPr>
              <a:t>总则、物权、合同、人格权、婚姻家庭、继承、侵权责任和附则</a:t>
            </a:r>
            <a:r>
              <a:rPr lang="zh-CN" altLang="en-US" sz="1500" dirty="0">
                <a:latin typeface="楷体" panose="02010609060101010101" pitchFamily="49" charset="-122"/>
                <a:ea typeface="楷体" panose="02010609060101010101" pitchFamily="49" charset="-122"/>
              </a:rPr>
              <a:t>，将于</a:t>
            </a:r>
            <a:r>
              <a:rPr lang="en-US" altLang="zh-CN" sz="1500" dirty="0">
                <a:latin typeface="楷体" panose="02010609060101010101" pitchFamily="49" charset="-122"/>
                <a:ea typeface="楷体" panose="02010609060101010101" pitchFamily="49" charset="-122"/>
              </a:rPr>
              <a:t>2021</a:t>
            </a:r>
            <a:r>
              <a:rPr lang="zh-CN" altLang="en-US" sz="1500" dirty="0">
                <a:latin typeface="楷体" panose="02010609060101010101" pitchFamily="49" charset="-122"/>
                <a:ea typeface="楷体" panose="02010609060101010101" pitchFamily="49" charset="-122"/>
              </a:rPr>
              <a:t>年</a:t>
            </a:r>
            <a:r>
              <a:rPr lang="en-US" altLang="zh-CN" sz="1500" dirty="0">
                <a:latin typeface="楷体" panose="02010609060101010101" pitchFamily="49" charset="-122"/>
                <a:ea typeface="楷体" panose="02010609060101010101" pitchFamily="49" charset="-122"/>
              </a:rPr>
              <a:t>1</a:t>
            </a:r>
            <a:r>
              <a:rPr lang="zh-CN" altLang="en-US" sz="1500" dirty="0">
                <a:latin typeface="楷体" panose="02010609060101010101" pitchFamily="49" charset="-122"/>
                <a:ea typeface="楷体" panose="02010609060101010101" pitchFamily="49" charset="-122"/>
              </a:rPr>
              <a:t>月</a:t>
            </a:r>
            <a:r>
              <a:rPr lang="en-US" altLang="zh-CN" sz="1500" dirty="0">
                <a:latin typeface="楷体" panose="02010609060101010101" pitchFamily="49" charset="-122"/>
                <a:ea typeface="楷体" panose="02010609060101010101" pitchFamily="49" charset="-122"/>
              </a:rPr>
              <a:t>1</a:t>
            </a:r>
            <a:r>
              <a:rPr lang="zh-CN" altLang="en-US" sz="1500" dirty="0">
                <a:latin typeface="楷体" panose="02010609060101010101" pitchFamily="49" charset="-122"/>
                <a:ea typeface="楷体" panose="02010609060101010101" pitchFamily="49" charset="-122"/>
              </a:rPr>
              <a:t>日起施行，婚姻法、继承法、民法通则、收养法、担保法、合同法、物权法、侵权责任法、民法总则同时废止。</a:t>
            </a:r>
          </a:p>
        </p:txBody>
      </p:sp>
    </p:spTree>
    <p:extLst>
      <p:ext uri="{BB962C8B-B14F-4D97-AF65-F5344CB8AC3E}">
        <p14:creationId xmlns:p14="http://schemas.microsoft.com/office/powerpoint/2010/main" xmlns="" val="2930411560"/>
      </p:ext>
    </p:extLst>
  </p:cSld>
  <p:clrMapOvr>
    <a:masterClrMapping/>
  </p:clrMapOvr>
  <p:transition spd="slow" advTm="4000">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1026" name="Picture 2" descr="C:\Users\apple\Desktop\REW.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C:\Users\apple\Desktop\6746.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67544" y="2859782"/>
            <a:ext cx="3322638" cy="1997075"/>
          </a:xfrm>
          <a:prstGeom prst="rect">
            <a:avLst/>
          </a:prstGeom>
          <a:noFill/>
          <a:extLst>
            <a:ext uri="{909E8E84-426E-40DD-AFC4-6F175D3DCCD1}">
              <a14:hiddenFill xmlns="" xmlns:a14="http://schemas.microsoft.com/office/drawing/2010/main">
                <a:solidFill>
                  <a:srgbClr val="FFFFFF"/>
                </a:solidFill>
              </a14:hiddenFill>
            </a:ext>
          </a:extLst>
        </p:spPr>
      </p:pic>
      <p:pic>
        <p:nvPicPr>
          <p:cNvPr id="1033" name="Picture 9" descr="C:\Users\apple\Desktop\22.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300192" y="2543218"/>
            <a:ext cx="2961184" cy="2600282"/>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G:\觅知网\11.28\2\564.pn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0" y="1"/>
            <a:ext cx="2438400" cy="1050132"/>
          </a:xfrm>
          <a:prstGeom prst="rect">
            <a:avLst/>
          </a:prstGeom>
          <a:noFill/>
          <a:extLst>
            <a:ext uri="{909E8E84-426E-40DD-AFC4-6F175D3DCCD1}">
              <a14:hiddenFill xmlns="" xmlns:a14="http://schemas.microsoft.com/office/drawing/2010/main">
                <a:solidFill>
                  <a:srgbClr val="FFFFFF"/>
                </a:solidFill>
              </a14:hiddenFill>
            </a:ext>
          </a:extLst>
        </p:spPr>
      </p:pic>
      <p:pic>
        <p:nvPicPr>
          <p:cNvPr id="19459" name="Picture 3" descr="C:\Users\apple\Desktop\565fd.pn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412578" y="1258515"/>
            <a:ext cx="6318845" cy="141714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87111107"/>
      </p:ext>
    </p:extLst>
  </p:cSld>
  <p:clrMapOvr>
    <a:masterClrMapping/>
  </p:clrMapOvr>
  <mc:AlternateContent xmlns:mc="http://schemas.openxmlformats.org/markup-compatibility/2006">
    <mc:Choice xmlns="" xmlns:p14="http://schemas.microsoft.com/office/powerpoint/2010/main" Requires="p14">
      <p:transition spd="slow" p14:dur="1600" advTm="4000">
        <p14:gallery dir="l"/>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1034"/>
                                        </p:tgtEl>
                                        <p:attrNameLst>
                                          <p:attrName>style.visibility</p:attrName>
                                        </p:attrNameLst>
                                      </p:cBhvr>
                                      <p:to>
                                        <p:strVal val="visible"/>
                                      </p:to>
                                    </p:set>
                                    <p:anim calcmode="lin" valueType="num">
                                      <p:cBhvr additive="base">
                                        <p:cTn id="7" dur="500" fill="hold"/>
                                        <p:tgtEl>
                                          <p:spTgt spid="1034"/>
                                        </p:tgtEl>
                                        <p:attrNameLst>
                                          <p:attrName>ppt_x</p:attrName>
                                        </p:attrNameLst>
                                      </p:cBhvr>
                                      <p:tavLst>
                                        <p:tav tm="0">
                                          <p:val>
                                            <p:strVal val="0-#ppt_w/2"/>
                                          </p:val>
                                        </p:tav>
                                        <p:tav tm="100000">
                                          <p:val>
                                            <p:strVal val="#ppt_x"/>
                                          </p:val>
                                        </p:tav>
                                      </p:tavLst>
                                    </p:anim>
                                    <p:anim calcmode="lin" valueType="num">
                                      <p:cBhvr additive="base">
                                        <p:cTn id="8" dur="500" fill="hold"/>
                                        <p:tgtEl>
                                          <p:spTgt spid="103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 calcmode="lin" valueType="num">
                                      <p:cBhvr>
                                        <p:cTn id="13" dur="500" fill="hold"/>
                                        <p:tgtEl>
                                          <p:spTgt spid="1028"/>
                                        </p:tgtEl>
                                        <p:attrNameLst>
                                          <p:attrName>ppt_w</p:attrName>
                                        </p:attrNameLst>
                                      </p:cBhvr>
                                      <p:tavLst>
                                        <p:tav tm="0">
                                          <p:val>
                                            <p:fltVal val="0"/>
                                          </p:val>
                                        </p:tav>
                                        <p:tav tm="100000">
                                          <p:val>
                                            <p:strVal val="#ppt_w"/>
                                          </p:val>
                                        </p:tav>
                                      </p:tavLst>
                                    </p:anim>
                                    <p:anim calcmode="lin" valueType="num">
                                      <p:cBhvr>
                                        <p:cTn id="14" dur="500" fill="hold"/>
                                        <p:tgtEl>
                                          <p:spTgt spid="1028"/>
                                        </p:tgtEl>
                                        <p:attrNameLst>
                                          <p:attrName>ppt_h</p:attrName>
                                        </p:attrNameLst>
                                      </p:cBhvr>
                                      <p:tavLst>
                                        <p:tav tm="0">
                                          <p:val>
                                            <p:fltVal val="0"/>
                                          </p:val>
                                        </p:tav>
                                        <p:tav tm="100000">
                                          <p:val>
                                            <p:strVal val="#ppt_h"/>
                                          </p:val>
                                        </p:tav>
                                      </p:tavLst>
                                    </p:anim>
                                    <p:animEffect transition="in" filter="fade">
                                      <p:cBhvr>
                                        <p:cTn id="15" dur="500"/>
                                        <p:tgtEl>
                                          <p:spTgt spid="1028"/>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9459"/>
                                        </p:tgtEl>
                                        <p:attrNameLst>
                                          <p:attrName>style.visibility</p:attrName>
                                        </p:attrNameLst>
                                      </p:cBhvr>
                                      <p:to>
                                        <p:strVal val="visible"/>
                                      </p:to>
                                    </p:set>
                                    <p:anim calcmode="lin" valueType="num">
                                      <p:cBhvr additive="base">
                                        <p:cTn id="20" dur="500" fill="hold"/>
                                        <p:tgtEl>
                                          <p:spTgt spid="19459"/>
                                        </p:tgtEl>
                                        <p:attrNameLst>
                                          <p:attrName>ppt_x</p:attrName>
                                        </p:attrNameLst>
                                      </p:cBhvr>
                                      <p:tavLst>
                                        <p:tav tm="0">
                                          <p:val>
                                            <p:strVal val="#ppt_x"/>
                                          </p:val>
                                        </p:tav>
                                        <p:tav tm="100000">
                                          <p:val>
                                            <p:strVal val="#ppt_x"/>
                                          </p:val>
                                        </p:tav>
                                      </p:tavLst>
                                    </p:anim>
                                    <p:anim calcmode="lin" valueType="num">
                                      <p:cBhvr additive="base">
                                        <p:cTn id="21" dur="500" fill="hold"/>
                                        <p:tgtEl>
                                          <p:spTgt spid="19459"/>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mph" presetSubtype="0" fill="hold" nodeType="clickEffect">
                                  <p:stCondLst>
                                    <p:cond delay="0"/>
                                  </p:stCondLst>
                                  <p:childTnLst>
                                    <p:animEffect transition="out" filter="fade">
                                      <p:cBhvr>
                                        <p:cTn id="25" dur="500" tmFilter="0, 0; .2, .5; .8, .5; 1, 0"/>
                                        <p:tgtEl>
                                          <p:spTgt spid="19459"/>
                                        </p:tgtEl>
                                      </p:cBhvr>
                                    </p:animEffect>
                                    <p:animScale>
                                      <p:cBhvr>
                                        <p:cTn id="26" dur="250" autoRev="1" fill="hold"/>
                                        <p:tgtEl>
                                          <p:spTgt spid="19459"/>
                                        </p:tgtEl>
                                      </p:cBhvr>
                                      <p:by x="105000" y="105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nodeType="clickEffect">
                                  <p:stCondLst>
                                    <p:cond delay="0"/>
                                  </p:stCondLst>
                                  <p:childTnLst>
                                    <p:set>
                                      <p:cBhvr>
                                        <p:cTn id="30" dur="1" fill="hold">
                                          <p:stCondLst>
                                            <p:cond delay="0"/>
                                          </p:stCondLst>
                                        </p:cTn>
                                        <p:tgtEl>
                                          <p:spTgt spid="1033"/>
                                        </p:tgtEl>
                                        <p:attrNameLst>
                                          <p:attrName>style.visibility</p:attrName>
                                        </p:attrNameLst>
                                      </p:cBhvr>
                                      <p:to>
                                        <p:strVal val="visible"/>
                                      </p:to>
                                    </p:set>
                                    <p:anim calcmode="lin" valueType="num">
                                      <p:cBhvr additive="base">
                                        <p:cTn id="31" dur="500" fill="hold"/>
                                        <p:tgtEl>
                                          <p:spTgt spid="1033"/>
                                        </p:tgtEl>
                                        <p:attrNameLst>
                                          <p:attrName>ppt_x</p:attrName>
                                        </p:attrNameLst>
                                      </p:cBhvr>
                                      <p:tavLst>
                                        <p:tav tm="0">
                                          <p:val>
                                            <p:strVal val="1+#ppt_w/2"/>
                                          </p:val>
                                        </p:tav>
                                        <p:tav tm="100000">
                                          <p:val>
                                            <p:strVal val="#ppt_x"/>
                                          </p:val>
                                        </p:tav>
                                      </p:tavLst>
                                    </p:anim>
                                    <p:anim calcmode="lin" valueType="num">
                                      <p:cBhvr additive="base">
                                        <p:cTn id="32" dur="500" fill="hold"/>
                                        <p:tgtEl>
                                          <p:spTgt spid="10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4FACBB93-F270-4368-BE82-28C0D6467104}"/>
              </a:ext>
            </a:extLst>
          </p:cNvPr>
          <p:cNvGrpSpPr/>
          <p:nvPr/>
        </p:nvGrpSpPr>
        <p:grpSpPr>
          <a:xfrm>
            <a:off x="3385006" y="368790"/>
            <a:ext cx="1756526" cy="448449"/>
            <a:chOff x="65837" y="1597123"/>
            <a:chExt cx="2977944" cy="756087"/>
          </a:xfrm>
        </p:grpSpPr>
        <p:sp>
          <p:nvSpPr>
            <p:cNvPr id="4" name="箭头: V 形 3">
              <a:extLst>
                <a:ext uri="{FF2B5EF4-FFF2-40B4-BE49-F238E27FC236}">
                  <a16:creationId xmlns:a16="http://schemas.microsoft.com/office/drawing/2014/main" xmlns="" id="{E9BBD1FB-C9FF-4870-9EF9-964D50B96FCC}"/>
                </a:ext>
              </a:extLst>
            </p:cNvPr>
            <p:cNvSpPr/>
            <p:nvPr/>
          </p:nvSpPr>
          <p:spPr>
            <a:xfrm>
              <a:off x="65837" y="1597123"/>
              <a:ext cx="2977944" cy="756087"/>
            </a:xfrm>
            <a:prstGeom prst="chevron">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p>
          </p:txBody>
        </p:sp>
        <p:sp>
          <p:nvSpPr>
            <p:cNvPr id="6" name="箭头: V 形 4">
              <a:extLst>
                <a:ext uri="{FF2B5EF4-FFF2-40B4-BE49-F238E27FC236}">
                  <a16:creationId xmlns:a16="http://schemas.microsoft.com/office/drawing/2014/main" xmlns="" id="{FB48AE7F-5DB9-45DA-8C55-5304AD8F5665}"/>
                </a:ext>
              </a:extLst>
            </p:cNvPr>
            <p:cNvSpPr txBox="1"/>
            <p:nvPr/>
          </p:nvSpPr>
          <p:spPr>
            <a:xfrm>
              <a:off x="493888" y="1597123"/>
              <a:ext cx="2221857" cy="7560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009" tIns="22670" rIns="22670" bIns="22670" numCol="1" spcCol="1270" anchor="ctr" anchorCtr="0">
              <a:noAutofit/>
            </a:bodyPr>
            <a:lstStyle/>
            <a:p>
              <a:pPr algn="ctr" defTabSz="566738">
                <a:lnSpc>
                  <a:spcPct val="90000"/>
                </a:lnSpc>
                <a:spcBef>
                  <a:spcPct val="0"/>
                </a:spcBef>
                <a:spcAft>
                  <a:spcPct val="35000"/>
                </a:spcAft>
              </a:pPr>
              <a:r>
                <a:rPr lang="zh-CN" altLang="en-US" sz="1300" dirty="0"/>
                <a:t>第一阶段</a:t>
              </a:r>
            </a:p>
          </p:txBody>
        </p:sp>
      </p:grpSp>
      <p:sp>
        <p:nvSpPr>
          <p:cNvPr id="8" name="箭头: V 形 7">
            <a:extLst>
              <a:ext uri="{FF2B5EF4-FFF2-40B4-BE49-F238E27FC236}">
                <a16:creationId xmlns:a16="http://schemas.microsoft.com/office/drawing/2014/main" xmlns="" id="{E1EA7FA2-CAF7-4129-9E99-D7E371797ACC}"/>
              </a:ext>
            </a:extLst>
          </p:cNvPr>
          <p:cNvSpPr/>
          <p:nvPr/>
        </p:nvSpPr>
        <p:spPr>
          <a:xfrm rot="10800000">
            <a:off x="3260665" y="1694159"/>
            <a:ext cx="1856046" cy="456036"/>
          </a:xfrm>
          <a:prstGeom prst="chevron">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68580" tIns="34290" rIns="68580" bIns="34290"/>
          <a:lstStyle/>
          <a:p>
            <a:endParaRPr lang="zh-CN" altLang="en-US" dirty="0"/>
          </a:p>
        </p:txBody>
      </p:sp>
      <p:grpSp>
        <p:nvGrpSpPr>
          <p:cNvPr id="7" name="组合 9">
            <a:extLst>
              <a:ext uri="{FF2B5EF4-FFF2-40B4-BE49-F238E27FC236}">
                <a16:creationId xmlns:a16="http://schemas.microsoft.com/office/drawing/2014/main" xmlns="" id="{DCE88D7B-E138-48FE-BD7D-50827C9297CC}"/>
              </a:ext>
            </a:extLst>
          </p:cNvPr>
          <p:cNvGrpSpPr/>
          <p:nvPr/>
        </p:nvGrpSpPr>
        <p:grpSpPr>
          <a:xfrm>
            <a:off x="3359847" y="2858284"/>
            <a:ext cx="1912983" cy="456037"/>
            <a:chOff x="5556360" y="764429"/>
            <a:chExt cx="3265332" cy="770328"/>
          </a:xfrm>
          <a:solidFill>
            <a:schemeClr val="accent2"/>
          </a:solidFill>
        </p:grpSpPr>
        <p:sp>
          <p:nvSpPr>
            <p:cNvPr id="11" name="箭头: V 形 10">
              <a:extLst>
                <a:ext uri="{FF2B5EF4-FFF2-40B4-BE49-F238E27FC236}">
                  <a16:creationId xmlns:a16="http://schemas.microsoft.com/office/drawing/2014/main" xmlns="" id="{89C7DF76-4A01-44B9-8D72-03BF03B8FD60}"/>
                </a:ext>
              </a:extLst>
            </p:cNvPr>
            <p:cNvSpPr/>
            <p:nvPr/>
          </p:nvSpPr>
          <p:spPr>
            <a:xfrm>
              <a:off x="5556360" y="764429"/>
              <a:ext cx="3265332" cy="756087"/>
            </a:xfrm>
            <a:prstGeom prst="chevron">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箭头: V 形 4">
              <a:extLst>
                <a:ext uri="{FF2B5EF4-FFF2-40B4-BE49-F238E27FC236}">
                  <a16:creationId xmlns:a16="http://schemas.microsoft.com/office/drawing/2014/main" xmlns="" id="{11133B69-CD3A-419A-82E1-0AD8E9118FD4}"/>
                </a:ext>
              </a:extLst>
            </p:cNvPr>
            <p:cNvSpPr txBox="1"/>
            <p:nvPr/>
          </p:nvSpPr>
          <p:spPr>
            <a:xfrm>
              <a:off x="5934403" y="778670"/>
              <a:ext cx="2509245" cy="75608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8009" tIns="22670" rIns="22670" bIns="22670" numCol="1" spcCol="1270" anchor="ctr" anchorCtr="0">
              <a:noAutofit/>
            </a:bodyPr>
            <a:lstStyle/>
            <a:p>
              <a:pPr algn="ctr" defTabSz="566738">
                <a:lnSpc>
                  <a:spcPct val="90000"/>
                </a:lnSpc>
                <a:spcBef>
                  <a:spcPct val="0"/>
                </a:spcBef>
                <a:spcAft>
                  <a:spcPct val="35000"/>
                </a:spcAft>
              </a:pPr>
              <a:r>
                <a:rPr lang="zh-CN" altLang="en-US" sz="1300" dirty="0"/>
                <a:t>第三阶段</a:t>
              </a:r>
            </a:p>
          </p:txBody>
        </p:sp>
      </p:grpSp>
      <p:sp>
        <p:nvSpPr>
          <p:cNvPr id="2" name="文本框 1">
            <a:extLst>
              <a:ext uri="{FF2B5EF4-FFF2-40B4-BE49-F238E27FC236}">
                <a16:creationId xmlns:a16="http://schemas.microsoft.com/office/drawing/2014/main" xmlns="" id="{8922A50F-9607-428A-80F4-52B74A753811}"/>
              </a:ext>
            </a:extLst>
          </p:cNvPr>
          <p:cNvSpPr txBox="1"/>
          <p:nvPr/>
        </p:nvSpPr>
        <p:spPr>
          <a:xfrm>
            <a:off x="230386" y="171450"/>
            <a:ext cx="1789510" cy="623248"/>
          </a:xfrm>
          <a:prstGeom prst="rect">
            <a:avLst/>
          </a:prstGeom>
          <a:noFill/>
        </p:spPr>
        <p:txBody>
          <a:bodyPr wrap="square" lIns="68580" tIns="34290" rIns="68580" bIns="34290" rtlCol="0">
            <a:spAutoFit/>
          </a:bodyPr>
          <a:lstStyle/>
          <a:p>
            <a:r>
              <a:rPr lang="zh-CN" altLang="en-US" b="1" dirty="0"/>
              <a:t>民法典的立法历程</a:t>
            </a:r>
          </a:p>
        </p:txBody>
      </p:sp>
      <p:sp>
        <p:nvSpPr>
          <p:cNvPr id="22" name="文本框 21">
            <a:extLst>
              <a:ext uri="{FF2B5EF4-FFF2-40B4-BE49-F238E27FC236}">
                <a16:creationId xmlns:a16="http://schemas.microsoft.com/office/drawing/2014/main" xmlns="" id="{D596E91F-D9F2-43CF-B422-9B914F1C9377}"/>
              </a:ext>
            </a:extLst>
          </p:cNvPr>
          <p:cNvSpPr txBox="1"/>
          <p:nvPr/>
        </p:nvSpPr>
        <p:spPr>
          <a:xfrm>
            <a:off x="0" y="914578"/>
            <a:ext cx="3429152" cy="1731243"/>
          </a:xfrm>
          <a:prstGeom prst="rect">
            <a:avLst/>
          </a:prstGeom>
          <a:noFill/>
        </p:spPr>
        <p:txBody>
          <a:bodyPr wrap="square" lIns="68580" tIns="34290" rIns="68580" bIns="34290" rtlCol="0">
            <a:spAutoFit/>
          </a:bodyPr>
          <a:lstStyle/>
          <a:p>
            <a:r>
              <a:rPr lang="en-US" altLang="zh-CN" sz="1200" b="1" dirty="0">
                <a:latin typeface="楷体" panose="02010609060101010101" pitchFamily="49" charset="-122"/>
                <a:ea typeface="楷体" panose="02010609060101010101" pitchFamily="49" charset="-122"/>
              </a:rPr>
              <a:t>1979</a:t>
            </a:r>
            <a:r>
              <a:rPr lang="zh-CN" altLang="en-US" sz="1200" b="1" dirty="0">
                <a:latin typeface="楷体" panose="02010609060101010101" pitchFamily="49" charset="-122"/>
                <a:ea typeface="楷体" panose="02010609060101010101" pitchFamily="49" charset="-122"/>
              </a:rPr>
              <a:t>年</a:t>
            </a:r>
            <a:endParaRPr lang="en-US" altLang="zh-CN" sz="1200" b="1" dirty="0">
              <a:latin typeface="楷体" panose="02010609060101010101" pitchFamily="49" charset="-122"/>
              <a:ea typeface="楷体" panose="02010609060101010101" pitchFamily="49" charset="-122"/>
            </a:endParaRPr>
          </a:p>
          <a:p>
            <a:r>
              <a:rPr lang="zh-CN" altLang="en-US" sz="1200" dirty="0">
                <a:latin typeface="楷体" panose="02010609060101010101" pitchFamily="49" charset="-122"/>
                <a:ea typeface="楷体" panose="02010609060101010101" pitchFamily="49" charset="-122"/>
              </a:rPr>
              <a:t>当时的起草工作采取“批发转零售”的策略，即成熟一部制定一部，确定先制定民事单行法律。</a:t>
            </a:r>
            <a:endParaRPr lang="en-US" altLang="zh-CN" sz="1200" dirty="0">
              <a:latin typeface="楷体" panose="02010609060101010101" pitchFamily="49" charset="-122"/>
              <a:ea typeface="楷体" panose="02010609060101010101" pitchFamily="49" charset="-122"/>
            </a:endParaRPr>
          </a:p>
          <a:p>
            <a:endParaRPr lang="en-US" altLang="zh-CN" sz="1200" dirty="0">
              <a:latin typeface="楷体" panose="02010609060101010101" pitchFamily="49" charset="-122"/>
              <a:ea typeface="楷体" panose="02010609060101010101" pitchFamily="49" charset="-122"/>
            </a:endParaRPr>
          </a:p>
          <a:p>
            <a:r>
              <a:rPr lang="en-US" altLang="zh-CN" sz="1200" b="1" dirty="0">
                <a:latin typeface="楷体" panose="02010609060101010101" pitchFamily="49" charset="-122"/>
                <a:ea typeface="楷体" panose="02010609060101010101" pitchFamily="49" charset="-122"/>
              </a:rPr>
              <a:t>2002</a:t>
            </a:r>
            <a:r>
              <a:rPr lang="zh-CN" altLang="en-US" sz="1200" b="1" dirty="0">
                <a:latin typeface="楷体" panose="02010609060101010101" pitchFamily="49" charset="-122"/>
                <a:ea typeface="楷体" panose="02010609060101010101" pitchFamily="49" charset="-122"/>
              </a:rPr>
              <a:t>年</a:t>
            </a:r>
            <a:endParaRPr lang="en-US" altLang="zh-CN" sz="1200" b="1" dirty="0">
              <a:latin typeface="楷体" panose="02010609060101010101" pitchFamily="49" charset="-122"/>
              <a:ea typeface="楷体" panose="02010609060101010101" pitchFamily="49" charset="-122"/>
            </a:endParaRPr>
          </a:p>
          <a:p>
            <a:r>
              <a:rPr lang="en-US" altLang="zh-CN" sz="1200" dirty="0">
                <a:latin typeface="楷体" panose="02010609060101010101" pitchFamily="49" charset="-122"/>
                <a:ea typeface="楷体" panose="02010609060101010101" pitchFamily="49" charset="-122"/>
              </a:rPr>
              <a:t>10</a:t>
            </a:r>
            <a:r>
              <a:rPr lang="zh-CN" altLang="en-US" sz="1200" dirty="0">
                <a:latin typeface="楷体" panose="02010609060101010101" pitchFamily="49" charset="-122"/>
                <a:ea typeface="楷体" panose="02010609060101010101" pitchFamily="49" charset="-122"/>
              </a:rPr>
              <a:t>万多字的民法典草案提交审议。但由于当时的物权法尚未制定，先行出台民法典与此前的“路线图”不符，加上对于草案的分歧较大，这次起草工作无果而终。</a:t>
            </a:r>
          </a:p>
        </p:txBody>
      </p:sp>
      <p:sp>
        <p:nvSpPr>
          <p:cNvPr id="23" name="文本框 22">
            <a:extLst>
              <a:ext uri="{FF2B5EF4-FFF2-40B4-BE49-F238E27FC236}">
                <a16:creationId xmlns:a16="http://schemas.microsoft.com/office/drawing/2014/main" xmlns="" id="{96DCA17E-210A-4CE3-BE7A-BF3C3F764339}"/>
              </a:ext>
            </a:extLst>
          </p:cNvPr>
          <p:cNvSpPr txBox="1"/>
          <p:nvPr/>
        </p:nvSpPr>
        <p:spPr>
          <a:xfrm>
            <a:off x="5272830" y="91039"/>
            <a:ext cx="3129197" cy="1546577"/>
          </a:xfrm>
          <a:prstGeom prst="rect">
            <a:avLst/>
          </a:prstGeom>
          <a:noFill/>
        </p:spPr>
        <p:txBody>
          <a:bodyPr wrap="square" lIns="68580" tIns="34290" rIns="68580" bIns="34290" rtlCol="0">
            <a:spAutoFit/>
          </a:bodyPr>
          <a:lstStyle/>
          <a:p>
            <a:r>
              <a:rPr lang="en-US" altLang="zh-CN" sz="1200" b="1" dirty="0">
                <a:latin typeface="楷体" panose="02010609060101010101" pitchFamily="49" charset="-122"/>
                <a:ea typeface="楷体" panose="02010609060101010101" pitchFamily="49" charset="-122"/>
              </a:rPr>
              <a:t>1954</a:t>
            </a:r>
            <a:r>
              <a:rPr lang="zh-CN" altLang="en-US" sz="1200" b="1" dirty="0">
                <a:latin typeface="楷体" panose="02010609060101010101" pitchFamily="49" charset="-122"/>
                <a:ea typeface="楷体" panose="02010609060101010101" pitchFamily="49" charset="-122"/>
              </a:rPr>
              <a:t>年</a:t>
            </a:r>
            <a:endParaRPr lang="en-US" altLang="zh-CN" sz="1200" b="1" dirty="0">
              <a:latin typeface="楷体" panose="02010609060101010101" pitchFamily="49" charset="-122"/>
              <a:ea typeface="楷体" panose="02010609060101010101" pitchFamily="49" charset="-122"/>
            </a:endParaRPr>
          </a:p>
          <a:p>
            <a:r>
              <a:rPr lang="zh-CN" altLang="en-US" sz="1200" dirty="0">
                <a:latin typeface="楷体" panose="02010609060101010101" pitchFamily="49" charset="-122"/>
                <a:ea typeface="楷体" panose="02010609060101010101" pitchFamily="49" charset="-122"/>
              </a:rPr>
              <a:t>民法典的首次起草工作正式开始，但最终因遭遇斗争扩大化而终止。</a:t>
            </a:r>
            <a:endParaRPr lang="en-US" altLang="zh-CN" sz="1200" dirty="0">
              <a:latin typeface="楷体" panose="02010609060101010101" pitchFamily="49" charset="-122"/>
              <a:ea typeface="楷体" panose="02010609060101010101" pitchFamily="49" charset="-122"/>
            </a:endParaRPr>
          </a:p>
          <a:p>
            <a:endParaRPr lang="en-US" altLang="zh-CN" sz="1200" dirty="0">
              <a:latin typeface="楷体" panose="02010609060101010101" pitchFamily="49" charset="-122"/>
              <a:ea typeface="楷体" panose="02010609060101010101" pitchFamily="49" charset="-122"/>
            </a:endParaRPr>
          </a:p>
          <a:p>
            <a:r>
              <a:rPr lang="en-US" altLang="zh-CN" sz="1200" b="1" dirty="0">
                <a:latin typeface="楷体" panose="02010609060101010101" pitchFamily="49" charset="-122"/>
                <a:ea typeface="楷体" panose="02010609060101010101" pitchFamily="49" charset="-122"/>
              </a:rPr>
              <a:t>1962</a:t>
            </a:r>
            <a:r>
              <a:rPr lang="zh-CN" altLang="en-US" sz="1200" b="1" dirty="0">
                <a:latin typeface="楷体" panose="02010609060101010101" pitchFamily="49" charset="-122"/>
                <a:ea typeface="楷体" panose="02010609060101010101" pitchFamily="49" charset="-122"/>
              </a:rPr>
              <a:t>年</a:t>
            </a:r>
            <a:endParaRPr lang="en-US" altLang="zh-CN" sz="1200" b="1" dirty="0">
              <a:latin typeface="楷体" panose="02010609060101010101" pitchFamily="49" charset="-122"/>
              <a:ea typeface="楷体" panose="02010609060101010101" pitchFamily="49" charset="-122"/>
            </a:endParaRPr>
          </a:p>
          <a:p>
            <a:r>
              <a:rPr lang="zh-CN" altLang="en-US" sz="1200" dirty="0">
                <a:latin typeface="楷体" panose="02010609060101010101" pitchFamily="49" charset="-122"/>
                <a:ea typeface="楷体" panose="02010609060101010101" pitchFamily="49" charset="-122"/>
              </a:rPr>
              <a:t>这次提出的草案突出了计划经济的内容，主要算经济行政账，但后来起草工作因客观原因停止。</a:t>
            </a:r>
          </a:p>
        </p:txBody>
      </p:sp>
      <p:sp>
        <p:nvSpPr>
          <p:cNvPr id="24" name="文本框 23">
            <a:extLst>
              <a:ext uri="{FF2B5EF4-FFF2-40B4-BE49-F238E27FC236}">
                <a16:creationId xmlns:a16="http://schemas.microsoft.com/office/drawing/2014/main" xmlns="" id="{C1E04B67-F2F9-49C6-9340-99B8187B7687}"/>
              </a:ext>
            </a:extLst>
          </p:cNvPr>
          <p:cNvSpPr txBox="1"/>
          <p:nvPr/>
        </p:nvSpPr>
        <p:spPr>
          <a:xfrm>
            <a:off x="5424395" y="2501895"/>
            <a:ext cx="3750008" cy="1177245"/>
          </a:xfrm>
          <a:prstGeom prst="rect">
            <a:avLst/>
          </a:prstGeom>
          <a:noFill/>
        </p:spPr>
        <p:txBody>
          <a:bodyPr wrap="square" lIns="68580" tIns="34290" rIns="68580" bIns="34290" rtlCol="0">
            <a:spAutoFit/>
          </a:bodyPr>
          <a:lstStyle/>
          <a:p>
            <a:r>
              <a:rPr lang="en-US" altLang="zh-CN" sz="1200" b="1" dirty="0">
                <a:latin typeface="楷体" panose="02010609060101010101" pitchFamily="49" charset="-122"/>
                <a:ea typeface="楷体" panose="02010609060101010101" pitchFamily="49" charset="-122"/>
              </a:rPr>
              <a:t>2014</a:t>
            </a:r>
            <a:r>
              <a:rPr lang="zh-CN" altLang="en-US" sz="1200" b="1" dirty="0">
                <a:latin typeface="楷体" panose="02010609060101010101" pitchFamily="49" charset="-122"/>
                <a:ea typeface="楷体" panose="02010609060101010101" pitchFamily="49" charset="-122"/>
              </a:rPr>
              <a:t>年</a:t>
            </a:r>
            <a:endParaRPr lang="en-US" altLang="zh-CN" sz="1200" b="1" dirty="0">
              <a:latin typeface="楷体" panose="02010609060101010101" pitchFamily="49" charset="-122"/>
              <a:ea typeface="楷体" panose="02010609060101010101" pitchFamily="49" charset="-122"/>
            </a:endParaRPr>
          </a:p>
          <a:p>
            <a:r>
              <a:rPr lang="zh-CN" altLang="en-US" sz="1200" dirty="0">
                <a:latin typeface="楷体" panose="02010609060101010101" pitchFamily="49" charset="-122"/>
                <a:ea typeface="楷体" panose="02010609060101010101" pitchFamily="49" charset="-122"/>
              </a:rPr>
              <a:t>十八届四中全会明确提出编纂民法典。</a:t>
            </a:r>
            <a:endParaRPr lang="en-US" altLang="zh-CN" sz="1200" dirty="0">
              <a:latin typeface="楷体" panose="02010609060101010101" pitchFamily="49" charset="-122"/>
              <a:ea typeface="楷体" panose="02010609060101010101" pitchFamily="49" charset="-122"/>
            </a:endParaRPr>
          </a:p>
          <a:p>
            <a:endParaRPr lang="en-US" altLang="zh-CN" sz="1200" dirty="0">
              <a:latin typeface="楷体" panose="02010609060101010101" pitchFamily="49" charset="-122"/>
              <a:ea typeface="楷体" panose="02010609060101010101" pitchFamily="49" charset="-122"/>
            </a:endParaRPr>
          </a:p>
          <a:p>
            <a:r>
              <a:rPr lang="en-US" altLang="zh-CN" sz="1200" b="1" dirty="0">
                <a:latin typeface="楷体" panose="02010609060101010101" pitchFamily="49" charset="-122"/>
                <a:ea typeface="楷体" panose="02010609060101010101" pitchFamily="49" charset="-122"/>
              </a:rPr>
              <a:t>2016</a:t>
            </a:r>
            <a:r>
              <a:rPr lang="zh-CN" altLang="en-US" sz="1200" b="1" dirty="0">
                <a:latin typeface="楷体" panose="02010609060101010101" pitchFamily="49" charset="-122"/>
                <a:ea typeface="楷体" panose="02010609060101010101" pitchFamily="49" charset="-122"/>
              </a:rPr>
              <a:t>年</a:t>
            </a:r>
            <a:endParaRPr lang="en-US" altLang="zh-CN" sz="1200" b="1" dirty="0">
              <a:latin typeface="楷体" panose="02010609060101010101" pitchFamily="49" charset="-122"/>
              <a:ea typeface="楷体" panose="02010609060101010101" pitchFamily="49" charset="-122"/>
            </a:endParaRPr>
          </a:p>
          <a:p>
            <a:r>
              <a:rPr lang="zh-CN" altLang="en-US" sz="1200" dirty="0">
                <a:latin typeface="楷体" panose="02010609060101010101" pitchFamily="49" charset="-122"/>
                <a:ea typeface="楷体" panose="02010609060101010101" pitchFamily="49" charset="-122"/>
              </a:rPr>
              <a:t>十二届全国人大常委会第二十一次会议初次审议了民法总则草案，标志着民法典编纂工作进入立法程序。</a:t>
            </a:r>
          </a:p>
        </p:txBody>
      </p:sp>
      <p:sp>
        <p:nvSpPr>
          <p:cNvPr id="25" name="文本框 24">
            <a:extLst>
              <a:ext uri="{FF2B5EF4-FFF2-40B4-BE49-F238E27FC236}">
                <a16:creationId xmlns:a16="http://schemas.microsoft.com/office/drawing/2014/main" xmlns="" id="{3FB6D20D-97C1-49C1-8C43-20539DB0506E}"/>
              </a:ext>
            </a:extLst>
          </p:cNvPr>
          <p:cNvSpPr txBox="1"/>
          <p:nvPr/>
        </p:nvSpPr>
        <p:spPr>
          <a:xfrm>
            <a:off x="32765" y="3195160"/>
            <a:ext cx="3226633" cy="1915909"/>
          </a:xfrm>
          <a:prstGeom prst="rect">
            <a:avLst/>
          </a:prstGeom>
          <a:noFill/>
        </p:spPr>
        <p:txBody>
          <a:bodyPr wrap="square" lIns="68580" tIns="34290" rIns="68580" bIns="34290" rtlCol="0">
            <a:spAutoFit/>
          </a:bodyPr>
          <a:lstStyle/>
          <a:p>
            <a:r>
              <a:rPr lang="en-US" altLang="zh-CN" sz="1200" b="1" dirty="0">
                <a:latin typeface="楷体" panose="02010609060101010101" pitchFamily="49" charset="-122"/>
                <a:ea typeface="楷体" panose="02010609060101010101" pitchFamily="49" charset="-122"/>
              </a:rPr>
              <a:t>2018</a:t>
            </a:r>
            <a:r>
              <a:rPr lang="zh-CN" altLang="en-US" sz="1200" b="1" dirty="0">
                <a:latin typeface="楷体" panose="02010609060101010101" pitchFamily="49" charset="-122"/>
                <a:ea typeface="楷体" panose="02010609060101010101" pitchFamily="49" charset="-122"/>
              </a:rPr>
              <a:t>年</a:t>
            </a:r>
            <a:endParaRPr lang="en-US" altLang="zh-CN" sz="1200" b="1" dirty="0">
              <a:latin typeface="楷体" panose="02010609060101010101" pitchFamily="49" charset="-122"/>
              <a:ea typeface="楷体" panose="02010609060101010101" pitchFamily="49" charset="-122"/>
            </a:endParaRPr>
          </a:p>
          <a:p>
            <a:r>
              <a:rPr lang="zh-CN" altLang="en-US" sz="1200" dirty="0">
                <a:latin typeface="楷体" panose="02010609060101010101" pitchFamily="49" charset="-122"/>
                <a:ea typeface="楷体" panose="02010609060101010101" pitchFamily="49" charset="-122"/>
              </a:rPr>
              <a:t>民法典合同编草案二审稿提交全国人大常委会审议。为体现对合同的保护，二审编规定，依法成立的合同，受法律保护。</a:t>
            </a:r>
            <a:endParaRPr lang="en-US" altLang="zh-CN" sz="1200" dirty="0">
              <a:latin typeface="楷体" panose="02010609060101010101" pitchFamily="49" charset="-122"/>
              <a:ea typeface="楷体" panose="02010609060101010101" pitchFamily="49" charset="-122"/>
            </a:endParaRPr>
          </a:p>
          <a:p>
            <a:endParaRPr lang="en-US" altLang="zh-CN" sz="1200" dirty="0">
              <a:latin typeface="楷体" panose="02010609060101010101" pitchFamily="49" charset="-122"/>
              <a:ea typeface="楷体" panose="02010609060101010101" pitchFamily="49" charset="-122"/>
            </a:endParaRPr>
          </a:p>
          <a:p>
            <a:r>
              <a:rPr lang="en-US" altLang="zh-CN" sz="1200" b="1" dirty="0">
                <a:latin typeface="楷体" panose="02010609060101010101" pitchFamily="49" charset="-122"/>
                <a:ea typeface="楷体" panose="02010609060101010101" pitchFamily="49" charset="-122"/>
              </a:rPr>
              <a:t>2019</a:t>
            </a:r>
            <a:r>
              <a:rPr lang="zh-CN" altLang="en-US" sz="1200" b="1" dirty="0">
                <a:latin typeface="楷体" panose="02010609060101010101" pitchFamily="49" charset="-122"/>
                <a:ea typeface="楷体" panose="02010609060101010101" pitchFamily="49" charset="-122"/>
              </a:rPr>
              <a:t>年</a:t>
            </a:r>
            <a:endParaRPr lang="en-US" altLang="zh-CN" sz="1200" b="1" dirty="0">
              <a:latin typeface="楷体" panose="02010609060101010101" pitchFamily="49" charset="-122"/>
              <a:ea typeface="楷体" panose="02010609060101010101" pitchFamily="49" charset="-122"/>
            </a:endParaRPr>
          </a:p>
          <a:p>
            <a:r>
              <a:rPr lang="zh-CN" altLang="en-US" sz="1200" dirty="0">
                <a:latin typeface="楷体" panose="02010609060101010101" pitchFamily="49" charset="-122"/>
                <a:ea typeface="楷体" panose="02010609060101010101" pitchFamily="49" charset="-122"/>
              </a:rPr>
              <a:t>十三届全国人大常委会第十五次会议表决通过了提请审议民法典草案的议案，决定将民法典草案提请</a:t>
            </a:r>
            <a:r>
              <a:rPr lang="en-US" altLang="zh-CN" sz="1200" dirty="0">
                <a:latin typeface="楷体" panose="02010609060101010101" pitchFamily="49" charset="-122"/>
                <a:ea typeface="楷体" panose="02010609060101010101" pitchFamily="49" charset="-122"/>
              </a:rPr>
              <a:t>2020</a:t>
            </a:r>
            <a:r>
              <a:rPr lang="zh-CN" altLang="en-US" sz="1200" dirty="0">
                <a:latin typeface="楷体" panose="02010609060101010101" pitchFamily="49" charset="-122"/>
                <a:ea typeface="楷体" panose="02010609060101010101" pitchFamily="49" charset="-122"/>
              </a:rPr>
              <a:t>年召开的十三届全国人大三次会议审议。</a:t>
            </a:r>
          </a:p>
        </p:txBody>
      </p:sp>
      <p:sp>
        <p:nvSpPr>
          <p:cNvPr id="26" name="文本框 25">
            <a:extLst>
              <a:ext uri="{FF2B5EF4-FFF2-40B4-BE49-F238E27FC236}">
                <a16:creationId xmlns:a16="http://schemas.microsoft.com/office/drawing/2014/main" xmlns="" id="{92EBF654-EE45-4C2C-85EE-742B5CCF8A74}"/>
              </a:ext>
            </a:extLst>
          </p:cNvPr>
          <p:cNvSpPr txBox="1"/>
          <p:nvPr/>
        </p:nvSpPr>
        <p:spPr>
          <a:xfrm>
            <a:off x="3813158" y="1780199"/>
            <a:ext cx="1618577" cy="346249"/>
          </a:xfrm>
          <a:prstGeom prst="rect">
            <a:avLst/>
          </a:prstGeom>
          <a:noFill/>
        </p:spPr>
        <p:txBody>
          <a:bodyPr wrap="square" lIns="68580" tIns="34290" rIns="68580" bIns="34290" rtlCol="0">
            <a:spAutoFit/>
          </a:bodyPr>
          <a:lstStyle/>
          <a:p>
            <a:r>
              <a:rPr lang="zh-CN" altLang="en-US" dirty="0">
                <a:solidFill>
                  <a:schemeClr val="bg1"/>
                </a:solidFill>
              </a:rPr>
              <a:t>第二阶段</a:t>
            </a:r>
          </a:p>
        </p:txBody>
      </p:sp>
      <p:sp>
        <p:nvSpPr>
          <p:cNvPr id="27" name="箭头: V 形 26">
            <a:extLst>
              <a:ext uri="{FF2B5EF4-FFF2-40B4-BE49-F238E27FC236}">
                <a16:creationId xmlns:a16="http://schemas.microsoft.com/office/drawing/2014/main" xmlns="" id="{D616CE88-E01D-42F9-8DA8-F1EEA127BE27}"/>
              </a:ext>
            </a:extLst>
          </p:cNvPr>
          <p:cNvSpPr/>
          <p:nvPr/>
        </p:nvSpPr>
        <p:spPr>
          <a:xfrm rot="10800000">
            <a:off x="3321470" y="4153115"/>
            <a:ext cx="1879616" cy="447605"/>
          </a:xfrm>
          <a:prstGeom prst="chevron">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68580" tIns="34290" rIns="68580" bIns="34290"/>
          <a:lstStyle/>
          <a:p>
            <a:endParaRPr lang="zh-CN" altLang="en-US" dirty="0"/>
          </a:p>
        </p:txBody>
      </p:sp>
      <p:sp>
        <p:nvSpPr>
          <p:cNvPr id="28" name="文本框 27">
            <a:extLst>
              <a:ext uri="{FF2B5EF4-FFF2-40B4-BE49-F238E27FC236}">
                <a16:creationId xmlns:a16="http://schemas.microsoft.com/office/drawing/2014/main" xmlns="" id="{F3259925-70F6-4576-9CC2-4AE9B185C165}"/>
              </a:ext>
            </a:extLst>
          </p:cNvPr>
          <p:cNvSpPr txBox="1"/>
          <p:nvPr/>
        </p:nvSpPr>
        <p:spPr>
          <a:xfrm>
            <a:off x="3880842" y="4238418"/>
            <a:ext cx="1382316" cy="346249"/>
          </a:xfrm>
          <a:prstGeom prst="rect">
            <a:avLst/>
          </a:prstGeom>
          <a:noFill/>
        </p:spPr>
        <p:txBody>
          <a:bodyPr wrap="square" lIns="68580" tIns="34290" rIns="68580" bIns="34290" rtlCol="0">
            <a:spAutoFit/>
          </a:bodyPr>
          <a:lstStyle/>
          <a:p>
            <a:r>
              <a:rPr lang="zh-CN" altLang="en-US" dirty="0">
                <a:solidFill>
                  <a:schemeClr val="bg1"/>
                </a:solidFill>
              </a:rPr>
              <a:t>第四阶段</a:t>
            </a:r>
          </a:p>
        </p:txBody>
      </p:sp>
    </p:spTree>
    <p:extLst>
      <p:ext uri="{BB962C8B-B14F-4D97-AF65-F5344CB8AC3E}">
        <p14:creationId xmlns:p14="http://schemas.microsoft.com/office/powerpoint/2010/main" xmlns="" val="2402167075"/>
      </p:ext>
    </p:extLst>
  </p:cSld>
  <p:clrMapOvr>
    <a:masterClrMapping/>
  </p:clrMapOvr>
  <p:transition spd="slow" advTm="4000">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536C7B23-36B5-4D4C-8643-76FD63B30F74}"/>
              </a:ext>
            </a:extLst>
          </p:cNvPr>
          <p:cNvSpPr txBox="1"/>
          <p:nvPr/>
        </p:nvSpPr>
        <p:spPr>
          <a:xfrm>
            <a:off x="404735" y="314794"/>
            <a:ext cx="2012429" cy="300083"/>
          </a:xfrm>
          <a:prstGeom prst="rect">
            <a:avLst/>
          </a:prstGeom>
          <a:noFill/>
        </p:spPr>
        <p:txBody>
          <a:bodyPr wrap="square" lIns="68580" tIns="34290" rIns="68580" bIns="34290" rtlCol="0">
            <a:spAutoFit/>
          </a:bodyPr>
          <a:lstStyle/>
          <a:p>
            <a:r>
              <a:rPr lang="zh-CN" altLang="en-US" sz="1500" b="1" dirty="0"/>
              <a:t>民法典正式颁布</a:t>
            </a:r>
          </a:p>
        </p:txBody>
      </p:sp>
      <p:sp>
        <p:nvSpPr>
          <p:cNvPr id="4" name="文本框 3">
            <a:extLst>
              <a:ext uri="{FF2B5EF4-FFF2-40B4-BE49-F238E27FC236}">
                <a16:creationId xmlns:a16="http://schemas.microsoft.com/office/drawing/2014/main" xmlns="" id="{0FF65CDA-F1DD-448E-B1EA-E0D4F47FAFA2}"/>
              </a:ext>
            </a:extLst>
          </p:cNvPr>
          <p:cNvSpPr txBox="1"/>
          <p:nvPr/>
        </p:nvSpPr>
        <p:spPr>
          <a:xfrm>
            <a:off x="497310" y="1477313"/>
            <a:ext cx="1624384" cy="3116238"/>
          </a:xfrm>
          <a:prstGeom prst="rect">
            <a:avLst/>
          </a:prstGeom>
          <a:noFill/>
        </p:spPr>
        <p:txBody>
          <a:bodyPr wrap="square" lIns="68580" tIns="34290" rIns="68580" bIns="34290" rtlCol="0">
            <a:spAutoFit/>
          </a:bodyPr>
          <a:lstStyle/>
          <a:p>
            <a:pPr algn="ctr"/>
            <a:r>
              <a:rPr lang="en-US" altLang="zh-CN" b="1" dirty="0">
                <a:latin typeface="楷体" panose="02010609060101010101" pitchFamily="49" charset="-122"/>
                <a:ea typeface="楷体" panose="02010609060101010101" pitchFamily="49" charset="-122"/>
              </a:rPr>
              <a:t>01  2020.5.28</a:t>
            </a:r>
          </a:p>
          <a:p>
            <a:pPr algn="ctr"/>
            <a:endParaRPr lang="en-US" altLang="zh-CN" dirty="0">
              <a:latin typeface="楷体" panose="02010609060101010101" pitchFamily="49" charset="-122"/>
              <a:ea typeface="楷体" panose="02010609060101010101" pitchFamily="49" charset="-122"/>
            </a:endParaRPr>
          </a:p>
          <a:p>
            <a:pPr algn="just"/>
            <a:r>
              <a:rPr lang="en-US" altLang="zh-CN" dirty="0">
                <a:latin typeface="楷体" panose="02010609060101010101" pitchFamily="49" charset="-122"/>
                <a:ea typeface="楷体" panose="02010609060101010101" pitchFamily="49" charset="-122"/>
              </a:rPr>
              <a:t>5</a:t>
            </a:r>
            <a:r>
              <a:rPr lang="zh-CN" altLang="en-US" dirty="0">
                <a:latin typeface="楷体" panose="02010609060101010101" pitchFamily="49" charset="-122"/>
                <a:ea typeface="楷体" panose="02010609060101010101" pitchFamily="49" charset="-122"/>
              </a:rPr>
              <a:t>月</a:t>
            </a:r>
            <a:r>
              <a:rPr lang="en-US" altLang="zh-CN" dirty="0">
                <a:latin typeface="楷体" panose="02010609060101010101" pitchFamily="49" charset="-122"/>
                <a:ea typeface="楷体" panose="02010609060101010101" pitchFamily="49" charset="-122"/>
              </a:rPr>
              <a:t>28</a:t>
            </a:r>
            <a:r>
              <a:rPr lang="zh-CN" altLang="en-US" dirty="0">
                <a:latin typeface="楷体" panose="02010609060101010101" pitchFamily="49" charset="-122"/>
                <a:ea typeface="楷体" panose="02010609060101010101" pitchFamily="49" charset="-122"/>
              </a:rPr>
              <a:t>日，中华人民共和国第十三届全国人民代表大会第三次会议表决通过</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中华人民共和国民法典</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a:t>
            </a:r>
          </a:p>
        </p:txBody>
      </p:sp>
      <p:sp>
        <p:nvSpPr>
          <p:cNvPr id="6" name="文本框 5">
            <a:extLst>
              <a:ext uri="{FF2B5EF4-FFF2-40B4-BE49-F238E27FC236}">
                <a16:creationId xmlns:a16="http://schemas.microsoft.com/office/drawing/2014/main" xmlns="" id="{7AFD8C0B-84F8-47CC-B547-657FFF79CF1C}"/>
              </a:ext>
            </a:extLst>
          </p:cNvPr>
          <p:cNvSpPr txBox="1"/>
          <p:nvPr/>
        </p:nvSpPr>
        <p:spPr>
          <a:xfrm>
            <a:off x="2799502" y="1470726"/>
            <a:ext cx="1714646" cy="2562240"/>
          </a:xfrm>
          <a:prstGeom prst="rect">
            <a:avLst/>
          </a:prstGeom>
          <a:noFill/>
        </p:spPr>
        <p:txBody>
          <a:bodyPr wrap="square" lIns="68580" tIns="34290" rIns="68580" bIns="34290" rtlCol="0">
            <a:spAutoFit/>
          </a:bodyPr>
          <a:lstStyle/>
          <a:p>
            <a:pPr algn="ctr"/>
            <a:r>
              <a:rPr lang="en-US" altLang="zh-CN" b="1" dirty="0">
                <a:latin typeface="楷体" panose="02010609060101010101" pitchFamily="49" charset="-122"/>
                <a:ea typeface="楷体" panose="02010609060101010101" pitchFamily="49" charset="-122"/>
              </a:rPr>
              <a:t>02  2879</a:t>
            </a:r>
            <a:r>
              <a:rPr lang="zh-CN" altLang="en-US" b="1" dirty="0">
                <a:latin typeface="楷体" panose="02010609060101010101" pitchFamily="49" charset="-122"/>
                <a:ea typeface="楷体" panose="02010609060101010101" pitchFamily="49" charset="-122"/>
              </a:rPr>
              <a:t>票赞成</a:t>
            </a:r>
            <a:endParaRPr lang="en-US" altLang="zh-CN" b="1" dirty="0">
              <a:latin typeface="楷体" panose="02010609060101010101" pitchFamily="49" charset="-122"/>
              <a:ea typeface="楷体" panose="02010609060101010101" pitchFamily="49" charset="-122"/>
            </a:endParaRPr>
          </a:p>
          <a:p>
            <a:pPr algn="ctr"/>
            <a:endParaRPr lang="en-US" altLang="zh-CN" dirty="0">
              <a:latin typeface="楷体" panose="02010609060101010101" pitchFamily="49" charset="-122"/>
              <a:ea typeface="楷体" panose="02010609060101010101" pitchFamily="49" charset="-122"/>
            </a:endParaRPr>
          </a:p>
          <a:p>
            <a:pPr algn="just"/>
            <a:r>
              <a:rPr lang="zh-CN" altLang="en-US" dirty="0">
                <a:latin typeface="楷体" panose="02010609060101010101" pitchFamily="49" charset="-122"/>
                <a:ea typeface="楷体" panose="02010609060101010101" pitchFamily="49" charset="-122"/>
              </a:rPr>
              <a:t>以</a:t>
            </a:r>
            <a:r>
              <a:rPr lang="en-US" altLang="zh-CN" dirty="0">
                <a:latin typeface="楷体" panose="02010609060101010101" pitchFamily="49" charset="-122"/>
                <a:ea typeface="楷体" panose="02010609060101010101" pitchFamily="49" charset="-122"/>
              </a:rPr>
              <a:t>2879</a:t>
            </a:r>
            <a:r>
              <a:rPr lang="zh-CN" altLang="en-US" dirty="0">
                <a:latin typeface="楷体" panose="02010609060101010101" pitchFamily="49" charset="-122"/>
                <a:ea typeface="楷体" panose="02010609060101010101" pitchFamily="49" charset="-122"/>
              </a:rPr>
              <a:t>票赞成，</a:t>
            </a:r>
            <a:r>
              <a:rPr lang="en-US" altLang="zh-CN" dirty="0">
                <a:latin typeface="楷体" panose="02010609060101010101" pitchFamily="49" charset="-122"/>
                <a:ea typeface="楷体" panose="02010609060101010101" pitchFamily="49" charset="-122"/>
              </a:rPr>
              <a:t>2</a:t>
            </a:r>
            <a:r>
              <a:rPr lang="zh-CN" altLang="en-US" dirty="0">
                <a:latin typeface="楷体" panose="02010609060101010101" pitchFamily="49" charset="-122"/>
                <a:ea typeface="楷体" panose="02010609060101010101" pitchFamily="49" charset="-122"/>
              </a:rPr>
              <a:t>票反对，</a:t>
            </a:r>
            <a:r>
              <a:rPr lang="en-US" altLang="zh-CN" dirty="0">
                <a:latin typeface="楷体" panose="02010609060101010101" pitchFamily="49" charset="-122"/>
                <a:ea typeface="楷体" panose="02010609060101010101" pitchFamily="49" charset="-122"/>
              </a:rPr>
              <a:t>5</a:t>
            </a:r>
            <a:r>
              <a:rPr lang="zh-CN" altLang="en-US" dirty="0">
                <a:latin typeface="楷体" panose="02010609060101010101" pitchFamily="49" charset="-122"/>
                <a:ea typeface="楷体" panose="02010609060101010101" pitchFamily="49" charset="-122"/>
              </a:rPr>
              <a:t>票弃权，高票表决通过</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中华人民共和国民法典</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a:t>
            </a:r>
          </a:p>
        </p:txBody>
      </p:sp>
      <p:sp>
        <p:nvSpPr>
          <p:cNvPr id="7" name="文本框 6">
            <a:extLst>
              <a:ext uri="{FF2B5EF4-FFF2-40B4-BE49-F238E27FC236}">
                <a16:creationId xmlns:a16="http://schemas.microsoft.com/office/drawing/2014/main" xmlns="" id="{A60A8671-83F7-4970-B087-39944C64B40F}"/>
              </a:ext>
            </a:extLst>
          </p:cNvPr>
          <p:cNvSpPr txBox="1"/>
          <p:nvPr/>
        </p:nvSpPr>
        <p:spPr>
          <a:xfrm>
            <a:off x="5213355" y="1477313"/>
            <a:ext cx="1357840" cy="3393237"/>
          </a:xfrm>
          <a:prstGeom prst="rect">
            <a:avLst/>
          </a:prstGeom>
          <a:noFill/>
        </p:spPr>
        <p:txBody>
          <a:bodyPr wrap="square" lIns="68580" tIns="34290" rIns="68580" bIns="34290" rtlCol="0">
            <a:spAutoFit/>
          </a:bodyPr>
          <a:lstStyle/>
          <a:p>
            <a:pPr algn="ctr"/>
            <a:r>
              <a:rPr lang="en-US" altLang="zh-CN" b="1" dirty="0">
                <a:latin typeface="楷体" panose="02010609060101010101" pitchFamily="49" charset="-122"/>
                <a:ea typeface="楷体" panose="02010609060101010101" pitchFamily="49" charset="-122"/>
              </a:rPr>
              <a:t>03  </a:t>
            </a:r>
            <a:r>
              <a:rPr lang="zh-CN" altLang="en-US" b="1" dirty="0">
                <a:latin typeface="楷体" panose="02010609060101010101" pitchFamily="49" charset="-122"/>
                <a:ea typeface="楷体" panose="02010609060101010101" pitchFamily="49" charset="-122"/>
              </a:rPr>
              <a:t>首个“法典”</a:t>
            </a:r>
            <a:endParaRPr lang="en-US" altLang="zh-CN" b="1" dirty="0">
              <a:latin typeface="楷体" panose="02010609060101010101" pitchFamily="49" charset="-122"/>
              <a:ea typeface="楷体" panose="02010609060101010101" pitchFamily="49" charset="-122"/>
            </a:endParaRPr>
          </a:p>
          <a:p>
            <a:pPr algn="ctr"/>
            <a:endParaRPr lang="en-US" altLang="zh-CN" dirty="0">
              <a:latin typeface="楷体" panose="02010609060101010101" pitchFamily="49" charset="-122"/>
              <a:ea typeface="楷体" panose="02010609060101010101" pitchFamily="49" charset="-122"/>
            </a:endParaRPr>
          </a:p>
          <a:p>
            <a:pPr algn="just"/>
            <a:r>
              <a:rPr lang="zh-CN" altLang="en-US" dirty="0">
                <a:latin typeface="楷体" panose="02010609060101010101" pitchFamily="49" charset="-122"/>
                <a:ea typeface="楷体" panose="02010609060101010101" pitchFamily="49" charset="-122"/>
              </a:rPr>
              <a:t>这是新中国历史上首个以“法典”命名的法律，承载着几代立法者、法律工作者乃至亿万人民的梦想。</a:t>
            </a:r>
          </a:p>
        </p:txBody>
      </p:sp>
      <p:sp>
        <p:nvSpPr>
          <p:cNvPr id="8" name="文本框 7">
            <a:extLst>
              <a:ext uri="{FF2B5EF4-FFF2-40B4-BE49-F238E27FC236}">
                <a16:creationId xmlns:a16="http://schemas.microsoft.com/office/drawing/2014/main" xmlns="" id="{F4396E63-233D-44F1-AE49-15A99D114A63}"/>
              </a:ext>
            </a:extLst>
          </p:cNvPr>
          <p:cNvSpPr txBox="1"/>
          <p:nvPr/>
        </p:nvSpPr>
        <p:spPr>
          <a:xfrm>
            <a:off x="7313649" y="1496774"/>
            <a:ext cx="1505312" cy="3393237"/>
          </a:xfrm>
          <a:prstGeom prst="rect">
            <a:avLst/>
          </a:prstGeom>
          <a:noFill/>
        </p:spPr>
        <p:txBody>
          <a:bodyPr wrap="square" lIns="68580" tIns="34290" rIns="68580" bIns="34290" rtlCol="0">
            <a:spAutoFit/>
          </a:bodyPr>
          <a:lstStyle/>
          <a:p>
            <a:pPr algn="ctr"/>
            <a:r>
              <a:rPr lang="en-US" altLang="zh-CN" b="1" dirty="0">
                <a:latin typeface="楷体" panose="02010609060101010101" pitchFamily="49" charset="-122"/>
                <a:ea typeface="楷体" panose="02010609060101010101" pitchFamily="49" charset="-122"/>
              </a:rPr>
              <a:t>04  </a:t>
            </a:r>
            <a:r>
              <a:rPr lang="zh-CN" altLang="en-US" b="1" dirty="0">
                <a:latin typeface="楷体" panose="02010609060101010101" pitchFamily="49" charset="-122"/>
                <a:ea typeface="楷体" panose="02010609060101010101" pitchFamily="49" charset="-122"/>
              </a:rPr>
              <a:t>社会生活百科全书</a:t>
            </a:r>
            <a:endParaRPr lang="en-US" altLang="zh-CN" b="1" dirty="0">
              <a:latin typeface="楷体" panose="02010609060101010101" pitchFamily="49" charset="-122"/>
              <a:ea typeface="楷体" panose="02010609060101010101" pitchFamily="49" charset="-122"/>
            </a:endParaRPr>
          </a:p>
          <a:p>
            <a:pPr algn="ctr"/>
            <a:endParaRPr lang="en-US" altLang="zh-CN" dirty="0">
              <a:latin typeface="楷体" panose="02010609060101010101" pitchFamily="49" charset="-122"/>
              <a:ea typeface="楷体" panose="02010609060101010101" pitchFamily="49" charset="-122"/>
            </a:endParaRPr>
          </a:p>
          <a:p>
            <a:pPr algn="just"/>
            <a:r>
              <a:rPr lang="zh-CN" altLang="en-US" dirty="0">
                <a:latin typeface="楷体" panose="02010609060101010101" pitchFamily="49" charset="-122"/>
                <a:ea typeface="楷体" panose="02010609060101010101" pitchFamily="49" charset="-122"/>
              </a:rPr>
              <a:t>所有的民事活动，大到合同签订、公司设立，小到缴纳物业费、离婚，都能在民法典中找到依据。</a:t>
            </a:r>
          </a:p>
        </p:txBody>
      </p:sp>
      <p:sp>
        <p:nvSpPr>
          <p:cNvPr id="9" name="星形: 五角 8">
            <a:extLst>
              <a:ext uri="{FF2B5EF4-FFF2-40B4-BE49-F238E27FC236}">
                <a16:creationId xmlns:a16="http://schemas.microsoft.com/office/drawing/2014/main" xmlns="" id="{4765E06C-0D4F-4F3D-A932-FB88E800B36D}"/>
              </a:ext>
            </a:extLst>
          </p:cNvPr>
          <p:cNvSpPr/>
          <p:nvPr/>
        </p:nvSpPr>
        <p:spPr>
          <a:xfrm>
            <a:off x="582597" y="1564481"/>
            <a:ext cx="125425" cy="115283"/>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0" name="星形: 五角 9">
            <a:extLst>
              <a:ext uri="{FF2B5EF4-FFF2-40B4-BE49-F238E27FC236}">
                <a16:creationId xmlns:a16="http://schemas.microsoft.com/office/drawing/2014/main" xmlns="" id="{9109F13F-78AB-40D2-8C80-4E159F70273F}"/>
              </a:ext>
            </a:extLst>
          </p:cNvPr>
          <p:cNvSpPr/>
          <p:nvPr/>
        </p:nvSpPr>
        <p:spPr>
          <a:xfrm>
            <a:off x="7270403" y="1594039"/>
            <a:ext cx="125425" cy="115283"/>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1" name="星形: 五角 10">
            <a:extLst>
              <a:ext uri="{FF2B5EF4-FFF2-40B4-BE49-F238E27FC236}">
                <a16:creationId xmlns:a16="http://schemas.microsoft.com/office/drawing/2014/main" xmlns="" id="{74E43FBF-D758-47B5-8EA8-FE45CB77EE05}"/>
              </a:ext>
            </a:extLst>
          </p:cNvPr>
          <p:cNvSpPr/>
          <p:nvPr/>
        </p:nvSpPr>
        <p:spPr>
          <a:xfrm>
            <a:off x="5126213" y="1564481"/>
            <a:ext cx="125425" cy="115283"/>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2" name="星形: 五角 11">
            <a:extLst>
              <a:ext uri="{FF2B5EF4-FFF2-40B4-BE49-F238E27FC236}">
                <a16:creationId xmlns:a16="http://schemas.microsoft.com/office/drawing/2014/main" xmlns="" id="{CCA818D6-60C5-4D4E-B4B5-BC80B3FD18BA}"/>
              </a:ext>
            </a:extLst>
          </p:cNvPr>
          <p:cNvSpPr/>
          <p:nvPr/>
        </p:nvSpPr>
        <p:spPr>
          <a:xfrm>
            <a:off x="2870044" y="1564481"/>
            <a:ext cx="125425" cy="115283"/>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Tree>
    <p:extLst>
      <p:ext uri="{BB962C8B-B14F-4D97-AF65-F5344CB8AC3E}">
        <p14:creationId xmlns:p14="http://schemas.microsoft.com/office/powerpoint/2010/main" xmlns="" val="32054862"/>
      </p:ext>
    </p:extLst>
  </p:cSld>
  <p:clrMapOvr>
    <a:masterClrMapping/>
  </p:clrMapOvr>
  <p:transition spd="slow" advTm="4000">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EEBCDEF-B936-4778-A480-FA3480FCD022}"/>
              </a:ext>
            </a:extLst>
          </p:cNvPr>
          <p:cNvSpPr/>
          <p:nvPr/>
        </p:nvSpPr>
        <p:spPr>
          <a:xfrm>
            <a:off x="2973617" y="1879252"/>
            <a:ext cx="3293209" cy="700192"/>
          </a:xfrm>
          <a:prstGeom prst="rect">
            <a:avLst/>
          </a:prstGeom>
          <a:noFill/>
        </p:spPr>
        <p:txBody>
          <a:bodyPr wrap="none" lIns="68580" tIns="34290" rIns="68580" bIns="34290">
            <a:spAutoFit/>
          </a:bodyPr>
          <a:lstStyle/>
          <a:p>
            <a:pPr algn="ctr"/>
            <a:r>
              <a:rPr lang="zh-CN" altLang="en-US" sz="4100" b="1" dirty="0" smtClean="0">
                <a:ln w="0"/>
                <a:solidFill>
                  <a:schemeClr val="bg2">
                    <a:lumMod val="25000"/>
                  </a:schemeClr>
                </a:solidFill>
                <a:effectLst>
                  <a:outerShdw blurRad="50800" dist="38100" dir="5400000" algn="t" rotWithShape="0">
                    <a:prstClr val="black">
                      <a:alpha val="40000"/>
                    </a:prstClr>
                  </a:outerShdw>
                  <a:reflection blurRad="6350" stA="53000" endA="300" endPos="35500" dir="5400000" sy="-90000" algn="bl" rotWithShape="0"/>
                </a:effectLst>
              </a:rPr>
              <a:t>民</a:t>
            </a:r>
            <a:r>
              <a:rPr lang="zh-CN" altLang="en-US" sz="4100" b="1" dirty="0">
                <a:ln w="0"/>
                <a:solidFill>
                  <a:schemeClr val="bg2">
                    <a:lumMod val="25000"/>
                  </a:schemeClr>
                </a:solidFill>
                <a:effectLst>
                  <a:outerShdw blurRad="50800" dist="38100" dir="5400000" algn="t" rotWithShape="0">
                    <a:prstClr val="black">
                      <a:alpha val="40000"/>
                    </a:prstClr>
                  </a:outerShdw>
                  <a:reflection blurRad="6350" stA="53000" endA="300" endPos="35500" dir="5400000" sy="-90000" algn="bl" rotWithShape="0"/>
                </a:effectLst>
              </a:rPr>
              <a:t>法典的作用</a:t>
            </a:r>
          </a:p>
        </p:txBody>
      </p:sp>
    </p:spTree>
    <p:extLst>
      <p:ext uri="{BB962C8B-B14F-4D97-AF65-F5344CB8AC3E}">
        <p14:creationId xmlns:p14="http://schemas.microsoft.com/office/powerpoint/2010/main" xmlns="" val="1517066557"/>
      </p:ext>
    </p:extLst>
  </p:cSld>
  <p:clrMapOvr>
    <a:masterClrMapping/>
  </p:clrMapOvr>
  <p:transition spd="slow" advTm="4000">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7050513D-9CEA-4DF2-90EB-AB0BC79E28E0}"/>
              </a:ext>
            </a:extLst>
          </p:cNvPr>
          <p:cNvSpPr txBox="1"/>
          <p:nvPr/>
        </p:nvSpPr>
        <p:spPr>
          <a:xfrm>
            <a:off x="359764" y="292308"/>
            <a:ext cx="2226040" cy="300083"/>
          </a:xfrm>
          <a:prstGeom prst="rect">
            <a:avLst/>
          </a:prstGeom>
          <a:noFill/>
        </p:spPr>
        <p:txBody>
          <a:bodyPr wrap="square" lIns="68580" tIns="34290" rIns="68580" bIns="34290" rtlCol="0">
            <a:spAutoFit/>
          </a:bodyPr>
          <a:lstStyle/>
          <a:p>
            <a:r>
              <a:rPr lang="zh-CN" altLang="en-US" sz="1500" b="1" dirty="0"/>
              <a:t>民法典的作用</a:t>
            </a:r>
          </a:p>
        </p:txBody>
      </p:sp>
      <p:sp>
        <p:nvSpPr>
          <p:cNvPr id="3" name="文本框 2">
            <a:extLst>
              <a:ext uri="{FF2B5EF4-FFF2-40B4-BE49-F238E27FC236}">
                <a16:creationId xmlns:a16="http://schemas.microsoft.com/office/drawing/2014/main" xmlns="" id="{ADB328FF-5D45-47EA-916C-FF342A2E0D49}"/>
              </a:ext>
            </a:extLst>
          </p:cNvPr>
          <p:cNvSpPr txBox="1"/>
          <p:nvPr/>
        </p:nvSpPr>
        <p:spPr>
          <a:xfrm>
            <a:off x="2244777" y="494856"/>
            <a:ext cx="4654446" cy="577081"/>
          </a:xfrm>
          <a:prstGeom prst="rect">
            <a:avLst/>
          </a:prstGeom>
          <a:noFill/>
        </p:spPr>
        <p:txBody>
          <a:bodyPr wrap="square" lIns="68580" tIns="34290" rIns="68580" bIns="34290" rtlCol="0">
            <a:spAutoFit/>
          </a:bodyPr>
          <a:lstStyle/>
          <a:p>
            <a:pPr algn="ctr"/>
            <a:r>
              <a:rPr lang="zh-CN" altLang="en-US" sz="3300" dirty="0">
                <a:latin typeface="楷体" panose="02010609060101010101" pitchFamily="49" charset="-122"/>
                <a:ea typeface="楷体" panose="02010609060101010101" pitchFamily="49" charset="-122"/>
              </a:rPr>
              <a:t>一、为人权保护加成</a:t>
            </a:r>
          </a:p>
        </p:txBody>
      </p:sp>
      <p:sp>
        <p:nvSpPr>
          <p:cNvPr id="4" name="文本框 3">
            <a:extLst>
              <a:ext uri="{FF2B5EF4-FFF2-40B4-BE49-F238E27FC236}">
                <a16:creationId xmlns:a16="http://schemas.microsoft.com/office/drawing/2014/main" xmlns="" id="{042CC111-BFEA-49F9-8717-B975989E08B2}"/>
              </a:ext>
            </a:extLst>
          </p:cNvPr>
          <p:cNvSpPr txBox="1"/>
          <p:nvPr/>
        </p:nvSpPr>
        <p:spPr>
          <a:xfrm>
            <a:off x="2175126" y="1273807"/>
            <a:ext cx="5274108" cy="3290644"/>
          </a:xfrm>
          <a:prstGeom prst="rect">
            <a:avLst/>
          </a:prstGeom>
          <a:noFill/>
        </p:spPr>
        <p:txBody>
          <a:bodyPr wrap="square" lIns="68580" tIns="34290" rIns="68580" bIns="34290" rtlCol="0">
            <a:spAutoFit/>
          </a:bodyPr>
          <a:lstStyle/>
          <a:p>
            <a:pPr>
              <a:lnSpc>
                <a:spcPts val="2625"/>
              </a:lnSpc>
            </a:pPr>
            <a:r>
              <a:rPr lang="zh-CN" altLang="en-US" b="1" dirty="0">
                <a:latin typeface="楷体" panose="02010609060101010101" pitchFamily="49" charset="-122"/>
                <a:ea typeface="楷体" panose="02010609060101010101" pitchFamily="49" charset="-122"/>
              </a:rPr>
              <a:t>① 完善防止性骚扰的有关规定</a:t>
            </a:r>
            <a:endParaRPr lang="en-US" altLang="zh-CN" b="1" dirty="0">
              <a:latin typeface="楷体" panose="02010609060101010101" pitchFamily="49" charset="-122"/>
              <a:ea typeface="楷体" panose="02010609060101010101" pitchFamily="49" charset="-122"/>
            </a:endParaRPr>
          </a:p>
          <a:p>
            <a:pPr>
              <a:lnSpc>
                <a:spcPts val="2625"/>
              </a:lnSpc>
            </a:pPr>
            <a:r>
              <a:rPr lang="zh-CN" altLang="en-US" dirty="0">
                <a:latin typeface="楷体" panose="02010609060101010101" pitchFamily="49" charset="-122"/>
                <a:ea typeface="楷体" panose="02010609060101010101" pitchFamily="49" charset="-122"/>
              </a:rPr>
              <a:t>认定标准更加清晰，在防止职场和校园性骚扰方面更具针对性。</a:t>
            </a:r>
            <a:endParaRPr lang="en-US" altLang="zh-CN" dirty="0">
              <a:latin typeface="楷体" panose="02010609060101010101" pitchFamily="49" charset="-122"/>
              <a:ea typeface="楷体" panose="02010609060101010101" pitchFamily="49" charset="-122"/>
            </a:endParaRPr>
          </a:p>
          <a:p>
            <a:endParaRPr lang="en-US" altLang="zh-CN" b="1" dirty="0">
              <a:latin typeface="楷体" panose="02010609060101010101" pitchFamily="49" charset="-122"/>
              <a:ea typeface="楷体" panose="02010609060101010101" pitchFamily="49" charset="-122"/>
            </a:endParaRPr>
          </a:p>
          <a:p>
            <a:pPr>
              <a:lnSpc>
                <a:spcPts val="2625"/>
              </a:lnSpc>
            </a:pPr>
            <a:r>
              <a:rPr lang="zh-CN" altLang="en-US" b="1" dirty="0">
                <a:latin typeface="楷体" panose="02010609060101010101" pitchFamily="49" charset="-122"/>
                <a:ea typeface="楷体" panose="02010609060101010101" pitchFamily="49" charset="-122"/>
              </a:rPr>
              <a:t>② 私人生活安宁纳入隐私权</a:t>
            </a:r>
            <a:endParaRPr lang="en-US" altLang="zh-CN" b="1" dirty="0">
              <a:latin typeface="楷体" panose="02010609060101010101" pitchFamily="49" charset="-122"/>
              <a:ea typeface="楷体" panose="02010609060101010101" pitchFamily="49" charset="-122"/>
            </a:endParaRPr>
          </a:p>
          <a:p>
            <a:pPr>
              <a:lnSpc>
                <a:spcPts val="2625"/>
              </a:lnSpc>
            </a:pPr>
            <a:r>
              <a:rPr lang="zh-CN" altLang="en-US" dirty="0">
                <a:latin typeface="楷体" panose="02010609060101010101" pitchFamily="49" charset="-122"/>
                <a:ea typeface="楷体" panose="02010609060101010101" pitchFamily="49" charset="-122"/>
              </a:rPr>
              <a:t>将权利范围由禁止刺探私密信息，扩展到对“午夜来电”等骚扰行为的防范。</a:t>
            </a:r>
            <a:endParaRPr lang="en-US" altLang="zh-CN" dirty="0">
              <a:latin typeface="楷体" panose="02010609060101010101" pitchFamily="49" charset="-122"/>
              <a:ea typeface="楷体" panose="02010609060101010101" pitchFamily="49" charset="-122"/>
            </a:endParaRPr>
          </a:p>
          <a:p>
            <a:endParaRPr lang="en-US" altLang="zh-CN" dirty="0">
              <a:latin typeface="楷体" panose="02010609060101010101" pitchFamily="49" charset="-122"/>
              <a:ea typeface="楷体" panose="02010609060101010101" pitchFamily="49" charset="-122"/>
            </a:endParaRPr>
          </a:p>
          <a:p>
            <a:pPr>
              <a:lnSpc>
                <a:spcPts val="2625"/>
              </a:lnSpc>
            </a:pPr>
            <a:r>
              <a:rPr lang="zh-CN" altLang="en-US" b="1" dirty="0">
                <a:latin typeface="楷体" panose="02010609060101010101" pitchFamily="49" charset="-122"/>
                <a:ea typeface="楷体" panose="02010609060101010101" pitchFamily="49" charset="-122"/>
              </a:rPr>
              <a:t>③ 特殊情况下无人照料的“被监护人”得到照顾</a:t>
            </a:r>
            <a:endParaRPr lang="en-US" altLang="zh-CN" b="1" dirty="0">
              <a:latin typeface="楷体" panose="02010609060101010101" pitchFamily="49" charset="-122"/>
              <a:ea typeface="楷体" panose="02010609060101010101" pitchFamily="49" charset="-122"/>
            </a:endParaRPr>
          </a:p>
          <a:p>
            <a:pPr>
              <a:lnSpc>
                <a:spcPts val="2625"/>
              </a:lnSpc>
            </a:pPr>
            <a:r>
              <a:rPr lang="zh-CN" altLang="en-US" dirty="0">
                <a:latin typeface="楷体" panose="02010609060101010101" pitchFamily="49" charset="-122"/>
                <a:ea typeface="楷体" panose="02010609060101010101" pitchFamily="49" charset="-122"/>
              </a:rPr>
              <a:t>当地基层组织等要安排必要的临时生活照料措施。</a:t>
            </a:r>
          </a:p>
        </p:txBody>
      </p:sp>
    </p:spTree>
    <p:extLst>
      <p:ext uri="{BB962C8B-B14F-4D97-AF65-F5344CB8AC3E}">
        <p14:creationId xmlns:p14="http://schemas.microsoft.com/office/powerpoint/2010/main" xmlns="" val="1800629579"/>
      </p:ext>
    </p:extLst>
  </p:cSld>
  <p:clrMapOvr>
    <a:masterClrMapping/>
  </p:clrMapOvr>
  <p:transition spd="slow" advTm="4000">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7050513D-9CEA-4DF2-90EB-AB0BC79E28E0}"/>
              </a:ext>
            </a:extLst>
          </p:cNvPr>
          <p:cNvSpPr txBox="1"/>
          <p:nvPr/>
        </p:nvSpPr>
        <p:spPr>
          <a:xfrm>
            <a:off x="359764" y="292308"/>
            <a:ext cx="2226040" cy="300083"/>
          </a:xfrm>
          <a:prstGeom prst="rect">
            <a:avLst/>
          </a:prstGeom>
          <a:noFill/>
        </p:spPr>
        <p:txBody>
          <a:bodyPr wrap="square" lIns="68580" tIns="34290" rIns="68580" bIns="34290" rtlCol="0">
            <a:spAutoFit/>
          </a:bodyPr>
          <a:lstStyle/>
          <a:p>
            <a:r>
              <a:rPr lang="zh-CN" altLang="en-US" sz="1500" b="1" dirty="0"/>
              <a:t>民法典的作用</a:t>
            </a:r>
          </a:p>
        </p:txBody>
      </p:sp>
      <p:sp>
        <p:nvSpPr>
          <p:cNvPr id="3" name="文本框 2">
            <a:extLst>
              <a:ext uri="{FF2B5EF4-FFF2-40B4-BE49-F238E27FC236}">
                <a16:creationId xmlns:a16="http://schemas.microsoft.com/office/drawing/2014/main" xmlns="" id="{ADB328FF-5D45-47EA-916C-FF342A2E0D49}"/>
              </a:ext>
            </a:extLst>
          </p:cNvPr>
          <p:cNvSpPr txBox="1"/>
          <p:nvPr/>
        </p:nvSpPr>
        <p:spPr>
          <a:xfrm>
            <a:off x="2244777" y="494856"/>
            <a:ext cx="4654446" cy="577081"/>
          </a:xfrm>
          <a:prstGeom prst="rect">
            <a:avLst/>
          </a:prstGeom>
          <a:noFill/>
        </p:spPr>
        <p:txBody>
          <a:bodyPr wrap="square" lIns="68580" tIns="34290" rIns="68580" bIns="34290" rtlCol="0">
            <a:spAutoFit/>
          </a:bodyPr>
          <a:lstStyle/>
          <a:p>
            <a:pPr algn="ctr"/>
            <a:r>
              <a:rPr lang="zh-CN" altLang="en-US" sz="3300" dirty="0">
                <a:latin typeface="楷体" panose="02010609060101010101" pitchFamily="49" charset="-122"/>
                <a:ea typeface="楷体" panose="02010609060101010101" pitchFamily="49" charset="-122"/>
              </a:rPr>
              <a:t>二、为家庭和睦聚力</a:t>
            </a:r>
          </a:p>
        </p:txBody>
      </p:sp>
      <p:sp>
        <p:nvSpPr>
          <p:cNvPr id="4" name="文本框 3">
            <a:extLst>
              <a:ext uri="{FF2B5EF4-FFF2-40B4-BE49-F238E27FC236}">
                <a16:creationId xmlns:a16="http://schemas.microsoft.com/office/drawing/2014/main" xmlns="" id="{042CC111-BFEA-49F9-8717-B975989E08B2}"/>
              </a:ext>
            </a:extLst>
          </p:cNvPr>
          <p:cNvSpPr txBox="1"/>
          <p:nvPr/>
        </p:nvSpPr>
        <p:spPr>
          <a:xfrm>
            <a:off x="1559900" y="1219023"/>
            <a:ext cx="6557187" cy="3670236"/>
          </a:xfrm>
          <a:prstGeom prst="rect">
            <a:avLst/>
          </a:prstGeom>
          <a:noFill/>
        </p:spPr>
        <p:txBody>
          <a:bodyPr wrap="square" lIns="68580" tIns="34290" rIns="68580" bIns="34290" rtlCol="0">
            <a:spAutoFit/>
          </a:bodyPr>
          <a:lstStyle/>
          <a:p>
            <a:r>
              <a:rPr lang="zh-CN" altLang="en-US" b="1" dirty="0">
                <a:latin typeface="楷体" panose="02010609060101010101" pitchFamily="49" charset="-122"/>
                <a:ea typeface="楷体" panose="02010609060101010101" pitchFamily="49" charset="-122"/>
              </a:rPr>
              <a:t>① 家有所安，</a:t>
            </a:r>
            <a:r>
              <a:rPr lang="zh-CN" altLang="en-US" dirty="0">
                <a:latin typeface="楷体" panose="02010609060101010101" pitchFamily="49" charset="-122"/>
                <a:ea typeface="楷体" panose="02010609060101010101" pitchFamily="49" charset="-122"/>
              </a:rPr>
              <a:t>减少“头脑发热”式离婚，设立三十日的离婚冷静期，更好维护家庭关系稳定。</a:t>
            </a:r>
            <a:endParaRPr lang="en-US" altLang="zh-CN" dirty="0">
              <a:latin typeface="楷体" panose="02010609060101010101" pitchFamily="49" charset="-122"/>
              <a:ea typeface="楷体" panose="02010609060101010101" pitchFamily="49" charset="-122"/>
            </a:endParaRPr>
          </a:p>
          <a:p>
            <a:endParaRPr lang="en-US" altLang="zh-CN" b="1" dirty="0">
              <a:latin typeface="楷体" panose="02010609060101010101" pitchFamily="49" charset="-122"/>
              <a:ea typeface="楷体" panose="02010609060101010101" pitchFamily="49" charset="-122"/>
            </a:endParaRPr>
          </a:p>
          <a:p>
            <a:r>
              <a:rPr lang="zh-CN" altLang="en-US" b="1" dirty="0">
                <a:latin typeface="楷体" panose="02010609060101010101" pitchFamily="49" charset="-122"/>
                <a:ea typeface="楷体" panose="02010609060101010101" pitchFamily="49" charset="-122"/>
              </a:rPr>
              <a:t>② 离有所值，</a:t>
            </a:r>
            <a:r>
              <a:rPr lang="zh-CN" altLang="en-US" dirty="0">
                <a:latin typeface="楷体" panose="02010609060101010101" pitchFamily="49" charset="-122"/>
                <a:ea typeface="楷体" panose="02010609060101010101" pitchFamily="49" charset="-122"/>
              </a:rPr>
              <a:t>离婚代价更加公正，“有其他重大过错”成为离婚时可索赔的情形，没有达到重婚程度的出轨行为，也必须以赔偿形式表达歉意忏悔。</a:t>
            </a:r>
            <a:endParaRPr lang="en-US" altLang="zh-CN" dirty="0">
              <a:latin typeface="楷体" panose="02010609060101010101" pitchFamily="49" charset="-122"/>
              <a:ea typeface="楷体" panose="02010609060101010101" pitchFamily="49" charset="-122"/>
            </a:endParaRPr>
          </a:p>
          <a:p>
            <a:endParaRPr lang="en-US" altLang="zh-CN" dirty="0">
              <a:latin typeface="楷体" panose="02010609060101010101" pitchFamily="49" charset="-122"/>
              <a:ea typeface="楷体" panose="02010609060101010101" pitchFamily="49" charset="-122"/>
            </a:endParaRPr>
          </a:p>
          <a:p>
            <a:r>
              <a:rPr lang="zh-CN" altLang="en-US" b="1" dirty="0">
                <a:latin typeface="楷体" panose="02010609060101010101" pitchFamily="49" charset="-122"/>
                <a:ea typeface="楷体" panose="02010609060101010101" pitchFamily="49" charset="-122"/>
              </a:rPr>
              <a:t>③ 居有所定，</a:t>
            </a:r>
            <a:r>
              <a:rPr lang="zh-CN" altLang="en-US" dirty="0">
                <a:latin typeface="楷体" panose="02010609060101010101" pitchFamily="49" charset="-122"/>
                <a:ea typeface="楷体" panose="02010609060101010101" pitchFamily="49" charset="-122"/>
              </a:rPr>
              <a:t>新设居住权制度，对于因婚姻解体、“以房养老”失去住房所有权的女性、老人来说，牢不可破的法律权利代替了飘忽不定的居住允诺。</a:t>
            </a:r>
            <a:endParaRPr lang="en-US" altLang="zh-CN" dirty="0">
              <a:latin typeface="楷体" panose="02010609060101010101" pitchFamily="49" charset="-122"/>
              <a:ea typeface="楷体" panose="02010609060101010101" pitchFamily="49" charset="-122"/>
            </a:endParaRPr>
          </a:p>
          <a:p>
            <a:endParaRPr lang="en-US" altLang="zh-CN" b="1" dirty="0">
              <a:latin typeface="楷体" panose="02010609060101010101" pitchFamily="49" charset="-122"/>
              <a:ea typeface="楷体" panose="02010609060101010101" pitchFamily="49" charset="-122"/>
            </a:endParaRPr>
          </a:p>
          <a:p>
            <a:r>
              <a:rPr lang="zh-CN" altLang="en-US" b="1" dirty="0">
                <a:latin typeface="楷体" panose="02010609060101010101" pitchFamily="49" charset="-122"/>
                <a:ea typeface="楷体" panose="02010609060101010101" pitchFamily="49" charset="-122"/>
              </a:rPr>
              <a:t>④ 老有所依，</a:t>
            </a:r>
            <a:r>
              <a:rPr lang="zh-CN" altLang="en-US" dirty="0">
                <a:latin typeface="楷体" panose="02010609060101010101" pitchFamily="49" charset="-122"/>
                <a:ea typeface="楷体" panose="02010609060101010101" pitchFamily="49" charset="-122"/>
              </a:rPr>
              <a:t>完善扶养协议制度，适当扩大扶养人的范围，明确继承人以外的组织或者个人均可以成为扶养人。</a:t>
            </a:r>
            <a:endParaRPr lang="en-US" altLang="zh-CN"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xmlns="" val="2944818133"/>
      </p:ext>
    </p:extLst>
  </p:cSld>
  <p:clrMapOvr>
    <a:masterClrMapping/>
  </p:clrMapOvr>
  <p:transition spd="slow" advTm="4000">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7050513D-9CEA-4DF2-90EB-AB0BC79E28E0}"/>
              </a:ext>
            </a:extLst>
          </p:cNvPr>
          <p:cNvSpPr txBox="1"/>
          <p:nvPr/>
        </p:nvSpPr>
        <p:spPr>
          <a:xfrm>
            <a:off x="359764" y="292308"/>
            <a:ext cx="2226040" cy="300083"/>
          </a:xfrm>
          <a:prstGeom prst="rect">
            <a:avLst/>
          </a:prstGeom>
          <a:noFill/>
        </p:spPr>
        <p:txBody>
          <a:bodyPr wrap="square" lIns="68580" tIns="34290" rIns="68580" bIns="34290" rtlCol="0">
            <a:spAutoFit/>
          </a:bodyPr>
          <a:lstStyle/>
          <a:p>
            <a:r>
              <a:rPr lang="zh-CN" altLang="en-US" sz="1500" b="1" dirty="0"/>
              <a:t>民法典的作用</a:t>
            </a:r>
          </a:p>
        </p:txBody>
      </p:sp>
      <p:sp>
        <p:nvSpPr>
          <p:cNvPr id="3" name="文本框 2">
            <a:extLst>
              <a:ext uri="{FF2B5EF4-FFF2-40B4-BE49-F238E27FC236}">
                <a16:creationId xmlns:a16="http://schemas.microsoft.com/office/drawing/2014/main" xmlns="" id="{ADB328FF-5D45-47EA-916C-FF342A2E0D49}"/>
              </a:ext>
            </a:extLst>
          </p:cNvPr>
          <p:cNvSpPr txBox="1"/>
          <p:nvPr/>
        </p:nvSpPr>
        <p:spPr>
          <a:xfrm>
            <a:off x="2244777" y="494856"/>
            <a:ext cx="4654446" cy="577081"/>
          </a:xfrm>
          <a:prstGeom prst="rect">
            <a:avLst/>
          </a:prstGeom>
          <a:noFill/>
        </p:spPr>
        <p:txBody>
          <a:bodyPr wrap="square" lIns="68580" tIns="34290" rIns="68580" bIns="34290" rtlCol="0">
            <a:spAutoFit/>
          </a:bodyPr>
          <a:lstStyle/>
          <a:p>
            <a:pPr algn="ctr"/>
            <a:r>
              <a:rPr lang="zh-CN" altLang="en-US" sz="3300" dirty="0">
                <a:latin typeface="楷体" panose="02010609060101010101" pitchFamily="49" charset="-122"/>
                <a:ea typeface="楷体" panose="02010609060101010101" pitchFamily="49" charset="-122"/>
              </a:rPr>
              <a:t>三、为社会治理赋能</a:t>
            </a:r>
          </a:p>
        </p:txBody>
      </p:sp>
      <p:pic>
        <p:nvPicPr>
          <p:cNvPr id="7" name="图形 6" descr="打开的书">
            <a:extLst>
              <a:ext uri="{FF2B5EF4-FFF2-40B4-BE49-F238E27FC236}">
                <a16:creationId xmlns:a16="http://schemas.microsoft.com/office/drawing/2014/main" xmlns="" id="{CBF140CC-13C5-4915-BF44-439E8FCF5796}"/>
              </a:ext>
            </a:extLst>
          </p:cNvPr>
          <p:cNvPicPr>
            <a:picLocks noChangeAspect="1"/>
          </p:cNvPicPr>
          <p:nvPr/>
        </p:nvPicPr>
        <p:blipFill>
          <a:blip r:embed="rId2" cstate="print">
            <a:extLst>
              <a:ext uri="{96DAC541-7B7A-43D3-8B79-37D633B846F1}">
                <asvg:svgBlip xmlns:asvg="http://schemas.microsoft.com/office/drawing/2016/SVG/main" xmlns="" r:embed="rId4"/>
              </a:ext>
            </a:extLst>
          </a:blip>
          <a:stretch>
            <a:fillRect/>
          </a:stretch>
        </p:blipFill>
        <p:spPr>
          <a:xfrm>
            <a:off x="417294" y="1733252"/>
            <a:ext cx="685800" cy="685800"/>
          </a:xfrm>
          <a:prstGeom prst="rect">
            <a:avLst/>
          </a:prstGeom>
        </p:spPr>
      </p:pic>
      <p:sp>
        <p:nvSpPr>
          <p:cNvPr id="9" name="文本框 8">
            <a:extLst>
              <a:ext uri="{FF2B5EF4-FFF2-40B4-BE49-F238E27FC236}">
                <a16:creationId xmlns:a16="http://schemas.microsoft.com/office/drawing/2014/main" xmlns="" id="{13D5DC61-62B6-43B0-B83E-D51A2829E9F2}"/>
              </a:ext>
            </a:extLst>
          </p:cNvPr>
          <p:cNvSpPr txBox="1"/>
          <p:nvPr/>
        </p:nvSpPr>
        <p:spPr>
          <a:xfrm>
            <a:off x="1201906" y="1563581"/>
            <a:ext cx="2085742" cy="2839239"/>
          </a:xfrm>
          <a:prstGeom prst="rect">
            <a:avLst/>
          </a:prstGeom>
          <a:noFill/>
        </p:spPr>
        <p:txBody>
          <a:bodyPr wrap="square" lIns="68580" tIns="34290" rIns="68580" bIns="34290" rtlCol="0">
            <a:spAutoFit/>
          </a:bodyPr>
          <a:lstStyle/>
          <a:p>
            <a:r>
              <a:rPr lang="zh-CN" altLang="en-US" b="1" dirty="0">
                <a:solidFill>
                  <a:srgbClr val="FF0000"/>
                </a:solidFill>
                <a:latin typeface="楷体" panose="02010609060101010101" pitchFamily="49" charset="-122"/>
                <a:ea typeface="楷体" panose="02010609060101010101" pitchFamily="49" charset="-122"/>
              </a:rPr>
              <a:t>人民美好生活的法治保障</a:t>
            </a:r>
            <a:endParaRPr lang="en-US" altLang="zh-CN" b="1" dirty="0">
              <a:solidFill>
                <a:srgbClr val="FF0000"/>
              </a:solidFill>
              <a:latin typeface="楷体" panose="02010609060101010101" pitchFamily="49" charset="-122"/>
              <a:ea typeface="楷体" panose="02010609060101010101" pitchFamily="49" charset="-122"/>
            </a:endParaRPr>
          </a:p>
          <a:p>
            <a:endParaRPr lang="en-US" altLang="zh-CN" dirty="0">
              <a:latin typeface="楷体" panose="02010609060101010101" pitchFamily="49" charset="-122"/>
              <a:ea typeface="楷体" panose="02010609060101010101" pitchFamily="49" charset="-122"/>
            </a:endParaRPr>
          </a:p>
          <a:p>
            <a:r>
              <a:rPr lang="zh-CN" altLang="en-US" dirty="0">
                <a:latin typeface="楷体" panose="02010609060101010101" pitchFamily="49" charset="-122"/>
                <a:ea typeface="楷体" panose="02010609060101010101" pitchFamily="49" charset="-122"/>
              </a:rPr>
              <a:t>民法典对于人民需求保持了高度的敏感性，新增内容中不少是针对舆论热议的立法回答，中国社会治理的法治效能得到有效彰显。</a:t>
            </a:r>
          </a:p>
        </p:txBody>
      </p:sp>
      <p:sp>
        <p:nvSpPr>
          <p:cNvPr id="10" name="矩形: 圆角 9">
            <a:extLst>
              <a:ext uri="{FF2B5EF4-FFF2-40B4-BE49-F238E27FC236}">
                <a16:creationId xmlns:a16="http://schemas.microsoft.com/office/drawing/2014/main" xmlns="" id="{AFA7BCDA-7EB6-4A9D-8A3B-6C66F1C0433C}"/>
              </a:ext>
            </a:extLst>
          </p:cNvPr>
          <p:cNvSpPr/>
          <p:nvPr/>
        </p:nvSpPr>
        <p:spPr>
          <a:xfrm>
            <a:off x="3959322" y="1275770"/>
            <a:ext cx="1891307" cy="2286564"/>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1" name="矩形: 圆角 10">
            <a:extLst>
              <a:ext uri="{FF2B5EF4-FFF2-40B4-BE49-F238E27FC236}">
                <a16:creationId xmlns:a16="http://schemas.microsoft.com/office/drawing/2014/main" xmlns="" id="{1A3945F6-4E67-44A0-98EF-1CEB49383EFA}"/>
              </a:ext>
            </a:extLst>
          </p:cNvPr>
          <p:cNvSpPr/>
          <p:nvPr/>
        </p:nvSpPr>
        <p:spPr>
          <a:xfrm>
            <a:off x="6356445" y="1274483"/>
            <a:ext cx="1891307" cy="2352756"/>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4" name="直接连接符 13">
            <a:extLst>
              <a:ext uri="{FF2B5EF4-FFF2-40B4-BE49-F238E27FC236}">
                <a16:creationId xmlns:a16="http://schemas.microsoft.com/office/drawing/2014/main" xmlns="" id="{073A46B7-2B29-4B45-A8E5-78F4D078D260}"/>
              </a:ext>
            </a:extLst>
          </p:cNvPr>
          <p:cNvCxnSpPr>
            <a:cxnSpLocks/>
          </p:cNvCxnSpPr>
          <p:nvPr/>
        </p:nvCxnSpPr>
        <p:spPr>
          <a:xfrm>
            <a:off x="4200526" y="1670030"/>
            <a:ext cx="14198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xmlns="" id="{9934F315-2E37-4F69-A170-210F381976C4}"/>
              </a:ext>
            </a:extLst>
          </p:cNvPr>
          <p:cNvSpPr txBox="1"/>
          <p:nvPr/>
        </p:nvSpPr>
        <p:spPr>
          <a:xfrm>
            <a:off x="4264952" y="1365008"/>
            <a:ext cx="1419820" cy="623248"/>
          </a:xfrm>
          <a:prstGeom prst="rect">
            <a:avLst/>
          </a:prstGeom>
          <a:noFill/>
        </p:spPr>
        <p:txBody>
          <a:bodyPr wrap="square" lIns="68580" tIns="34290" rIns="68580" bIns="34290" rtlCol="0">
            <a:spAutoFit/>
          </a:bodyPr>
          <a:lstStyle/>
          <a:p>
            <a:pPr algn="ctr"/>
            <a:r>
              <a:rPr lang="zh-CN" altLang="en-US" b="1" dirty="0">
                <a:latin typeface="楷体" panose="02010609060101010101" pitchFamily="49" charset="-122"/>
                <a:ea typeface="楷体" panose="02010609060101010101" pitchFamily="49" charset="-122"/>
              </a:rPr>
              <a:t>保障人民安全</a:t>
            </a:r>
          </a:p>
        </p:txBody>
      </p:sp>
      <p:sp>
        <p:nvSpPr>
          <p:cNvPr id="18" name="文本框 17">
            <a:extLst>
              <a:ext uri="{FF2B5EF4-FFF2-40B4-BE49-F238E27FC236}">
                <a16:creationId xmlns:a16="http://schemas.microsoft.com/office/drawing/2014/main" xmlns="" id="{A482B83D-DB5C-43D7-9823-9C5AE929B60F}"/>
              </a:ext>
            </a:extLst>
          </p:cNvPr>
          <p:cNvSpPr txBox="1"/>
          <p:nvPr/>
        </p:nvSpPr>
        <p:spPr>
          <a:xfrm>
            <a:off x="4160474" y="1872578"/>
            <a:ext cx="1628775" cy="2285241"/>
          </a:xfrm>
          <a:prstGeom prst="rect">
            <a:avLst/>
          </a:prstGeom>
          <a:noFill/>
        </p:spPr>
        <p:txBody>
          <a:bodyPr wrap="square" lIns="68580" tIns="34290" rIns="68580" bIns="34290" rtlCol="0">
            <a:spAutoFit/>
          </a:bodyPr>
          <a:lstStyle/>
          <a:p>
            <a:r>
              <a:rPr lang="zh-CN" altLang="en-US" dirty="0">
                <a:latin typeface="楷体" panose="02010609060101010101" pitchFamily="49" charset="-122"/>
                <a:ea typeface="楷体" panose="02010609060101010101" pitchFamily="49" charset="-122"/>
              </a:rPr>
              <a:t>“头顶上的安全”将有法可依，完善了高空抛物相关各方的民事责任，用让抛物者买单的方式守护头顶安全。</a:t>
            </a:r>
          </a:p>
        </p:txBody>
      </p:sp>
      <p:cxnSp>
        <p:nvCxnSpPr>
          <p:cNvPr id="19" name="直接连接符 18">
            <a:extLst>
              <a:ext uri="{FF2B5EF4-FFF2-40B4-BE49-F238E27FC236}">
                <a16:creationId xmlns:a16="http://schemas.microsoft.com/office/drawing/2014/main" xmlns="" id="{2D40244D-9CDE-4557-8489-CAD95830D0F4}"/>
              </a:ext>
            </a:extLst>
          </p:cNvPr>
          <p:cNvCxnSpPr>
            <a:cxnSpLocks/>
          </p:cNvCxnSpPr>
          <p:nvPr/>
        </p:nvCxnSpPr>
        <p:spPr>
          <a:xfrm>
            <a:off x="6592188" y="1670030"/>
            <a:ext cx="14198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xmlns="" id="{B544CBD4-E29A-40A2-888B-EAE41157B868}"/>
              </a:ext>
            </a:extLst>
          </p:cNvPr>
          <p:cNvSpPr txBox="1"/>
          <p:nvPr/>
        </p:nvSpPr>
        <p:spPr>
          <a:xfrm>
            <a:off x="6715156" y="1374607"/>
            <a:ext cx="1226939" cy="623248"/>
          </a:xfrm>
          <a:prstGeom prst="rect">
            <a:avLst/>
          </a:prstGeom>
          <a:noFill/>
        </p:spPr>
        <p:txBody>
          <a:bodyPr wrap="square" lIns="68580" tIns="34290" rIns="68580" bIns="34290" rtlCol="0">
            <a:spAutoFit/>
          </a:bodyPr>
          <a:lstStyle/>
          <a:p>
            <a:r>
              <a:rPr lang="zh-CN" altLang="en-US" b="1" dirty="0">
                <a:latin typeface="楷体" panose="02010609060101010101" pitchFamily="49" charset="-122"/>
                <a:ea typeface="楷体" panose="02010609060101010101" pitchFamily="49" charset="-122"/>
              </a:rPr>
              <a:t>严格防范侵权</a:t>
            </a:r>
          </a:p>
        </p:txBody>
      </p:sp>
      <p:sp>
        <p:nvSpPr>
          <p:cNvPr id="22" name="文本框 21">
            <a:extLst>
              <a:ext uri="{FF2B5EF4-FFF2-40B4-BE49-F238E27FC236}">
                <a16:creationId xmlns:a16="http://schemas.microsoft.com/office/drawing/2014/main" xmlns="" id="{1E5F56EA-65AD-4489-A9E4-9CAF935C223B}"/>
              </a:ext>
            </a:extLst>
          </p:cNvPr>
          <p:cNvSpPr txBox="1"/>
          <p:nvPr/>
        </p:nvSpPr>
        <p:spPr>
          <a:xfrm>
            <a:off x="6656190" y="1810003"/>
            <a:ext cx="1476969" cy="2562240"/>
          </a:xfrm>
          <a:prstGeom prst="rect">
            <a:avLst/>
          </a:prstGeom>
          <a:noFill/>
        </p:spPr>
        <p:txBody>
          <a:bodyPr wrap="square" lIns="68580" tIns="34290" rIns="68580" bIns="34290" rtlCol="0">
            <a:spAutoFit/>
          </a:bodyPr>
          <a:lstStyle/>
          <a:p>
            <a:r>
              <a:rPr lang="zh-CN" altLang="en-US" dirty="0">
                <a:latin typeface="楷体" panose="02010609060101010101" pitchFamily="49" charset="-122"/>
                <a:ea typeface="楷体" panose="02010609060101010101" pitchFamily="49" charset="-122"/>
              </a:rPr>
              <a:t>凸显信息时代法律态度，在</a:t>
            </a:r>
            <a:r>
              <a:rPr lang="en-US" altLang="zh-CN" dirty="0">
                <a:latin typeface="楷体" panose="02010609060101010101" pitchFamily="49" charset="-122"/>
                <a:ea typeface="楷体" panose="02010609060101010101" pitchFamily="49" charset="-122"/>
              </a:rPr>
              <a:t>APP</a:t>
            </a:r>
            <a:r>
              <a:rPr lang="zh-CN" altLang="en-US" dirty="0">
                <a:latin typeface="楷体" panose="02010609060101010101" pitchFamily="49" charset="-122"/>
                <a:ea typeface="楷体" panose="02010609060101010101" pitchFamily="49" charset="-122"/>
              </a:rPr>
              <a:t>过度处理个人信息、伪造侵害肖像权等方面作出明确规定，保护更严格。</a:t>
            </a:r>
          </a:p>
        </p:txBody>
      </p:sp>
    </p:spTree>
    <p:extLst>
      <p:ext uri="{BB962C8B-B14F-4D97-AF65-F5344CB8AC3E}">
        <p14:creationId xmlns:p14="http://schemas.microsoft.com/office/powerpoint/2010/main" xmlns="" val="2292233944"/>
      </p:ext>
    </p:extLst>
  </p:cSld>
  <p:clrMapOvr>
    <a:masterClrMapping/>
  </p:clrMapOvr>
  <p:transition spd="slow" advTm="4000">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pple\Desktop\12.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1255712" cy="1262062"/>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angle 3"/>
          <p:cNvSpPr txBox="1">
            <a:spLocks noChangeArrowheads="1"/>
          </p:cNvSpPr>
          <p:nvPr/>
        </p:nvSpPr>
        <p:spPr>
          <a:xfrm>
            <a:off x="539552" y="987574"/>
            <a:ext cx="7920880" cy="352839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ct val="0"/>
              </a:spcBef>
            </a:pPr>
            <a:r>
              <a:rPr lang="en-US" altLang="zh-CN" sz="1800" dirty="0" smtClean="0">
                <a:solidFill>
                  <a:schemeClr val="tx1"/>
                </a:solidFill>
                <a:latin typeface="黑体" pitchFamily="49" charset="-122"/>
                <a:ea typeface="黑体" pitchFamily="49" charset="-122"/>
              </a:rPr>
              <a:t>   2020</a:t>
            </a:r>
            <a:r>
              <a:rPr lang="zh-TW" altLang="zh-CN" sz="1800" dirty="0" smtClean="0">
                <a:solidFill>
                  <a:schemeClr val="tx1"/>
                </a:solidFill>
                <a:latin typeface="黑体" pitchFamily="49" charset="-122"/>
                <a:ea typeface="黑体" pitchFamily="49" charset="-122"/>
              </a:rPr>
              <a:t>年5月28日，《中华人民共和国民法典》经十三届全国人大三次会议表决通过, 自2021年1月1日起施行，这是我国第一部民法典，也将是</a:t>
            </a:r>
            <a:r>
              <a:rPr lang="zh-TW" altLang="zh-CN" sz="1800" dirty="0" smtClean="0">
                <a:solidFill>
                  <a:srgbClr val="FF0000"/>
                </a:solidFill>
                <a:latin typeface="黑体" pitchFamily="49" charset="-122"/>
                <a:ea typeface="黑体" pitchFamily="49" charset="-122"/>
              </a:rPr>
              <a:t>2020年给未成年人的最特别的礼物。</a:t>
            </a:r>
          </a:p>
          <a:p>
            <a:pPr algn="l">
              <a:spcBef>
                <a:spcPct val="0"/>
              </a:spcBef>
              <a:buFontTx/>
              <a:buNone/>
            </a:pPr>
            <a:endParaRPr lang="en-US" altLang="zh-CN" sz="1800" b="1" dirty="0">
              <a:solidFill>
                <a:schemeClr val="tx1"/>
              </a:solidFill>
            </a:endParaRPr>
          </a:p>
          <a:p>
            <a:pPr algn="l">
              <a:lnSpc>
                <a:spcPct val="200000"/>
              </a:lnSpc>
              <a:spcBef>
                <a:spcPct val="0"/>
              </a:spcBef>
            </a:pPr>
            <a:r>
              <a:rPr lang="zh-CN" altLang="en-US" sz="1400" dirty="0" smtClean="0">
                <a:solidFill>
                  <a:schemeClr val="tx1"/>
                </a:solidFill>
                <a:latin typeface="宋体" pitchFamily="2" charset="-122"/>
                <a:ea typeface="宋体" pitchFamily="2" charset="-122"/>
              </a:rPr>
              <a:t>   这部煌煌法典，体例上共设</a:t>
            </a:r>
            <a:r>
              <a:rPr lang="en-US" altLang="zh-CN" sz="1400" dirty="0" smtClean="0">
                <a:solidFill>
                  <a:schemeClr val="tx1"/>
                </a:solidFill>
                <a:latin typeface="宋体" pitchFamily="2" charset="-122"/>
                <a:ea typeface="宋体" pitchFamily="2" charset="-122"/>
              </a:rPr>
              <a:t>7</a:t>
            </a:r>
            <a:r>
              <a:rPr lang="zh-CN" altLang="en-US" sz="1400" dirty="0" smtClean="0">
                <a:solidFill>
                  <a:schemeClr val="tx1"/>
                </a:solidFill>
                <a:latin typeface="宋体" pitchFamily="2" charset="-122"/>
                <a:ea typeface="宋体" pitchFamily="2" charset="-122"/>
              </a:rPr>
              <a:t>编，依次为总则编、物权编、合同编、人格权编、 婚姻家庭编、继承编、侵权责任编，以及附则，洋洋洒洒</a:t>
            </a:r>
            <a:r>
              <a:rPr lang="en-US" altLang="zh-CN" sz="1400" dirty="0" smtClean="0">
                <a:solidFill>
                  <a:schemeClr val="tx1"/>
                </a:solidFill>
                <a:latin typeface="宋体" pitchFamily="2" charset="-122"/>
                <a:ea typeface="宋体" pitchFamily="2" charset="-122"/>
              </a:rPr>
              <a:t>1260</a:t>
            </a:r>
            <a:r>
              <a:rPr lang="zh-CN" altLang="en-US" sz="1400" dirty="0" smtClean="0">
                <a:solidFill>
                  <a:schemeClr val="tx1"/>
                </a:solidFill>
                <a:latin typeface="宋体" pitchFamily="2" charset="-122"/>
                <a:ea typeface="宋体" pitchFamily="2" charset="-122"/>
              </a:rPr>
              <a:t>条，</a:t>
            </a:r>
            <a:r>
              <a:rPr lang="en-US" altLang="zh-CN" sz="1400" dirty="0" smtClean="0">
                <a:solidFill>
                  <a:schemeClr val="tx1"/>
                </a:solidFill>
                <a:latin typeface="宋体" pitchFamily="2" charset="-122"/>
                <a:ea typeface="宋体" pitchFamily="2" charset="-122"/>
              </a:rPr>
              <a:t>10</a:t>
            </a:r>
            <a:r>
              <a:rPr lang="zh-CN" altLang="en-US" sz="1400" dirty="0" smtClean="0">
                <a:solidFill>
                  <a:schemeClr val="tx1"/>
                </a:solidFill>
                <a:latin typeface="宋体" pitchFamily="2" charset="-122"/>
                <a:ea typeface="宋体" pitchFamily="2" charset="-122"/>
              </a:rPr>
              <a:t>万余字。 这样的鸿篇巨制，在我国法律体系中可谓绝无仅有。</a:t>
            </a:r>
            <a:endParaRPr lang="zh-CN" altLang="en-US" sz="2800" dirty="0">
              <a:solidFill>
                <a:schemeClr val="tx1"/>
              </a:solidFill>
              <a:latin typeface="宋体" pitchFamily="2" charset="-122"/>
              <a:ea typeface="宋体" pitchFamily="2" charset="-122"/>
            </a:endParaRPr>
          </a:p>
          <a:p>
            <a:pPr algn="l"/>
            <a:endParaRPr lang="zh-CN" altLang="en-US" sz="2400" dirty="0">
              <a:solidFill>
                <a:schemeClr val="tx1"/>
              </a:solidFill>
            </a:endParaRPr>
          </a:p>
        </p:txBody>
      </p:sp>
      <p:sp>
        <p:nvSpPr>
          <p:cNvPr id="9" name="雷锋PPT网 www.lfppt.com"/>
          <p:cNvSpPr txBox="1"/>
          <p:nvPr/>
        </p:nvSpPr>
        <p:spPr>
          <a:xfrm>
            <a:off x="1331640" y="195486"/>
            <a:ext cx="4896545" cy="523220"/>
          </a:xfrm>
          <a:prstGeom prst="rect">
            <a:avLst/>
          </a:prstGeom>
          <a:noFill/>
        </p:spPr>
        <p:txBody>
          <a:bodyPr wrap="square" rtlCol="0">
            <a:spAutoFit/>
          </a:bodyPr>
          <a:lstStyle/>
          <a:p>
            <a:r>
              <a:rPr lang="zh-CN" altLang="en-US" sz="2800" dirty="0" smtClean="0">
                <a:solidFill>
                  <a:schemeClr val="accent4">
                    <a:lumMod val="50000"/>
                  </a:schemeClr>
                </a:solidFill>
                <a:latin typeface="黑体" pitchFamily="49" charset="-122"/>
                <a:ea typeface="黑体" pitchFamily="49" charset="-122"/>
              </a:rPr>
              <a:t>为什么要学习民法典？</a:t>
            </a:r>
            <a:endParaRPr lang="zh-CN" altLang="en-US" sz="2800" dirty="0">
              <a:solidFill>
                <a:schemeClr val="accent4">
                  <a:lumMod val="50000"/>
                </a:schemeClr>
              </a:solidFill>
              <a:latin typeface="黑体" pitchFamily="49" charset="-122"/>
              <a:ea typeface="黑体" pitchFamily="49" charset="-122"/>
            </a:endParaRPr>
          </a:p>
        </p:txBody>
      </p:sp>
      <p:pic>
        <p:nvPicPr>
          <p:cNvPr id="10" name="Picture 5" descr="C:\Users\apple\Desktop\12.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flipH="1">
            <a:off x="7888288" y="0"/>
            <a:ext cx="1255712" cy="1262062"/>
          </a:xfrm>
          <a:prstGeom prst="rect">
            <a:avLst/>
          </a:prstGeom>
          <a:noFill/>
          <a:extLst>
            <a:ext uri="{909E8E84-426E-40DD-AFC4-6F175D3DCCD1}">
              <a14:hiddenFill xmlns="" xmlns:a14="http://schemas.microsoft.com/office/drawing/2010/main">
                <a:solidFill>
                  <a:srgbClr val="FFFFFF"/>
                </a:solidFill>
              </a14:hiddenFill>
            </a:ext>
          </a:extLst>
        </p:spPr>
      </p:pic>
      <p:pic>
        <p:nvPicPr>
          <p:cNvPr id="25602" name="Picture 2" descr="C:\Users\apple\Desktop\jpg\8765d.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0" y="1635646"/>
            <a:ext cx="569220" cy="634131"/>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矩形 10"/>
          <p:cNvSpPr/>
          <p:nvPr/>
        </p:nvSpPr>
        <p:spPr>
          <a:xfrm>
            <a:off x="0" y="3795886"/>
            <a:ext cx="7200800" cy="576064"/>
          </a:xfrm>
          <a:prstGeom prst="rect">
            <a:avLst/>
          </a:prstGeom>
          <a:solidFill>
            <a:srgbClr val="FFFFFF"/>
          </a:solidFill>
        </p:spPr>
        <p:txBody>
          <a:bodyPr wrap="none" lIns="0" tIns="0" rIns="0" bIns="0">
            <a:noAutofit/>
          </a:bodyPr>
          <a:lstStyle/>
          <a:p>
            <a:pPr indent="0"/>
            <a:r>
              <a:rPr lang="zh-TW" sz="2500" dirty="0">
                <a:latin typeface="黑体" pitchFamily="49" charset="-122"/>
                <a:ea typeface="黑体" pitchFamily="49" charset="-122"/>
              </a:rPr>
              <a:t>从胎儿时期一直到成年，民法典将一路随行</a:t>
            </a:r>
            <a:r>
              <a:rPr lang="zh-TW" sz="2500" dirty="0">
                <a:solidFill>
                  <a:srgbClr val="D72326"/>
                </a:solidFill>
                <a:latin typeface="黑体" pitchFamily="49" charset="-122"/>
                <a:ea typeface="黑体" pitchFamily="49" charset="-122"/>
              </a:rPr>
              <a:t>，呵护未成年人成长!</a:t>
            </a:r>
          </a:p>
        </p:txBody>
      </p:sp>
    </p:spTree>
    <p:extLst>
      <p:ext uri="{BB962C8B-B14F-4D97-AF65-F5344CB8AC3E}">
        <p14:creationId xmlns="" xmlns:p14="http://schemas.microsoft.com/office/powerpoint/2010/main" val="3200370347"/>
      </p:ext>
    </p:extLst>
  </p:cSld>
  <p:clrMapOvr>
    <a:masterClrMapping/>
  </p:clrMapOvr>
  <mc:AlternateContent xmlns:mc="http://schemas.openxmlformats.org/markup-compatibility/2006">
    <mc:Choice xmlns="" xmlns:p14="http://schemas.microsoft.com/office/powerpoint/2010/main" Requires="p14">
      <p:transition spd="slow" p14:dur="3000" advTm="4000">
        <p:wipe/>
      </p:transition>
    </mc:Choice>
    <mc:Fallback>
      <p:transition spd="slow" advTm="400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25602"/>
                                        </p:tgtEl>
                                        <p:attrNameLst>
                                          <p:attrName>style.visibility</p:attrName>
                                        </p:attrNameLst>
                                      </p:cBhvr>
                                      <p:to>
                                        <p:strVal val="visible"/>
                                      </p:to>
                                    </p:set>
                                    <p:anim calcmode="lin" valueType="num">
                                      <p:cBhvr>
                                        <p:cTn id="16" dur="500" fill="hold"/>
                                        <p:tgtEl>
                                          <p:spTgt spid="25602"/>
                                        </p:tgtEl>
                                        <p:attrNameLst>
                                          <p:attrName>ppt_w</p:attrName>
                                        </p:attrNameLst>
                                      </p:cBhvr>
                                      <p:tavLst>
                                        <p:tav tm="0">
                                          <p:val>
                                            <p:fltVal val="0"/>
                                          </p:val>
                                        </p:tav>
                                        <p:tav tm="100000">
                                          <p:val>
                                            <p:strVal val="#ppt_w"/>
                                          </p:val>
                                        </p:tav>
                                      </p:tavLst>
                                    </p:anim>
                                    <p:anim calcmode="lin" valueType="num">
                                      <p:cBhvr>
                                        <p:cTn id="17" dur="500" fill="hold"/>
                                        <p:tgtEl>
                                          <p:spTgt spid="25602"/>
                                        </p:tgtEl>
                                        <p:attrNameLst>
                                          <p:attrName>ppt_h</p:attrName>
                                        </p:attrNameLst>
                                      </p:cBhvr>
                                      <p:tavLst>
                                        <p:tav tm="0">
                                          <p:val>
                                            <p:fltVal val="0"/>
                                          </p:val>
                                        </p:tav>
                                        <p:tav tm="100000">
                                          <p:val>
                                            <p:strVal val="#ppt_h"/>
                                          </p:val>
                                        </p:tav>
                                      </p:tavLst>
                                    </p:anim>
                                    <p:animEffect transition="in" filter="fade">
                                      <p:cBhvr>
                                        <p:cTn id="18" dur="500"/>
                                        <p:tgtEl>
                                          <p:spTgt spid="25602"/>
                                        </p:tgtEl>
                                      </p:cBhvr>
                                    </p:animEffect>
                                  </p:childTnLst>
                                </p:cTn>
                              </p:par>
                            </p:childTnLst>
                          </p:cTn>
                        </p:par>
                      </p:childTnLst>
                    </p:cTn>
                  </p:par>
                  <p:par>
                    <p:cTn id="19" fill="hold">
                      <p:stCondLst>
                        <p:cond delay="indefinite"/>
                      </p:stCondLst>
                      <p:childTnLst>
                        <p:par>
                          <p:cTn id="20" fill="hold">
                            <p:stCondLst>
                              <p:cond delay="0"/>
                            </p:stCondLst>
                            <p:childTnLst>
                              <p:par>
                                <p:cTn id="21" presetID="32" presetClass="emph" presetSubtype="0" fill="hold" nodeType="clickEffect">
                                  <p:stCondLst>
                                    <p:cond delay="0"/>
                                  </p:stCondLst>
                                  <p:childTnLst>
                                    <p:animRot by="120000">
                                      <p:cBhvr>
                                        <p:cTn id="22" dur="100" fill="hold">
                                          <p:stCondLst>
                                            <p:cond delay="0"/>
                                          </p:stCondLst>
                                        </p:cTn>
                                        <p:tgtEl>
                                          <p:spTgt spid="25602"/>
                                        </p:tgtEl>
                                        <p:attrNameLst>
                                          <p:attrName>r</p:attrName>
                                        </p:attrNameLst>
                                      </p:cBhvr>
                                    </p:animRot>
                                    <p:animRot by="-240000">
                                      <p:cBhvr>
                                        <p:cTn id="23" dur="200" fill="hold">
                                          <p:stCondLst>
                                            <p:cond delay="200"/>
                                          </p:stCondLst>
                                        </p:cTn>
                                        <p:tgtEl>
                                          <p:spTgt spid="25602"/>
                                        </p:tgtEl>
                                        <p:attrNameLst>
                                          <p:attrName>r</p:attrName>
                                        </p:attrNameLst>
                                      </p:cBhvr>
                                    </p:animRot>
                                    <p:animRot by="240000">
                                      <p:cBhvr>
                                        <p:cTn id="24" dur="200" fill="hold">
                                          <p:stCondLst>
                                            <p:cond delay="400"/>
                                          </p:stCondLst>
                                        </p:cTn>
                                        <p:tgtEl>
                                          <p:spTgt spid="25602"/>
                                        </p:tgtEl>
                                        <p:attrNameLst>
                                          <p:attrName>r</p:attrName>
                                        </p:attrNameLst>
                                      </p:cBhvr>
                                    </p:animRot>
                                    <p:animRot by="-240000">
                                      <p:cBhvr>
                                        <p:cTn id="25" dur="200" fill="hold">
                                          <p:stCondLst>
                                            <p:cond delay="600"/>
                                          </p:stCondLst>
                                        </p:cTn>
                                        <p:tgtEl>
                                          <p:spTgt spid="25602"/>
                                        </p:tgtEl>
                                        <p:attrNameLst>
                                          <p:attrName>r</p:attrName>
                                        </p:attrNameLst>
                                      </p:cBhvr>
                                    </p:animRot>
                                    <p:animRot by="120000">
                                      <p:cBhvr>
                                        <p:cTn id="26" dur="200" fill="hold">
                                          <p:stCondLst>
                                            <p:cond delay="800"/>
                                          </p:stCondLst>
                                        </p:cTn>
                                        <p:tgtEl>
                                          <p:spTgt spid="25602"/>
                                        </p:tgtEl>
                                        <p:attrNameLst>
                                          <p:attrName>r</p:attrName>
                                        </p:attrNameLst>
                                      </p:cBhvr>
                                    </p:animRot>
                                  </p:childTnLst>
                                </p:cTn>
                              </p:par>
                              <p:par>
                                <p:cTn id="27" presetID="2" presetClass="entr" presetSubtype="4" fill="hold"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 calcmode="lin" valueType="num">
                                      <p:cBhvr additive="base">
                                        <p:cTn id="29" dur="2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0" dur="2000" fill="hold"/>
                                        <p:tgtEl>
                                          <p:spTgt spid="8">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
                                            <p:txEl>
                                              <p:pRg st="2" end="2"/>
                                            </p:txEl>
                                          </p:spTgt>
                                        </p:tgtEl>
                                        <p:attrNameLst>
                                          <p:attrName>style.visibility</p:attrName>
                                        </p:attrNameLst>
                                      </p:cBhvr>
                                      <p:to>
                                        <p:strVal val="visible"/>
                                      </p:to>
                                    </p:set>
                                    <p:anim calcmode="lin" valueType="num">
                                      <p:cBhvr additive="base">
                                        <p:cTn id="33" dur="20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4" dur="20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5">
      <a:majorFont>
        <a:latin typeface="Calibri"/>
        <a:ea typeface="浪漫雅圆"/>
        <a:cs typeface=""/>
      </a:majorFont>
      <a:minorFont>
        <a:latin typeface="Calibri"/>
        <a:ea typeface="浪漫雅圆"/>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蓝色暖调">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897</TotalTime>
  <Words>1818</Words>
  <Application>Microsoft Office PowerPoint</Application>
  <PresentationFormat>全屏显示(16:9)</PresentationFormat>
  <Paragraphs>137</Paragraphs>
  <Slides>20</Slides>
  <Notes>13</Notes>
  <HiddenSlides>0</HiddenSlides>
  <MMClips>1</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20</vt:i4>
      </vt:variant>
    </vt:vector>
  </HeadingPairs>
  <TitlesOfParts>
    <vt:vector size="32" baseType="lpstr">
      <vt:lpstr>Arial</vt:lpstr>
      <vt:lpstr>宋体</vt:lpstr>
      <vt:lpstr>Calibri</vt:lpstr>
      <vt:lpstr>浪漫雅圆</vt:lpstr>
      <vt:lpstr>楷体</vt:lpstr>
      <vt:lpstr>黑体</vt:lpstr>
      <vt:lpstr>仿宋</vt:lpstr>
      <vt:lpstr>微软雅黑</vt:lpstr>
      <vt:lpstr>等线 Light</vt:lpstr>
      <vt:lpstr>等线</vt:lpstr>
      <vt:lpstr>Office 主题</vt:lpstr>
      <vt:lpstr>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  未成年人受到性侵害的，在其成年之后才起算诉讼时效</vt:lpstr>
      <vt:lpstr>   收养关系人的范围扩大，无配偶异性之间收养年龄相差40岁；被收养人8岁以上应当征得本人同意；收养关系自登记时成立。 </vt:lpstr>
      <vt:lpstr>幻灯片 19</vt:lpstr>
      <vt:lpstr>幻灯片 20</vt:lpstr>
    </vt:vector>
  </TitlesOfParts>
  <Company>雷锋PPT网 www.lfppt.com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雷锋PPT网 www.lfppt.com</dc:title>
  <dc:creator>雷锋PPT网 www.lfppt.com</dc:creator>
  <cp:keywords>雷锋PPT网 www.lfppt.com</cp:keywords>
  <dc:description>雷锋PPT网 www.lfppt.com</dc:description>
  <cp:lastModifiedBy>ACER</cp:lastModifiedBy>
  <cp:revision>73</cp:revision>
  <dcterms:created xsi:type="dcterms:W3CDTF">2017-11-29T01:14:50Z</dcterms:created>
  <dcterms:modified xsi:type="dcterms:W3CDTF">2021-03-19T02:35:53Z</dcterms:modified>
</cp:coreProperties>
</file>