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58" r:id="rId5"/>
    <p:sldId id="259" r:id="rId6"/>
    <p:sldId id="260" r:id="rId7"/>
    <p:sldId id="261" r:id="rId8"/>
    <p:sldId id="262" r:id="rId9"/>
    <p:sldId id="263" r:id="rId10"/>
    <p:sldId id="264" r:id="rId11"/>
    <p:sldId id="265" r:id="rId1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70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5" Type="http://schemas.openxmlformats.org/officeDocument/2006/relationships/tableStyles" Target="tableStyles.xml"/><Relationship Id="rId14" Type="http://schemas.openxmlformats.org/officeDocument/2006/relationships/viewProps" Target="viewProps.xml"/><Relationship Id="rId13" Type="http://schemas.openxmlformats.org/officeDocument/2006/relationships/presProps" Target="presProps.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39552" y="1412776"/>
            <a:ext cx="7772400" cy="1470025"/>
          </a:xfrm>
        </p:spPr>
        <p:txBody>
          <a:bodyPr>
            <a:normAutofit fontScale="90000"/>
          </a:bodyPr>
          <a:lstStyle/>
          <a:p>
            <a:br>
              <a:rPr lang="en-US" altLang="zh-CN" dirty="0" smtClean="0"/>
            </a:br>
            <a:br>
              <a:rPr lang="en-US" altLang="zh-CN" dirty="0" smtClean="0"/>
            </a:br>
            <a:r>
              <a:rPr lang="zh-CN" altLang="en-US" sz="8000" dirty="0" smtClean="0">
                <a:solidFill>
                  <a:srgbClr val="FF0000"/>
                </a:solidFill>
                <a:latin typeface="方正粗黑宋简体" pitchFamily="2" charset="-122"/>
                <a:ea typeface="方正粗黑宋简体" pitchFamily="2" charset="-122"/>
              </a:rPr>
              <a:t> </a:t>
            </a:r>
            <a:br>
              <a:rPr lang="en-US" altLang="zh-CN" dirty="0" smtClean="0"/>
            </a:br>
            <a:br>
              <a:rPr lang="en-US" altLang="zh-CN" dirty="0" smtClean="0"/>
            </a:br>
            <a:r>
              <a:rPr lang="en-US" altLang="zh-CN" sz="4900" dirty="0" smtClean="0">
                <a:solidFill>
                  <a:srgbClr val="FF0000"/>
                </a:solidFill>
                <a:latin typeface="方正粗黑宋简体" pitchFamily="2" charset="-122"/>
                <a:ea typeface="方正粗黑宋简体" pitchFamily="2" charset="-122"/>
              </a:rPr>
              <a:t> </a:t>
            </a:r>
            <a:r>
              <a:rPr lang="zh-CN" altLang="en-US" sz="4900" dirty="0" smtClean="0">
                <a:solidFill>
                  <a:srgbClr val="FF0000"/>
                </a:solidFill>
                <a:latin typeface="方正粗黑宋简体" pitchFamily="2" charset="-122"/>
                <a:ea typeface="方正粗黑宋简体" pitchFamily="2" charset="-122"/>
              </a:rPr>
              <a:t>学百年奋进史，做信仰传承人</a:t>
            </a:r>
            <a:br>
              <a:rPr lang="en-US" altLang="zh-CN" sz="4900" dirty="0" smtClean="0">
                <a:solidFill>
                  <a:srgbClr val="FF0000"/>
                </a:solidFill>
                <a:latin typeface="方正粗黑宋简体" pitchFamily="2" charset="-122"/>
                <a:ea typeface="方正粗黑宋简体" pitchFamily="2" charset="-122"/>
              </a:rPr>
            </a:br>
            <a:br>
              <a:rPr lang="en-US" altLang="zh-CN" sz="4900" dirty="0" smtClean="0">
                <a:solidFill>
                  <a:srgbClr val="FF0000"/>
                </a:solidFill>
                <a:latin typeface="方正粗黑宋简体" pitchFamily="2" charset="-122"/>
                <a:ea typeface="方正粗黑宋简体" pitchFamily="2" charset="-122"/>
              </a:rPr>
            </a:br>
            <a:br>
              <a:rPr lang="en-US" altLang="zh-CN" dirty="0" smtClean="0">
                <a:solidFill>
                  <a:srgbClr val="0070C0"/>
                </a:solidFill>
                <a:latin typeface="方正粗黑宋简体" pitchFamily="2" charset="-122"/>
                <a:ea typeface="方正粗黑宋简体" pitchFamily="2" charset="-122"/>
              </a:rPr>
            </a:br>
            <a:br>
              <a:rPr lang="en-US" altLang="zh-CN" dirty="0" smtClean="0"/>
            </a:br>
            <a:r>
              <a:rPr lang="en-US" altLang="zh-CN" dirty="0" smtClean="0"/>
              <a:t>                       </a:t>
            </a:r>
            <a:r>
              <a:rPr lang="zh-CN" altLang="en-US" b="1" dirty="0" smtClean="0"/>
              <a:t>八年七班</a:t>
            </a:r>
            <a:endParaRPr lang="zh-CN" altLang="en-US"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pic>
        <p:nvPicPr>
          <p:cNvPr id="2050" name="Picture 2" descr="C:\Users\Administrator\Desktop\22.jpg"/>
          <p:cNvPicPr>
            <a:picLocks noGrp="1" noChangeAspect="1" noChangeArrowheads="1"/>
          </p:cNvPicPr>
          <p:nvPr>
            <p:ph idx="1"/>
          </p:nvPr>
        </p:nvPicPr>
        <p:blipFill>
          <a:blip r:embed="rId1" cstate="print"/>
          <a:srcRect/>
          <a:stretch>
            <a:fillRect/>
          </a:stretch>
        </p:blipFill>
        <p:spPr bwMode="auto">
          <a:xfrm>
            <a:off x="457200" y="332656"/>
            <a:ext cx="8229600" cy="612068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Administrator\Desktop\11.jpeg"/>
          <p:cNvPicPr>
            <a:picLocks noGrp="1" noChangeAspect="1" noChangeArrowheads="1"/>
          </p:cNvPicPr>
          <p:nvPr>
            <p:ph idx="1"/>
          </p:nvPr>
        </p:nvPicPr>
        <p:blipFill>
          <a:blip r:embed="rId1" cstate="print"/>
          <a:srcRect/>
          <a:stretch>
            <a:fillRect/>
          </a:stretch>
        </p:blipFill>
        <p:spPr bwMode="auto">
          <a:xfrm>
            <a:off x="467544" y="908720"/>
            <a:ext cx="8280920" cy="5328592"/>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980728"/>
            <a:ext cx="8229600" cy="4525963"/>
          </a:xfrm>
        </p:spPr>
        <p:txBody>
          <a:bodyPr>
            <a:normAutofit fontScale="70000" lnSpcReduction="20000"/>
          </a:bodyPr>
          <a:lstStyle/>
          <a:p>
            <a:pPr>
              <a:buNone/>
            </a:pPr>
            <a:endParaRPr lang="zh-CN" altLang="en-US" dirty="0" smtClean="0"/>
          </a:p>
          <a:p>
            <a:r>
              <a:rPr lang="en-US" altLang="zh-CN" sz="6300" dirty="0" smtClean="0"/>
              <a:t>1.</a:t>
            </a:r>
            <a:r>
              <a:rPr lang="zh-CN" altLang="en-US" sz="6300" dirty="0" smtClean="0"/>
              <a:t>党的成立  　</a:t>
            </a:r>
            <a:endParaRPr lang="en-US" altLang="zh-CN" sz="6300" dirty="0" smtClean="0"/>
          </a:p>
          <a:p>
            <a:pPr>
              <a:buNone/>
            </a:pPr>
            <a:r>
              <a:rPr lang="en-US" altLang="zh-CN" dirty="0" smtClean="0"/>
              <a:t>              1917</a:t>
            </a:r>
            <a:r>
              <a:rPr lang="zh-CN" altLang="en-US" dirty="0" smtClean="0"/>
              <a:t>年</a:t>
            </a:r>
            <a:r>
              <a:rPr lang="en-US" altLang="zh-CN" dirty="0" smtClean="0"/>
              <a:t>11</a:t>
            </a:r>
            <a:r>
              <a:rPr lang="zh-CN" altLang="en-US" dirty="0" smtClean="0"/>
              <a:t>月</a:t>
            </a:r>
            <a:r>
              <a:rPr lang="en-US" altLang="zh-CN" dirty="0" smtClean="0"/>
              <a:t>7</a:t>
            </a:r>
            <a:r>
              <a:rPr lang="zh-CN" altLang="en-US" dirty="0" smtClean="0"/>
              <a:t>日，正值俄国</a:t>
            </a:r>
            <a:r>
              <a:rPr lang="en-US" altLang="zh-CN" dirty="0" smtClean="0"/>
              <a:t>10</a:t>
            </a:r>
            <a:r>
              <a:rPr lang="zh-CN" altLang="en-US" dirty="0" smtClean="0"/>
              <a:t>月</a:t>
            </a:r>
            <a:r>
              <a:rPr lang="en-US" altLang="zh-CN" dirty="0" smtClean="0"/>
              <a:t>25</a:t>
            </a:r>
            <a:r>
              <a:rPr lang="zh-CN" altLang="en-US" dirty="0" smtClean="0"/>
              <a:t>日，俄国人民在列宁为首的布尔什维克党领导下，武装起义推翻资产阶级统治，建立了社会主义共和国，史称“十月革命”。十月革命一声炮响，给中国传来了马列主义，东方沉睡的雄狮警醒了。以陈独秀、李大钊为代表的一批革命先躯确立了以马克思主义救中国的信念，开始酝酿成立中国共产党。  　</a:t>
            </a:r>
            <a:endParaRPr lang="en-US" altLang="zh-CN" dirty="0" smtClean="0"/>
          </a:p>
          <a:p>
            <a:pPr>
              <a:buNone/>
            </a:pPr>
            <a:r>
              <a:rPr lang="en-US" altLang="zh-CN" dirty="0" smtClean="0"/>
              <a:t>             1921</a:t>
            </a:r>
            <a:r>
              <a:rPr lang="zh-CN" altLang="en-US" dirty="0" smtClean="0"/>
              <a:t>年</a:t>
            </a:r>
            <a:r>
              <a:rPr lang="en-US" altLang="zh-CN" dirty="0" smtClean="0"/>
              <a:t>7</a:t>
            </a:r>
            <a:r>
              <a:rPr lang="zh-CN" altLang="en-US" dirty="0" smtClean="0"/>
              <a:t>月</a:t>
            </a:r>
            <a:r>
              <a:rPr lang="en-US" altLang="zh-CN" dirty="0" smtClean="0"/>
              <a:t>23</a:t>
            </a:r>
            <a:r>
              <a:rPr lang="zh-CN" altLang="en-US" dirty="0" smtClean="0"/>
              <a:t>日，中国共产党第一次全国代表大会在上海召开，参加会议有</a:t>
            </a:r>
            <a:r>
              <a:rPr lang="en-US" altLang="zh-CN" dirty="0" smtClean="0"/>
              <a:t>13</a:t>
            </a:r>
            <a:r>
              <a:rPr lang="zh-CN" altLang="en-US" dirty="0" smtClean="0"/>
              <a:t>名代表，共产国际派</a:t>
            </a:r>
            <a:r>
              <a:rPr lang="en-US" altLang="zh-CN" dirty="0" smtClean="0"/>
              <a:t>2</a:t>
            </a:r>
            <a:r>
              <a:rPr lang="zh-CN" altLang="en-US" dirty="0" smtClean="0"/>
              <a:t>名代表。伟大领袖毛泽东参加了这次会议。会议通过了党的纲领，选举了中央领导机构。党的一大正式宣告了中国共产党的成立，这是中国历史上开天辟地的大事变。后来中央决定，将</a:t>
            </a:r>
            <a:r>
              <a:rPr lang="en-US" altLang="zh-CN" dirty="0" smtClean="0"/>
              <a:t>1921</a:t>
            </a:r>
            <a:r>
              <a:rPr lang="zh-CN" altLang="en-US" dirty="0" smtClean="0"/>
              <a:t>年</a:t>
            </a:r>
            <a:r>
              <a:rPr lang="en-US" altLang="zh-CN" dirty="0" smtClean="0"/>
              <a:t>7</a:t>
            </a:r>
            <a:r>
              <a:rPr lang="zh-CN" altLang="en-US" dirty="0" smtClean="0"/>
              <a:t>月</a:t>
            </a:r>
            <a:r>
              <a:rPr lang="en-US" altLang="zh-CN" dirty="0" smtClean="0"/>
              <a:t>1</a:t>
            </a:r>
            <a:r>
              <a:rPr lang="zh-CN" altLang="en-US" dirty="0" smtClean="0"/>
              <a:t>日定为中国共产党的生日。</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052736"/>
            <a:ext cx="8229600" cy="4525963"/>
          </a:xfrm>
        </p:spPr>
        <p:txBody>
          <a:bodyPr>
            <a:normAutofit fontScale="40000" lnSpcReduction="20000"/>
          </a:bodyPr>
          <a:lstStyle/>
          <a:p>
            <a:r>
              <a:rPr lang="en-US" altLang="zh-CN" sz="5200" dirty="0" smtClean="0"/>
              <a:t> </a:t>
            </a:r>
            <a:r>
              <a:rPr lang="en-US" altLang="zh-CN" sz="9300" dirty="0" smtClean="0"/>
              <a:t>2.</a:t>
            </a:r>
            <a:r>
              <a:rPr lang="zh-CN" altLang="en-US" sz="9300" dirty="0" smtClean="0"/>
              <a:t>星火燎原  </a:t>
            </a:r>
            <a:r>
              <a:rPr lang="zh-CN" altLang="en-US" sz="5200" dirty="0" smtClean="0"/>
              <a:t>　</a:t>
            </a:r>
            <a:endParaRPr lang="en-US" altLang="zh-CN" sz="5200" dirty="0" smtClean="0"/>
          </a:p>
          <a:p>
            <a:pPr>
              <a:buNone/>
            </a:pPr>
            <a:r>
              <a:rPr lang="zh-CN" altLang="en-US" sz="5200" dirty="0" smtClean="0"/>
              <a:t>中国共产党成立后，与孙中山先生领导的国民党合作，举行了轰轰烈烈的第一次国内革命战争，挥师北伐，横扫军阀。就在革命即将胜利之时，蒋介石和汪精卫相继叛变革命，残酷屠杀共产党人和革命群众。在白色恐怖下，共产党员数量急剧减少，党组织被迫转入秘密状态，工农运动走向低潮。在这危急关头，毛泽东提出了“枪杆子里面出政权”和“星星之火，可以燎原”的英明论断。共产党人擦干净身上的血迹，又继续战斗了。  　</a:t>
            </a:r>
            <a:r>
              <a:rPr lang="en-US" altLang="zh-CN" sz="5200" dirty="0" smtClean="0"/>
              <a:t>1927</a:t>
            </a:r>
            <a:r>
              <a:rPr lang="zh-CN" altLang="en-US" sz="5200" dirty="0" smtClean="0"/>
              <a:t>年</a:t>
            </a:r>
            <a:r>
              <a:rPr lang="en-US" altLang="zh-CN" sz="5200" dirty="0" smtClean="0"/>
              <a:t>7</a:t>
            </a:r>
            <a:r>
              <a:rPr lang="zh-CN" altLang="en-US" sz="5200" dirty="0" smtClean="0"/>
              <a:t>月</a:t>
            </a:r>
            <a:r>
              <a:rPr lang="en-US" altLang="zh-CN" sz="5200" dirty="0" smtClean="0"/>
              <a:t>31</a:t>
            </a:r>
            <a:r>
              <a:rPr lang="zh-CN" altLang="en-US" sz="5200" dirty="0" smtClean="0"/>
              <a:t>日夜，在周恩来、贺龙、叶挺、朱德、刘伯承等人领导下，南昌武装起义爆发，</a:t>
            </a:r>
            <a:r>
              <a:rPr lang="en-US" altLang="zh-CN" sz="5200" dirty="0" smtClean="0"/>
              <a:t>8</a:t>
            </a:r>
            <a:r>
              <a:rPr lang="zh-CN" altLang="en-US" sz="5200" dirty="0" smtClean="0"/>
              <a:t>月</a:t>
            </a:r>
            <a:r>
              <a:rPr lang="en-US" altLang="zh-CN" sz="5200" dirty="0" smtClean="0"/>
              <a:t>1</a:t>
            </a:r>
            <a:r>
              <a:rPr lang="zh-CN" altLang="en-US" sz="5200" dirty="0" smtClean="0"/>
              <a:t>日占领南昌，打响了武装反抗国民党反动派的第一枪，标志着中国共产党独立领导中国革命战争、武装夺取政权的开始。</a:t>
            </a:r>
            <a:r>
              <a:rPr lang="en-US" altLang="zh-CN" sz="5200" dirty="0" smtClean="0"/>
              <a:t>8</a:t>
            </a:r>
            <a:r>
              <a:rPr lang="zh-CN" altLang="en-US" sz="5200" dirty="0" smtClean="0"/>
              <a:t>月</a:t>
            </a:r>
            <a:r>
              <a:rPr lang="en-US" altLang="zh-CN" sz="5200" dirty="0" smtClean="0"/>
              <a:t>1</a:t>
            </a:r>
            <a:r>
              <a:rPr lang="zh-CN" altLang="en-US" sz="5200" dirty="0" smtClean="0"/>
              <a:t>日被定为建军节。</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5536" y="980728"/>
            <a:ext cx="8229600" cy="4525963"/>
          </a:xfrm>
        </p:spPr>
        <p:txBody>
          <a:bodyPr>
            <a:normAutofit fontScale="47500" lnSpcReduction="20000"/>
          </a:bodyPr>
          <a:lstStyle/>
          <a:p>
            <a:r>
              <a:rPr lang="en-US" altLang="zh-CN" sz="9300" dirty="0" smtClean="0"/>
              <a:t>3.</a:t>
            </a:r>
            <a:r>
              <a:rPr lang="zh-CN" altLang="en-US" sz="9300" dirty="0" smtClean="0"/>
              <a:t>二万五千里长征  </a:t>
            </a:r>
            <a:r>
              <a:rPr lang="zh-CN" altLang="en-US" sz="5200" dirty="0" smtClean="0"/>
              <a:t>　</a:t>
            </a:r>
            <a:endParaRPr lang="en-US" altLang="zh-CN" sz="5200" dirty="0" smtClean="0"/>
          </a:p>
          <a:p>
            <a:r>
              <a:rPr lang="en-US" altLang="zh-CN" sz="5200" dirty="0" smtClean="0"/>
              <a:t>         1934</a:t>
            </a:r>
            <a:r>
              <a:rPr lang="zh-CN" altLang="en-US" sz="5200" dirty="0" smtClean="0"/>
              <a:t>年</a:t>
            </a:r>
            <a:r>
              <a:rPr lang="en-US" altLang="zh-CN" sz="5200" dirty="0" smtClean="0"/>
              <a:t>10</a:t>
            </a:r>
            <a:r>
              <a:rPr lang="zh-CN" altLang="en-US" sz="5200" dirty="0" smtClean="0"/>
              <a:t>月，蒋介石调集</a:t>
            </a:r>
            <a:r>
              <a:rPr lang="en-US" altLang="zh-CN" sz="5200" dirty="0" smtClean="0"/>
              <a:t>100</a:t>
            </a:r>
            <a:r>
              <a:rPr lang="zh-CN" altLang="en-US" sz="5200" dirty="0" smtClean="0"/>
              <a:t>万军队对中央革命根据地发动第五次“围剿”。在这次反“围剿”中，由于王明“左”倾错误，中央红军遭受重大损失，被迫退出了根据地，开始了伟大的长征。</a:t>
            </a:r>
            <a:r>
              <a:rPr lang="en-US" altLang="zh-CN" sz="5200" dirty="0" smtClean="0"/>
              <a:t>1935</a:t>
            </a:r>
            <a:r>
              <a:rPr lang="zh-CN" altLang="en-US" sz="5200" dirty="0" smtClean="0"/>
              <a:t>年</a:t>
            </a:r>
            <a:r>
              <a:rPr lang="en-US" altLang="zh-CN" sz="5200" dirty="0" smtClean="0"/>
              <a:t>1</a:t>
            </a:r>
            <a:r>
              <a:rPr lang="zh-CN" altLang="en-US" sz="5200" dirty="0" smtClean="0"/>
              <a:t>月召开遵义会议，确立了毛泽东的领导地位，拨正了革命的航向。在毛泽东的领导下，红军击溃了敌军无数次围追堵截，爬雪山，过草地，四渡赤水河，巧渡金沙江，飞夺泸定桥，强渡大渡河</a:t>
            </a:r>
            <a:r>
              <a:rPr lang="en-US" altLang="zh-CN" sz="5200" dirty="0" smtClean="0"/>
              <a:t>……</a:t>
            </a:r>
            <a:r>
              <a:rPr lang="zh-CN" altLang="en-US" sz="5200" dirty="0" smtClean="0"/>
              <a:t>行程二万五千里、纵横十一省，终于与刘志丹领导的陕北红军会师。毛主席心潮澎湃，满怀豪情地写下了一首壮丽的诗篇</a:t>
            </a:r>
            <a:r>
              <a:rPr lang="en-US" altLang="zh-CN" sz="5200" dirty="0" smtClean="0"/>
              <a:t>《</a:t>
            </a:r>
            <a:r>
              <a:rPr lang="zh-CN" altLang="en-US" sz="5200" dirty="0" smtClean="0"/>
              <a:t>七律</a:t>
            </a:r>
            <a:r>
              <a:rPr lang="en-US" altLang="zh-CN" sz="5200" dirty="0" smtClean="0"/>
              <a:t> </a:t>
            </a:r>
            <a:r>
              <a:rPr lang="zh-CN" altLang="en-US" sz="5200" dirty="0" smtClean="0"/>
              <a:t>长征</a:t>
            </a:r>
            <a:r>
              <a:rPr lang="en-US" altLang="zh-CN" sz="5200" dirty="0" smtClean="0"/>
              <a:t>》</a:t>
            </a:r>
            <a:r>
              <a:rPr lang="zh-CN" altLang="en-US" sz="5200" dirty="0" smtClean="0"/>
              <a:t>。</a:t>
            </a:r>
            <a:r>
              <a:rPr lang="en-US" altLang="zh-CN" sz="5200" dirty="0" smtClean="0"/>
              <a:t>1936</a:t>
            </a:r>
            <a:r>
              <a:rPr lang="zh-CN" altLang="en-US" sz="5200" dirty="0" smtClean="0"/>
              <a:t>年</a:t>
            </a:r>
            <a:r>
              <a:rPr lang="en-US" altLang="zh-CN" sz="5200" dirty="0" smtClean="0"/>
              <a:t>10</a:t>
            </a:r>
            <a:r>
              <a:rPr lang="zh-CN" altLang="en-US" sz="5200" dirty="0" smtClean="0"/>
              <a:t>月</a:t>
            </a:r>
            <a:r>
              <a:rPr lang="en-US" altLang="zh-CN" sz="5200" dirty="0" smtClean="0"/>
              <a:t>,</a:t>
            </a:r>
            <a:r>
              <a:rPr lang="zh-CN" altLang="en-US" sz="5200" dirty="0" smtClean="0"/>
              <a:t>红一、红二、红四方面军三大主力在甘肃会宁地区会师，宣告了二万五千里长征胜利结束。</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908720"/>
            <a:ext cx="8229600" cy="4525963"/>
          </a:xfrm>
        </p:spPr>
        <p:txBody>
          <a:bodyPr>
            <a:normAutofit fontScale="85000" lnSpcReduction="10000"/>
          </a:bodyPr>
          <a:lstStyle/>
          <a:p>
            <a:r>
              <a:rPr lang="en-US" altLang="zh-CN" sz="4800" dirty="0" smtClean="0"/>
              <a:t>4.</a:t>
            </a:r>
            <a:r>
              <a:rPr lang="zh-CN" altLang="en-US" sz="4800" dirty="0" smtClean="0"/>
              <a:t>毛泽东思想  </a:t>
            </a:r>
            <a:r>
              <a:rPr lang="zh-CN" altLang="en-US" dirty="0" smtClean="0"/>
              <a:t>　</a:t>
            </a:r>
            <a:endParaRPr lang="en-US" altLang="zh-CN" dirty="0" smtClean="0"/>
          </a:p>
          <a:p>
            <a:pPr>
              <a:buNone/>
            </a:pPr>
            <a:r>
              <a:rPr lang="zh-CN" altLang="en-US" dirty="0" smtClean="0"/>
              <a:t>             中央到达陕北，建立了陕北根据地，扎根延安</a:t>
            </a:r>
            <a:r>
              <a:rPr lang="en-US" altLang="zh-CN" dirty="0" smtClean="0"/>
              <a:t>13</a:t>
            </a:r>
            <a:r>
              <a:rPr lang="zh-CN" altLang="en-US" dirty="0" smtClean="0"/>
              <a:t>年。这期间，召开了党的七大，把毛泽东思想作为党的指导思想写入了党章，标志着中国共产党由诞生、发展到逐步成熟。  　在这里，毛主席写下了许多著名篇章，丰富和发展了马列主义，如</a:t>
            </a:r>
            <a:r>
              <a:rPr lang="en-US" altLang="zh-CN" dirty="0" smtClean="0"/>
              <a:t>《</a:t>
            </a:r>
            <a:r>
              <a:rPr lang="zh-CN" altLang="en-US" dirty="0" smtClean="0"/>
              <a:t>矛盾论</a:t>
            </a:r>
            <a:r>
              <a:rPr lang="en-US" altLang="zh-CN" dirty="0" smtClean="0"/>
              <a:t>》</a:t>
            </a:r>
            <a:r>
              <a:rPr lang="zh-CN" altLang="en-US" dirty="0" smtClean="0"/>
              <a:t>、</a:t>
            </a:r>
            <a:r>
              <a:rPr lang="en-US" altLang="zh-CN" dirty="0" smtClean="0"/>
              <a:t>《</a:t>
            </a:r>
            <a:r>
              <a:rPr lang="zh-CN" altLang="en-US" dirty="0" smtClean="0"/>
              <a:t>实践论</a:t>
            </a:r>
            <a:r>
              <a:rPr lang="en-US" altLang="zh-CN" dirty="0" smtClean="0"/>
              <a:t>》</a:t>
            </a:r>
            <a:r>
              <a:rPr lang="zh-CN" altLang="en-US" dirty="0" smtClean="0"/>
              <a:t>、</a:t>
            </a:r>
            <a:r>
              <a:rPr lang="en-US" altLang="zh-CN" dirty="0" smtClean="0"/>
              <a:t>《</a:t>
            </a:r>
            <a:r>
              <a:rPr lang="zh-CN" altLang="en-US" dirty="0" smtClean="0"/>
              <a:t>新民主主义论</a:t>
            </a:r>
            <a:r>
              <a:rPr lang="en-US" altLang="zh-CN" dirty="0" smtClean="0"/>
              <a:t>》</a:t>
            </a:r>
            <a:r>
              <a:rPr lang="zh-CN" altLang="en-US" dirty="0" smtClean="0"/>
              <a:t>、</a:t>
            </a:r>
            <a:r>
              <a:rPr lang="en-US" altLang="zh-CN" dirty="0" smtClean="0"/>
              <a:t>《</a:t>
            </a:r>
            <a:r>
              <a:rPr lang="zh-CN" altLang="en-US" dirty="0" smtClean="0"/>
              <a:t>论持久战</a:t>
            </a:r>
            <a:r>
              <a:rPr lang="en-US" altLang="zh-CN" dirty="0" smtClean="0"/>
              <a:t>》</a:t>
            </a:r>
            <a:r>
              <a:rPr lang="zh-CN" altLang="en-US" dirty="0" smtClean="0"/>
              <a:t>，培养了“自力更生，艰苦奋斗”，“自己动手，丰衣足食，实事求是”的延安精神。从此，中国共产党在毛泽东思想指导下，取得了一个又一个辉煌成就。</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908720"/>
            <a:ext cx="8229600" cy="1143000"/>
          </a:xfrm>
        </p:spPr>
        <p:txBody>
          <a:bodyPr>
            <a:normAutofit fontScale="90000"/>
          </a:bodyPr>
          <a:lstStyle/>
          <a:p>
            <a:pPr algn="l"/>
            <a:br>
              <a:rPr lang="en-US" altLang="zh-CN" dirty="0" smtClean="0"/>
            </a:br>
            <a:br>
              <a:rPr lang="en-US" altLang="zh-CN" dirty="0" smtClean="0"/>
            </a:br>
            <a:br>
              <a:rPr lang="en-US" altLang="zh-CN" dirty="0" smtClean="0"/>
            </a:br>
            <a:br>
              <a:rPr lang="en-US" altLang="zh-CN" dirty="0" smtClean="0"/>
            </a:br>
            <a:r>
              <a:rPr lang="en-US" altLang="zh-CN" dirty="0" smtClean="0"/>
              <a:t>5.</a:t>
            </a:r>
            <a:r>
              <a:rPr lang="zh-CN" altLang="en-US" dirty="0" smtClean="0"/>
              <a:t>驱逐外患</a:t>
            </a:r>
            <a:br>
              <a:rPr lang="en-US" altLang="zh-CN" dirty="0" smtClean="0"/>
            </a:br>
            <a:r>
              <a:rPr lang="zh-CN" altLang="en-US" dirty="0" smtClean="0"/>
              <a:t>  　</a:t>
            </a:r>
            <a:br>
              <a:rPr lang="en-US" altLang="zh-CN" dirty="0" smtClean="0"/>
            </a:br>
            <a:r>
              <a:rPr lang="en-US" altLang="zh-CN" dirty="0" smtClean="0"/>
              <a:t>      </a:t>
            </a:r>
            <a:r>
              <a:rPr lang="en-US" altLang="zh-CN" sz="3000" dirty="0" smtClean="0">
                <a:latin typeface="+mn-lt"/>
                <a:ea typeface="+mn-ea"/>
                <a:cs typeface="+mn-cs"/>
              </a:rPr>
              <a:t>1931</a:t>
            </a:r>
            <a:r>
              <a:rPr lang="zh-CN" altLang="en-US" sz="3000" dirty="0" smtClean="0">
                <a:latin typeface="+mn-lt"/>
                <a:ea typeface="+mn-ea"/>
                <a:cs typeface="+mn-cs"/>
              </a:rPr>
              <a:t>年“九一八”事变以后，东北三省沦陷。随着日军步步紧逼，中华民族危机日益严重，而蒋介石奉行“攘外必先安内”的政策，引起全国人民强烈反对。</a:t>
            </a:r>
            <a:r>
              <a:rPr lang="en-US" altLang="zh-CN" sz="3000" dirty="0" smtClean="0">
                <a:latin typeface="+mn-lt"/>
                <a:ea typeface="+mn-ea"/>
                <a:cs typeface="+mn-cs"/>
              </a:rPr>
              <a:t>1936</a:t>
            </a:r>
            <a:r>
              <a:rPr lang="zh-CN" altLang="en-US" sz="3000" dirty="0" smtClean="0">
                <a:latin typeface="+mn-lt"/>
                <a:ea typeface="+mn-ea"/>
                <a:cs typeface="+mn-cs"/>
              </a:rPr>
              <a:t>年</a:t>
            </a:r>
            <a:r>
              <a:rPr lang="en-US" altLang="zh-CN" sz="3000" dirty="0" smtClean="0">
                <a:latin typeface="+mn-lt"/>
                <a:ea typeface="+mn-ea"/>
                <a:cs typeface="+mn-cs"/>
              </a:rPr>
              <a:t>12</a:t>
            </a:r>
            <a:r>
              <a:rPr lang="zh-CN" altLang="en-US" sz="3000" dirty="0" smtClean="0">
                <a:latin typeface="+mn-lt"/>
                <a:ea typeface="+mn-ea"/>
                <a:cs typeface="+mn-cs"/>
              </a:rPr>
              <a:t>月</a:t>
            </a:r>
            <a:r>
              <a:rPr lang="en-US" altLang="zh-CN" sz="3000" dirty="0" smtClean="0">
                <a:latin typeface="+mn-lt"/>
                <a:ea typeface="+mn-ea"/>
                <a:cs typeface="+mn-cs"/>
              </a:rPr>
              <a:t>12</a:t>
            </a:r>
            <a:r>
              <a:rPr lang="zh-CN" altLang="en-US" sz="3000" dirty="0" smtClean="0">
                <a:latin typeface="+mn-lt"/>
                <a:ea typeface="+mn-ea"/>
                <a:cs typeface="+mn-cs"/>
              </a:rPr>
              <a:t>日，爱国将领张学良、杨虎城发动举世震惊的“西安事变”，党中央派周恩来与张学良、杨虎城共同努力，迫使蒋介石接受抗日主张。西安事变的和平解决，成为时局转换的关键，促进了抗日民族统一战线的形成。  　</a:t>
            </a:r>
            <a:endParaRPr lang="zh-CN" altLang="en-US" sz="3000" dirty="0" smtClean="0">
              <a:latin typeface="+mn-lt"/>
              <a:ea typeface="+mn-ea"/>
              <a:cs typeface="+mn-cs"/>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052736"/>
            <a:ext cx="8229600" cy="4525963"/>
          </a:xfrm>
        </p:spPr>
        <p:txBody>
          <a:bodyPr>
            <a:normAutofit fontScale="77500" lnSpcReduction="20000"/>
          </a:bodyPr>
          <a:lstStyle/>
          <a:p>
            <a:r>
              <a:rPr lang="en-US" altLang="zh-CN" dirty="0" smtClean="0"/>
              <a:t>         1937</a:t>
            </a:r>
            <a:r>
              <a:rPr lang="zh-CN" altLang="en-US" dirty="0" smtClean="0"/>
              <a:t>年</a:t>
            </a:r>
            <a:r>
              <a:rPr lang="en-US" altLang="zh-CN" dirty="0" smtClean="0"/>
              <a:t>7</a:t>
            </a:r>
            <a:r>
              <a:rPr lang="zh-CN" altLang="en-US" dirty="0" smtClean="0"/>
              <a:t>月</a:t>
            </a:r>
            <a:r>
              <a:rPr lang="en-US" altLang="zh-CN" dirty="0" smtClean="0"/>
              <a:t>7</a:t>
            </a:r>
            <a:r>
              <a:rPr lang="zh-CN" altLang="en-US" dirty="0" smtClean="0"/>
              <a:t>日，“卢沟桥事变”发生，抗日战争全面爆发，红军被改编为八路军，南方游击队改成新四军，全部奔赴抗日前线。</a:t>
            </a:r>
            <a:r>
              <a:rPr lang="en-US" altLang="zh-CN" dirty="0" smtClean="0"/>
              <a:t>1940</a:t>
            </a:r>
            <a:r>
              <a:rPr lang="zh-CN" altLang="en-US" dirty="0" smtClean="0"/>
              <a:t>年</a:t>
            </a:r>
            <a:r>
              <a:rPr lang="en-US" altLang="zh-CN" dirty="0" smtClean="0"/>
              <a:t>10</a:t>
            </a:r>
            <a:r>
              <a:rPr lang="zh-CN" altLang="en-US" dirty="0" smtClean="0"/>
              <a:t>月，东进北上的新四军与南下的八路军在盐城白驹狮子口会师，成立了华中总指挥部。皖南事变后，新四军在盐城重建军部，陈毅为代军长，刘少奇为政治委员。从此，盐城成为苏北抗日根据地的心脏。位于市中心的盐城新四军纪念馆，艺术再现了新四军与八路军会师和新四军在盐城重建军部的历史场面。  　</a:t>
            </a:r>
            <a:endParaRPr lang="en-US" altLang="zh-CN" dirty="0" smtClean="0"/>
          </a:p>
          <a:p>
            <a:r>
              <a:rPr lang="en-US" altLang="zh-CN" dirty="0" smtClean="0"/>
              <a:t>         </a:t>
            </a:r>
            <a:r>
              <a:rPr lang="zh-CN" altLang="en-US" dirty="0" smtClean="0"/>
              <a:t>经过</a:t>
            </a:r>
            <a:r>
              <a:rPr lang="en-US" altLang="zh-CN" dirty="0" smtClean="0"/>
              <a:t>8</a:t>
            </a:r>
            <a:r>
              <a:rPr lang="zh-CN" altLang="en-US" dirty="0" smtClean="0"/>
              <a:t>年艰苦奋战，抗日战争取得了全面胜利，共产党领导的八路军、新四军队伍成为中华民族的中流砥柱。当时，著名音乐家聂耳、田汉写的</a:t>
            </a:r>
            <a:r>
              <a:rPr lang="en-US" altLang="zh-CN" dirty="0" smtClean="0"/>
              <a:t>《</a:t>
            </a:r>
            <a:r>
              <a:rPr lang="zh-CN" altLang="en-US" dirty="0" smtClean="0"/>
              <a:t>义勇军进行曲</a:t>
            </a:r>
            <a:r>
              <a:rPr lang="en-US" altLang="zh-CN" dirty="0" smtClean="0"/>
              <a:t>》</a:t>
            </a:r>
            <a:r>
              <a:rPr lang="zh-CN" altLang="en-US" dirty="0" smtClean="0"/>
              <a:t>、冼星海和光未然写的</a:t>
            </a:r>
            <a:r>
              <a:rPr lang="en-US" altLang="zh-CN" dirty="0" smtClean="0"/>
              <a:t>《</a:t>
            </a:r>
            <a:r>
              <a:rPr lang="zh-CN" altLang="en-US" dirty="0" smtClean="0"/>
              <a:t>黄河大合唱</a:t>
            </a:r>
            <a:r>
              <a:rPr lang="en-US" altLang="zh-CN" dirty="0" smtClean="0"/>
              <a:t>》</a:t>
            </a:r>
            <a:r>
              <a:rPr lang="zh-CN" altLang="en-US" dirty="0" smtClean="0"/>
              <a:t>，唱响大江南北。</a:t>
            </a:r>
            <a:r>
              <a:rPr lang="en-US" altLang="zh-CN" dirty="0" smtClean="0"/>
              <a:t>《</a:t>
            </a:r>
            <a:r>
              <a:rPr lang="zh-CN" altLang="en-US" dirty="0" smtClean="0"/>
              <a:t>义勇军进行曲</a:t>
            </a:r>
            <a:r>
              <a:rPr lang="en-US" altLang="zh-CN" dirty="0" smtClean="0"/>
              <a:t>》</a:t>
            </a:r>
            <a:r>
              <a:rPr lang="zh-CN" altLang="en-US" dirty="0" smtClean="0"/>
              <a:t>后来被定为国歌。</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67544" y="1052736"/>
            <a:ext cx="8229600" cy="4525963"/>
          </a:xfrm>
        </p:spPr>
        <p:txBody>
          <a:bodyPr>
            <a:normAutofit fontScale="70000" lnSpcReduction="20000"/>
          </a:bodyPr>
          <a:lstStyle/>
          <a:p>
            <a:r>
              <a:rPr lang="en-US" altLang="zh-CN" sz="5200" dirty="0" smtClean="0">
                <a:latin typeface="+mj-lt"/>
                <a:ea typeface="+mj-ea"/>
                <a:cs typeface="+mj-cs"/>
              </a:rPr>
              <a:t>6.</a:t>
            </a:r>
            <a:r>
              <a:rPr lang="zh-CN" altLang="en-US" sz="5200" dirty="0" smtClean="0">
                <a:latin typeface="+mj-lt"/>
                <a:ea typeface="+mj-ea"/>
                <a:cs typeface="+mj-cs"/>
              </a:rPr>
              <a:t>革命胜利  </a:t>
            </a:r>
            <a:r>
              <a:rPr lang="zh-CN" altLang="en-US" dirty="0" smtClean="0"/>
              <a:t>　</a:t>
            </a:r>
            <a:endParaRPr lang="en-US" altLang="zh-CN" dirty="0" smtClean="0"/>
          </a:p>
          <a:p>
            <a:pPr>
              <a:buNone/>
            </a:pPr>
            <a:r>
              <a:rPr lang="zh-CN" altLang="en-US" dirty="0" smtClean="0"/>
              <a:t>              抗日战争</a:t>
            </a:r>
            <a:r>
              <a:rPr lang="zh-CN" altLang="en-US" dirty="0" smtClean="0"/>
              <a:t>胜利后，蒋介石政府拒绝和平民主的正义要求，企图发动内战，却想嫁祸于共产党。</a:t>
            </a:r>
            <a:r>
              <a:rPr lang="en-US" altLang="zh-CN" dirty="0" smtClean="0"/>
              <a:t>1945</a:t>
            </a:r>
            <a:r>
              <a:rPr lang="zh-CN" altLang="en-US" dirty="0" smtClean="0"/>
              <a:t>年</a:t>
            </a:r>
            <a:r>
              <a:rPr lang="en-US" altLang="zh-CN" dirty="0" smtClean="0"/>
              <a:t>8</a:t>
            </a:r>
            <a:r>
              <a:rPr lang="zh-CN" altLang="en-US" dirty="0" smtClean="0"/>
              <a:t>月，他向延安连发</a:t>
            </a:r>
            <a:r>
              <a:rPr lang="en-US" altLang="zh-CN" dirty="0" smtClean="0"/>
              <a:t>3</a:t>
            </a:r>
            <a:r>
              <a:rPr lang="zh-CN" altLang="en-US" dirty="0" smtClean="0"/>
              <a:t>封电报，假意邀请毛泽东赴重庆谈判。毛泽东识破了蒋介石的阴谋，欣然赴约，表达了中国共产党的诚意。重庆谈判经过</a:t>
            </a:r>
            <a:r>
              <a:rPr lang="en-US" altLang="zh-CN" dirty="0" smtClean="0"/>
              <a:t>43</a:t>
            </a:r>
            <a:r>
              <a:rPr lang="zh-CN" altLang="en-US" dirty="0" smtClean="0"/>
              <a:t>天的唇枪舌剑，于</a:t>
            </a:r>
            <a:r>
              <a:rPr lang="en-US" altLang="zh-CN" dirty="0" smtClean="0"/>
              <a:t>10</a:t>
            </a:r>
            <a:r>
              <a:rPr lang="zh-CN" altLang="en-US" dirty="0" smtClean="0"/>
              <a:t>月</a:t>
            </a:r>
            <a:r>
              <a:rPr lang="en-US" altLang="zh-CN" dirty="0" smtClean="0"/>
              <a:t>10</a:t>
            </a:r>
            <a:r>
              <a:rPr lang="zh-CN" altLang="en-US" dirty="0" smtClean="0"/>
              <a:t>日正式签署会谈纪要，即“双十协定”。  　</a:t>
            </a:r>
            <a:r>
              <a:rPr lang="en-US" altLang="zh-CN" dirty="0" smtClean="0"/>
              <a:t>1946</a:t>
            </a:r>
            <a:r>
              <a:rPr lang="zh-CN" altLang="en-US" dirty="0" smtClean="0"/>
              <a:t>年</a:t>
            </a:r>
            <a:r>
              <a:rPr lang="en-US" altLang="zh-CN" dirty="0" smtClean="0"/>
              <a:t>6</a:t>
            </a:r>
            <a:r>
              <a:rPr lang="zh-CN" altLang="en-US" dirty="0" smtClean="0"/>
              <a:t>月，蒋介石又撕毁协议，发动了全面内战。党中央审时度势，连续组织了辽沈、淮海、平津三大战役，为中国革命在全国的胜利奠定了基础。  　</a:t>
            </a:r>
            <a:endParaRPr lang="en-US" altLang="zh-CN" dirty="0" smtClean="0"/>
          </a:p>
          <a:p>
            <a:pPr>
              <a:buNone/>
            </a:pPr>
            <a:r>
              <a:rPr lang="en-US" altLang="zh-CN" dirty="0" smtClean="0"/>
              <a:t>              1949</a:t>
            </a:r>
            <a:r>
              <a:rPr lang="zh-CN" altLang="en-US" dirty="0" smtClean="0"/>
              <a:t>年</a:t>
            </a:r>
            <a:r>
              <a:rPr lang="en-US" altLang="zh-CN" dirty="0" smtClean="0"/>
              <a:t>l0</a:t>
            </a:r>
            <a:r>
              <a:rPr lang="zh-CN" altLang="en-US" dirty="0" smtClean="0"/>
              <a:t>月</a:t>
            </a:r>
            <a:r>
              <a:rPr lang="en-US" altLang="zh-CN" dirty="0" smtClean="0"/>
              <a:t>1</a:t>
            </a:r>
            <a:r>
              <a:rPr lang="zh-CN" altLang="en-US" dirty="0" smtClean="0"/>
              <a:t>日，毛泽东在天安门城楼庄严宣告中华人民共和国中央人民政府成立了。“占人类总数四分之一的中国人民从此站立起来了”。有一首歌由衷地唱出了共产党的丰功伟绩，这就是</a:t>
            </a:r>
            <a:r>
              <a:rPr lang="en-US" altLang="zh-CN" dirty="0" smtClean="0"/>
              <a:t>《</a:t>
            </a:r>
            <a:r>
              <a:rPr lang="zh-CN" altLang="en-US" dirty="0" smtClean="0"/>
              <a:t>没有共产党，就没有新中国</a:t>
            </a:r>
            <a:r>
              <a:rPr lang="en-US" altLang="zh-CN" dirty="0" smtClean="0"/>
              <a:t>》</a:t>
            </a:r>
            <a:r>
              <a:rPr lang="zh-CN" altLang="en-US" dirty="0" smtClean="0"/>
              <a:t>。</a:t>
            </a:r>
            <a:endParaRPr lang="zh-CN" altLang="en-US"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2132</Words>
  <Application>WPS 演示</Application>
  <PresentationFormat>全屏显示(4:3)</PresentationFormat>
  <Paragraphs>24</Paragraphs>
  <Slides>10</Slides>
  <Notes>0</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10</vt:i4>
      </vt:variant>
    </vt:vector>
  </HeadingPairs>
  <TitlesOfParts>
    <vt:vector size="18" baseType="lpstr">
      <vt:lpstr>Arial</vt:lpstr>
      <vt:lpstr>宋体</vt:lpstr>
      <vt:lpstr>Wingdings</vt:lpstr>
      <vt:lpstr>方正粗黑宋简体</vt:lpstr>
      <vt:lpstr>Calibri</vt:lpstr>
      <vt:lpstr>微软雅黑</vt:lpstr>
      <vt:lpstr>Arial Unicode MS</vt:lpstr>
      <vt:lpstr>Office 主题</vt:lpstr>
      <vt:lpstr>      学百年奋进史，做信仰传承人                           八年三班</vt:lpstr>
      <vt:lpstr>PowerPoint 演示文稿</vt:lpstr>
      <vt:lpstr>PowerPoint 演示文稿</vt:lpstr>
      <vt:lpstr>PowerPoint 演示文稿</vt:lpstr>
      <vt:lpstr>PowerPoint 演示文稿</vt:lpstr>
      <vt:lpstr>PowerPoint 演示文稿</vt:lpstr>
      <vt:lpstr>    5.驱逐外患   　       1931年“九一八”事变以后，东北三省沦陷。随着日军步步紧逼，中华民族危机日益严重，而蒋介石奉行“攘外必先安内”的政策，引起全国人民强烈反对。1936年12月12日，爱国将领张学良、杨虎城发动举世震惊的“西安事变”，党中央派周恩来与张学良、杨虎城共同努力，迫使蒋介石接受抗日主张。西安事变的和平解决，成为时局转换的关键，促进了抗日民族统一战线的形成。  　</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忠诚无愧时代   学习“时代楷模”拉齐尼·巴依卡同志先进事迹                             八年三班</dc:title>
  <dc:creator>Administrator</dc:creator>
  <cp:lastModifiedBy>ACER</cp:lastModifiedBy>
  <cp:revision>8</cp:revision>
  <dcterms:created xsi:type="dcterms:W3CDTF">2021-04-19T07:16:00Z</dcterms:created>
  <dcterms:modified xsi:type="dcterms:W3CDTF">2021-04-29T07:29:00Z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