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8"/>
  </p:notesMasterIdLst>
  <p:sldIdLst>
    <p:sldId id="320" r:id="rId4"/>
    <p:sldId id="321" r:id="rId5"/>
    <p:sldId id="352" r:id="rId6"/>
    <p:sldId id="355" r:id="rId7"/>
    <p:sldId id="351" r:id="rId9"/>
    <p:sldId id="353" r:id="rId10"/>
    <p:sldId id="323" r:id="rId11"/>
    <p:sldId id="324" r:id="rId12"/>
    <p:sldId id="257" r:id="rId13"/>
    <p:sldId id="325" r:id="rId14"/>
    <p:sldId id="312" r:id="rId15"/>
    <p:sldId id="313" r:id="rId16"/>
    <p:sldId id="266" r:id="rId17"/>
    <p:sldId id="289" r:id="rId18"/>
    <p:sldId id="290" r:id="rId19"/>
    <p:sldId id="291" r:id="rId20"/>
    <p:sldId id="292" r:id="rId21"/>
    <p:sldId id="326" r:id="rId22"/>
    <p:sldId id="296" r:id="rId23"/>
    <p:sldId id="297" r:id="rId24"/>
    <p:sldId id="298" r:id="rId25"/>
    <p:sldId id="299" r:id="rId26"/>
    <p:sldId id="300" r:id="rId27"/>
    <p:sldId id="302" r:id="rId28"/>
    <p:sldId id="309" r:id="rId29"/>
    <p:sldId id="311" r:id="rId30"/>
    <p:sldId id="327" r:id="rId31"/>
    <p:sldId id="328" r:id="rId32"/>
    <p:sldId id="350" r:id="rId33"/>
    <p:sldId id="329" r:id="rId34"/>
    <p:sldId id="272" r:id="rId35"/>
    <p:sldId id="330" r:id="rId36"/>
    <p:sldId id="286" r:id="rId37"/>
    <p:sldId id="277" r:id="rId38"/>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CC00FF"/>
    <a:srgbClr val="A4FAB2"/>
    <a:srgbClr val="E3B6E8"/>
    <a:srgbClr val="B3EBC8"/>
    <a:srgbClr val="009900"/>
    <a:srgbClr val="EEA61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0" d="100"/>
          <a:sy n="90" d="100"/>
        </p:scale>
        <p:origin x="-1002" y="-96"/>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429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marL="0" marR="0" lvl="0" indent="0" algn="r" defTabSz="914400" rtl="0" eaLnBrk="1" fontAlgn="base" latinLnBrk="0" hangingPunct="1">
              <a:lnSpc>
                <a:spcPct val="100000"/>
              </a:lnSpc>
              <a:spcBef>
                <a:spcPct val="0"/>
              </a:spcBef>
              <a:spcAft>
                <a:spcPct val="0"/>
              </a:spcAft>
              <a:buClrTx/>
              <a:buSzTx/>
              <a:buFontTx/>
              <a:buNone/>
              <a:defRPr/>
            </a:pPr>
            <a:fld id="{0AEFAAC0-FE0C-4532-AD03-EB51DF940753}"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base" latinLnBrk="0" hangingPunct="1">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7"/>
          <p:cNvSpPr txBox="1">
            <a:spLocks noGrp="1"/>
          </p:cNvSpPr>
          <p:nvPr/>
        </p:nvSpPr>
        <p:spPr>
          <a:xfrm>
            <a:off x="3884613" y="8685213"/>
            <a:ext cx="2971800" cy="457200"/>
          </a:xfrm>
          <a:prstGeom prst="rect">
            <a:avLst/>
          </a:prstGeom>
          <a:noFill/>
          <a:ln w="9525">
            <a:noFill/>
          </a:ln>
        </p:spPr>
        <p:txBody>
          <a:bodyPr anchor="b" anchorCtr="0"/>
          <a:p>
            <a:pPr lvl="0" algn="r" eaLnBrk="1" hangingPunct="1"/>
            <a:fld id="{9A0DB2DC-4C9A-4742-B13C-FB6460FD3503}" type="slidenum">
              <a:rPr lang="en-US" altLang="zh-CN" sz="1200" dirty="0"/>
            </a:fld>
            <a:endParaRPr lang="en-US" altLang="zh-CN" sz="1200" dirty="0"/>
          </a:p>
        </p:txBody>
      </p:sp>
      <p:sp>
        <p:nvSpPr>
          <p:cNvPr id="33795" name="Rectangle 2"/>
          <p:cNvSpPr>
            <a:spLocks noRot="1" noTextEdit="1"/>
          </p:cNvSpPr>
          <p:nvPr>
            <p:ph type="sldImg"/>
          </p:nvPr>
        </p:nvSpPr>
        <p:spPr>
          <a:ln>
            <a:solidFill>
              <a:srgbClr val="000000">
                <a:alpha val="100000"/>
              </a:srgbClr>
            </a:solidFill>
            <a:miter lim="800000"/>
          </a:ln>
        </p:spPr>
      </p:sp>
      <p:sp>
        <p:nvSpPr>
          <p:cNvPr id="33796" name="Rectangle 3"/>
          <p:cNvSpPr>
            <a:spLocks noGrp="1"/>
          </p:cNvSpPr>
          <p:nvPr>
            <p:ph type="body" idx="1"/>
          </p:nvPr>
        </p:nvSpPr>
        <p:spPr>
          <a:noFill/>
          <a:ln>
            <a:noFill/>
          </a:ln>
        </p:spPr>
        <p:txBody>
          <a:bodyPr wrap="square" lIns="91440" tIns="45720" rIns="91440" bIns="45720" anchor="t" anchorCtr="0"/>
          <a:p>
            <a:pPr lvl="0" eaLnBrk="1" hangingPunct="1">
              <a:spcBef>
                <a:spcPct val="0"/>
              </a:spcBef>
            </a:pPr>
            <a:endParaRPr lang="zh-CN"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2.jpeg"/><Relationship Id="rId2" Type="http://schemas.openxmlformats.org/officeDocument/2006/relationships/slide" Target="slide13.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jpeg"/><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png"/><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openxmlformats.org/officeDocument/2006/relationships/image" Target="../media/image21.jpeg"/><Relationship Id="rId4" Type="http://schemas.openxmlformats.org/officeDocument/2006/relationships/image" Target="../media/image20.GIF"/><Relationship Id="rId3" Type="http://schemas.openxmlformats.org/officeDocument/2006/relationships/image" Target="../media/image19.png"/><Relationship Id="rId2" Type="http://schemas.microsoft.com/office/2007/relationships/media" Target="file:///D:\&#25105;&#30340;&#25991;&#26723;\dream.mid" TargetMode="External"/><Relationship Id="rId1" Type="http://schemas.openxmlformats.org/officeDocument/2006/relationships/audio" Target="file:///D:\&#25105;&#30340;&#25991;&#26723;\dream.mid" TargetMode="Externa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jpeg"/><Relationship Id="rId2" Type="http://schemas.openxmlformats.org/officeDocument/2006/relationships/hyperlink" Target="http://image.baidu.com/i?ct=503316480&amp;z=0&amp;tn=baiduimagedetail&amp;word=%C7%F1%C9%D9%D4%C6&amp;in=21985&amp;cl=2&amp;cm=1&amp;sc=0&amp;lm=-1&amp;pn=5&amp;rn=1&amp;di=551237172&amp;ln=553" TargetMode="Externa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jpeg"/></Relationships>
</file>

<file path=ppt/slides/_rels/slide25.xml.rels><?xml version="1.0" encoding="UTF-8" standalone="yes"?>
<Relationships xmlns="http://schemas.openxmlformats.org/package/2006/relationships"><Relationship Id="rId9" Type="http://schemas.openxmlformats.org/officeDocument/2006/relationships/image" Target="../media/image36.png"/><Relationship Id="rId8" Type="http://schemas.openxmlformats.org/officeDocument/2006/relationships/image" Target="../media/image35.jpeg"/><Relationship Id="rId7" Type="http://schemas.openxmlformats.org/officeDocument/2006/relationships/image" Target="../media/image34.jpeg"/><Relationship Id="rId6" Type="http://schemas.openxmlformats.org/officeDocument/2006/relationships/image" Target="../media/image33.jpeg"/><Relationship Id="rId5" Type="http://schemas.openxmlformats.org/officeDocument/2006/relationships/image" Target="../media/image32.GIF"/><Relationship Id="rId4" Type="http://schemas.openxmlformats.org/officeDocument/2006/relationships/image" Target="../media/image31.GIF"/><Relationship Id="rId3" Type="http://schemas.openxmlformats.org/officeDocument/2006/relationships/image" Target="../media/image30.GIF"/><Relationship Id="rId2" Type="http://schemas.openxmlformats.org/officeDocument/2006/relationships/image" Target="../media/image29.jpeg"/><Relationship Id="rId11" Type="http://schemas.openxmlformats.org/officeDocument/2006/relationships/slideLayout" Target="../slideLayouts/slideLayout2.xml"/><Relationship Id="rId10" Type="http://schemas.openxmlformats.org/officeDocument/2006/relationships/image" Target="../media/image37.jpeg"/><Relationship Id="rId1" Type="http://schemas.openxmlformats.org/officeDocument/2006/relationships/image" Target="../media/image28.jpe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1.GIF"/><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2.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3.jpe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5.jpeg"/><Relationship Id="rId3" Type="http://schemas.openxmlformats.org/officeDocument/2006/relationships/hyperlink" Target="http://image.baidu.com/i?ct=503316480&amp;z=0&amp;tn=baiduimagedetail&amp;word=%CD%C5%C6%EC&amp;in=28359&amp;cl=2&amp;cm=1&amp;sc=0&amp;lm=-1&amp;pn=4&amp;rn=1&amp;di=853483412&amp;ln=2000" TargetMode="External"/><Relationship Id="rId2" Type="http://schemas.openxmlformats.org/officeDocument/2006/relationships/image" Target="../media/image44.jpeg"/><Relationship Id="rId1" Type="http://schemas.openxmlformats.org/officeDocument/2006/relationships/hyperlink" Target="http://image.baidu.com/i?ct=503316480&amp;z=0&amp;tn=baiduimagedetail&amp;word=%CD%C5%C6%EC&amp;in=6073&amp;cl=2&amp;cm=1&amp;sc=0&amp;lm=-1&amp;pn=5&amp;rn=1&amp;di=1958492480&amp;ln=2000" TargetMode="Externa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6.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7.jpe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8.xml"/><Relationship Id="rId4" Type="http://schemas.openxmlformats.org/officeDocument/2006/relationships/image" Target="../media/image8.png"/><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50" name="Picture 2"/>
          <p:cNvPicPr>
            <a:picLocks noChangeAspect="1"/>
          </p:cNvPicPr>
          <p:nvPr/>
        </p:nvPicPr>
        <p:blipFill>
          <a:blip r:embed="rId1"/>
          <a:stretch>
            <a:fillRect/>
          </a:stretch>
        </p:blipFill>
        <p:spPr>
          <a:xfrm>
            <a:off x="-12700" y="-12700"/>
            <a:ext cx="9156700" cy="6870700"/>
          </a:xfrm>
          <a:prstGeom prst="rect">
            <a:avLst/>
          </a:prstGeom>
          <a:noFill/>
          <a:ln w="9525">
            <a:noFill/>
          </a:ln>
        </p:spPr>
      </p:pic>
      <p:pic>
        <p:nvPicPr>
          <p:cNvPr id="2051" name="Picture 3"/>
          <p:cNvPicPr>
            <a:picLocks noChangeAspect="1"/>
          </p:cNvPicPr>
          <p:nvPr/>
        </p:nvPicPr>
        <p:blipFill>
          <a:blip r:embed="rId2"/>
          <a:stretch>
            <a:fillRect/>
          </a:stretch>
        </p:blipFill>
        <p:spPr>
          <a:xfrm>
            <a:off x="0" y="0"/>
            <a:ext cx="9144000" cy="6858000"/>
          </a:xfrm>
          <a:prstGeom prst="rect">
            <a:avLst/>
          </a:prstGeom>
          <a:noFill/>
          <a:ln w="9525">
            <a:noFill/>
          </a:ln>
        </p:spPr>
      </p:pic>
      <p:sp>
        <p:nvSpPr>
          <p:cNvPr id="3" name="矩形 2"/>
          <p:cNvSpPr/>
          <p:nvPr/>
        </p:nvSpPr>
        <p:spPr>
          <a:xfrm>
            <a:off x="1331640" y="2780928"/>
            <a:ext cx="6552728" cy="3312368"/>
          </a:xfrm>
          <a:prstGeom prst="rect">
            <a:avLst/>
          </a:prstGeom>
          <a:noFill/>
        </p:spPr>
        <p:txBody>
          <a:bodyPr spcFirstLastPara="1" numCol="1">
            <a:prstTxWarp prst="textArchUp">
              <a:avLst>
                <a:gd name="adj" fmla="val 10860065"/>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15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60007" dir="2000400" sy="-30000" kx="-800400" algn="bl" rotWithShape="0">
                    <a:prstClr val="black">
                      <a:alpha val="20000"/>
                    </a:prstClr>
                  </a:outerShdw>
                  <a:reflection blurRad="6350" stA="55000" endA="300" endPos="45500" dir="5400000" sy="-100000" algn="bl" rotWithShape="0"/>
                </a:effectLst>
                <a:uLnTx/>
                <a:uFillTx/>
                <a:latin typeface="Arial" panose="020B0604020202020204" pitchFamily="34" charset="0"/>
                <a:ea typeface="宋体" panose="02010600030101010101" pitchFamily="2" charset="-122"/>
                <a:cs typeface="+mn-cs"/>
              </a:rPr>
              <a:t>清明祭英烈</a:t>
            </a:r>
            <a:endParaRPr kumimoji="0" lang="zh-CN" altLang="en-US" sz="11500" b="1" i="0" u="none" strike="noStrike" kern="1200" cap="all" spc="0"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outerShdw blurRad="60007" dir="2000400" sy="-30000" kx="-800400" algn="bl" rotWithShape="0">
                  <a:prstClr val="black">
                    <a:alpha val="20000"/>
                  </a:prstClr>
                </a:outerShdw>
                <a:reflection blurRad="6350" stA="55000" endA="300" endPos="45500" dir="5400000" sy="-100000" algn="bl" rotWithShape="0"/>
              </a:effectLst>
              <a:uLnTx/>
              <a:uFillTx/>
              <a:latin typeface="Arial" panose="020B0604020202020204" pitchFamily="34" charset="0"/>
              <a:ea typeface="宋体" panose="02010600030101010101" pitchFamily="2" charset="-122"/>
              <a:cs typeface="+mn-cs"/>
            </a:endParaRPr>
          </a:p>
        </p:txBody>
      </p:sp>
      <p:sp>
        <p:nvSpPr>
          <p:cNvPr id="2053" name="TextBox 3"/>
          <p:cNvSpPr txBox="1"/>
          <p:nvPr/>
        </p:nvSpPr>
        <p:spPr>
          <a:xfrm>
            <a:off x="3491548" y="3717290"/>
            <a:ext cx="2419350" cy="762000"/>
          </a:xfrm>
          <a:prstGeom prst="rect">
            <a:avLst/>
          </a:prstGeom>
          <a:noFill/>
          <a:ln w="9525">
            <a:noFill/>
          </a:ln>
        </p:spPr>
        <p:txBody>
          <a:bodyPr wrap="none">
            <a:spAutoFit/>
          </a:bodyPr>
          <a:p>
            <a:r>
              <a:rPr lang="zh-CN" altLang="en-US" sz="4400" b="1" dirty="0">
                <a:latin typeface="Arial" panose="020B0604020202020204" pitchFamily="34" charset="0"/>
              </a:rPr>
              <a:t>主题班会</a:t>
            </a:r>
            <a:endParaRPr lang="zh-CN" altLang="en-US" sz="4400" b="1" dirty="0">
              <a:latin typeface="Arial" panose="020B0604020202020204" pitchFamily="34" charset="0"/>
            </a:endParaRPr>
          </a:p>
        </p:txBody>
      </p:sp>
      <p:sp>
        <p:nvSpPr>
          <p:cNvPr id="2057" name="文本框 2056"/>
          <p:cNvSpPr txBox="1"/>
          <p:nvPr/>
        </p:nvSpPr>
        <p:spPr>
          <a:xfrm>
            <a:off x="5779135" y="4683760"/>
            <a:ext cx="3041015" cy="1863090"/>
          </a:xfrm>
          <a:prstGeom prst="rect">
            <a:avLst/>
          </a:prstGeom>
          <a:noFill/>
          <a:ln w="9525">
            <a:noFill/>
          </a:ln>
        </p:spPr>
        <p:txBody>
          <a:bodyPr wrap="none" anchor="t" anchorCtr="0">
            <a:spAutoFit/>
          </a:bodyPr>
          <a:p>
            <a:pPr>
              <a:lnSpc>
                <a:spcPct val="120000"/>
              </a:lnSpc>
            </a:pPr>
            <a:r>
              <a:rPr lang="zh-CN" altLang="en-US" sz="3200" b="1" dirty="0">
                <a:latin typeface="Arial" panose="020B0604020202020204" pitchFamily="34" charset="0"/>
              </a:rPr>
              <a:t>西青区富力中学</a:t>
            </a:r>
            <a:r>
              <a:rPr lang="en-US" altLang="zh-CN" sz="3200" b="1" dirty="0">
                <a:latin typeface="Arial" panose="020B0604020202020204" pitchFamily="34" charset="0"/>
              </a:rPr>
              <a:t> </a:t>
            </a:r>
            <a:endParaRPr lang="en-US" altLang="zh-CN" sz="3200" b="1" dirty="0">
              <a:latin typeface="Arial" panose="020B0604020202020204" pitchFamily="34" charset="0"/>
            </a:endParaRPr>
          </a:p>
          <a:p>
            <a:pPr>
              <a:lnSpc>
                <a:spcPct val="120000"/>
              </a:lnSpc>
            </a:pPr>
            <a:r>
              <a:rPr lang="zh-CN" altLang="en-US" sz="3200" b="1" dirty="0">
                <a:latin typeface="Arial" panose="020B0604020202020204" pitchFamily="34" charset="0"/>
              </a:rPr>
              <a:t>八年七班</a:t>
            </a:r>
            <a:endParaRPr lang="zh-CN" altLang="en-US" sz="3200" b="1" dirty="0">
              <a:latin typeface="Arial" panose="020B0604020202020204" pitchFamily="34" charset="0"/>
            </a:endParaRPr>
          </a:p>
          <a:p>
            <a:pPr>
              <a:lnSpc>
                <a:spcPct val="120000"/>
              </a:lnSpc>
            </a:pPr>
            <a:r>
              <a:rPr lang="en-US" altLang="zh-CN" sz="3200" b="1" dirty="0">
                <a:latin typeface="Arial" panose="020B0604020202020204" pitchFamily="34" charset="0"/>
              </a:rPr>
              <a:t>2021</a:t>
            </a:r>
            <a:r>
              <a:rPr lang="zh-CN" altLang="en-US" sz="3200" b="1" dirty="0">
                <a:latin typeface="Arial" panose="020B0604020202020204" pitchFamily="34" charset="0"/>
              </a:rPr>
              <a:t>年</a:t>
            </a:r>
            <a:r>
              <a:rPr lang="en-US" altLang="zh-CN" sz="3200" b="1" dirty="0">
                <a:latin typeface="Arial" panose="020B0604020202020204" pitchFamily="34" charset="0"/>
              </a:rPr>
              <a:t>3</a:t>
            </a:r>
            <a:r>
              <a:rPr lang="zh-CN" altLang="en-US" sz="3200" b="1" dirty="0">
                <a:latin typeface="Arial" panose="020B0604020202020204" pitchFamily="34" charset="0"/>
              </a:rPr>
              <a:t>月</a:t>
            </a:r>
            <a:r>
              <a:rPr lang="en-US" altLang="zh-CN" sz="3200" b="1" dirty="0">
                <a:latin typeface="Arial" panose="020B0604020202020204" pitchFamily="34" charset="0"/>
              </a:rPr>
              <a:t>29</a:t>
            </a:r>
            <a:r>
              <a:rPr lang="zh-CN" altLang="en-US" sz="3200" b="1" dirty="0">
                <a:latin typeface="Arial" panose="020B0604020202020204" pitchFamily="34" charset="0"/>
              </a:rPr>
              <a:t>日</a:t>
            </a:r>
            <a:endParaRPr lang="zh-CN" altLang="en-US" sz="3200" b="1" dirty="0">
              <a:latin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4" name="Picture 5"/>
          <p:cNvPicPr>
            <a:picLocks noChangeAspect="1"/>
          </p:cNvPicPr>
          <p:nvPr/>
        </p:nvPicPr>
        <p:blipFill>
          <a:blip r:embed="rId1"/>
          <a:stretch>
            <a:fillRect/>
          </a:stretch>
        </p:blipFill>
        <p:spPr>
          <a:xfrm>
            <a:off x="0" y="0"/>
            <a:ext cx="9144000" cy="6858000"/>
          </a:xfrm>
          <a:prstGeom prst="rect">
            <a:avLst/>
          </a:prstGeom>
          <a:noFill/>
          <a:ln w="9525">
            <a:noFill/>
          </a:ln>
        </p:spPr>
      </p:pic>
      <p:sp>
        <p:nvSpPr>
          <p:cNvPr id="8195" name="WordArt 4"/>
          <p:cNvSpPr>
            <a:spLocks noTextEdit="1"/>
          </p:cNvSpPr>
          <p:nvPr/>
        </p:nvSpPr>
        <p:spPr>
          <a:xfrm rot="425977">
            <a:off x="1547813" y="2997200"/>
            <a:ext cx="5497512" cy="1719263"/>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a:r>
              <a:rPr lang="zh-CN" altLang="en-US" sz="3600" b="1">
                <a:gradFill rotWithShape="1">
                  <a:gsLst>
                    <a:gs pos="0">
                      <a:srgbClr val="FFE701"/>
                    </a:gs>
                    <a:gs pos="100000">
                      <a:srgbClr val="FE3E02"/>
                    </a:gs>
                  </a:gsLst>
                  <a:lin ang="4920000" scaled="1"/>
                  <a:tileRect/>
                </a:gradFill>
                <a:latin typeface="宋体" panose="02010600030101010101" pitchFamily="2" charset="-122"/>
                <a:ea typeface="宋体" panose="02010600030101010101" pitchFamily="2" charset="-122"/>
              </a:rPr>
              <a:t>第二篇章 忆先烈</a:t>
            </a:r>
            <a:endParaRPr lang="zh-CN" altLang="en-US" sz="3600" b="1">
              <a:gradFill rotWithShape="1">
                <a:gsLst>
                  <a:gs pos="0">
                    <a:srgbClr val="FFE701"/>
                  </a:gs>
                  <a:gs pos="100000">
                    <a:srgbClr val="FE3E02"/>
                  </a:gs>
                </a:gsLst>
                <a:lin ang="4920000" scaled="1"/>
                <a:tileRect/>
              </a:gradFill>
              <a:latin typeface="宋体" panose="02010600030101010101" pitchFamily="2" charset="-122"/>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8" name="Picture 5" descr="2009123195422504"/>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9219" name="Picture 6" descr="cbc17b380d03c23996ddd84b">
            <a:hlinkClick r:id="rId2" action="ppaction://hlinksldjump"/>
          </p:cNvPr>
          <p:cNvPicPr>
            <a:picLocks noChangeAspect="1"/>
          </p:cNvPicPr>
          <p:nvPr/>
        </p:nvPicPr>
        <p:blipFill>
          <a:blip r:embed="rId3"/>
          <a:stretch>
            <a:fillRect/>
          </a:stretch>
        </p:blipFill>
        <p:spPr>
          <a:xfrm>
            <a:off x="5707063" y="765175"/>
            <a:ext cx="3257550" cy="4371975"/>
          </a:xfrm>
          <a:prstGeom prst="rect">
            <a:avLst/>
          </a:prstGeom>
          <a:noFill/>
          <a:ln w="9525">
            <a:noFill/>
          </a:ln>
        </p:spPr>
      </p:pic>
      <p:sp>
        <p:nvSpPr>
          <p:cNvPr id="9220" name="Text Box 7"/>
          <p:cNvSpPr txBox="1"/>
          <p:nvPr/>
        </p:nvSpPr>
        <p:spPr>
          <a:xfrm>
            <a:off x="323850" y="171450"/>
            <a:ext cx="4968875" cy="6497638"/>
          </a:xfrm>
          <a:prstGeom prst="rect">
            <a:avLst/>
          </a:prstGeom>
          <a:solidFill>
            <a:schemeClr val="accent1"/>
          </a:solidFill>
          <a:ln w="9525">
            <a:noFill/>
          </a:ln>
        </p:spPr>
        <p:txBody>
          <a:bodyPr>
            <a:spAutoFit/>
          </a:bodyPr>
          <a:p>
            <a:pPr>
              <a:spcBef>
                <a:spcPct val="50000"/>
              </a:spcBef>
            </a:pPr>
            <a:r>
              <a:rPr lang="zh-CN" altLang="en-US" dirty="0">
                <a:latin typeface="Arial" panose="020B0604020202020204" pitchFamily="34" charset="0"/>
              </a:rPr>
              <a:t>　　</a:t>
            </a:r>
            <a:r>
              <a:rPr lang="zh-CN" altLang="en-US" sz="2800" b="1" dirty="0">
                <a:latin typeface="Arial" panose="020B0604020202020204" pitchFamily="34" charset="0"/>
              </a:rPr>
              <a:t>人民英雄纪念碑是中华人民共和国政府为纪念中国近现代史上的革命烈士而修建的纪念碑。纪念碑总高</a:t>
            </a:r>
            <a:r>
              <a:rPr lang="en-US" altLang="zh-CN" sz="2800" b="1" dirty="0">
                <a:latin typeface="Arial" panose="020B0604020202020204" pitchFamily="34" charset="0"/>
              </a:rPr>
              <a:t>37.94</a:t>
            </a:r>
            <a:r>
              <a:rPr lang="zh-CN" altLang="en-US" sz="2800" b="1" dirty="0">
                <a:latin typeface="Arial" panose="020B0604020202020204" pitchFamily="34" charset="0"/>
              </a:rPr>
              <a:t>米，碑座分两层，四周环绕汉白玉栏杆，下层座为海棠形，上层座呈方形，台座上是大小两层须弥座，下层须弥座束腰部四面镶嵌着八块巨大的汉白玉浮雕，分别以“虎门销烟”、“金田起义”、“武昌起义”、“五四运动”、“五卅运动”、“南昌起义”、“抗日游击战争”、“胜利渡长江”为主题。 </a:t>
            </a:r>
            <a:br>
              <a:rPr lang="zh-CN" altLang="en-US" sz="2800" dirty="0">
                <a:solidFill>
                  <a:srgbClr val="005800"/>
                </a:solidFill>
                <a:latin typeface="Arial" panose="020B0604020202020204" pitchFamily="34" charset="0"/>
              </a:rPr>
            </a:br>
            <a:endParaRPr lang="zh-CN" altLang="en-US" sz="2800" dirty="0">
              <a:solidFill>
                <a:srgbClr val="005800"/>
              </a:solidFill>
              <a:latin typeface="Arial" panose="020B0604020202020204" pitchFamily="34" charset="0"/>
            </a:endParaRPr>
          </a:p>
        </p:txBody>
      </p:sp>
      <p:sp>
        <p:nvSpPr>
          <p:cNvPr id="9221" name="WordArt 8"/>
          <p:cNvSpPr>
            <a:spLocks noTextEdit="1"/>
          </p:cNvSpPr>
          <p:nvPr/>
        </p:nvSpPr>
        <p:spPr>
          <a:xfrm>
            <a:off x="5580063" y="5373688"/>
            <a:ext cx="3024187" cy="744537"/>
          </a:xfrm>
          <a:prstGeom prst="rect">
            <a:avLst/>
          </a:prstGeom>
        </p:spPr>
        <p:txBody>
          <a:bodyPr wrap="none" fromWordArt="1">
            <a:prstTxWarp prst="textFadeUp">
              <a:avLst>
                <a:gd name="adj" fmla="val 9991"/>
              </a:avLst>
            </a:prstTxWarp>
            <a:normAutofit/>
          </a:bodyPr>
          <a:p>
            <a:pPr algn="ctr" eaLnBrk="0" hangingPunct="0"/>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alpha val="70000"/>
                    </a:srgbClr>
                  </a:outerShdw>
                </a:effectLst>
                <a:latin typeface="宋体" panose="02010600030101010101" pitchFamily="2" charset="-122"/>
                <a:ea typeface="宋体" panose="02010600030101010101" pitchFamily="2" charset="-122"/>
              </a:rPr>
              <a:t>人民英雄纪念碑</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alpha val="70000"/>
                  </a:srgbClr>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500" fill="hold"/>
                                        <p:tgtEl>
                                          <p:spTgt spid="9221"/>
                                        </p:tgtEl>
                                        <p:attrNameLst>
                                          <p:attrName>ppt_w</p:attrName>
                                        </p:attrNameLst>
                                      </p:cBhvr>
                                      <p:tavLst>
                                        <p:tav tm="0">
                                          <p:val>
                                            <p:fltVal val="0.000000"/>
                                          </p:val>
                                        </p:tav>
                                        <p:tav tm="100000">
                                          <p:val>
                                            <p:strVal val="#ppt_w"/>
                                          </p:val>
                                        </p:tav>
                                      </p:tavLst>
                                    </p:anim>
                                    <p:anim calcmode="lin" valueType="num">
                                      <p:cBhvr>
                                        <p:cTn id="8" dur="500" fill="hold"/>
                                        <p:tgtEl>
                                          <p:spTgt spid="92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Picture 5" descr="2009123195422504"/>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0243" name="Text Box 9"/>
          <p:cNvSpPr txBox="1"/>
          <p:nvPr/>
        </p:nvSpPr>
        <p:spPr>
          <a:xfrm>
            <a:off x="215900" y="620713"/>
            <a:ext cx="5435600" cy="5508625"/>
          </a:xfrm>
          <a:prstGeom prst="rect">
            <a:avLst/>
          </a:prstGeom>
          <a:solidFill>
            <a:schemeClr val="accent1"/>
          </a:solidFill>
          <a:ln w="9525">
            <a:noFill/>
          </a:ln>
        </p:spPr>
        <p:txBody>
          <a:bodyPr>
            <a:spAutoFit/>
          </a:bodyPr>
          <a:p>
            <a:pPr>
              <a:spcBef>
                <a:spcPct val="50000"/>
              </a:spcBef>
            </a:pPr>
            <a:r>
              <a:rPr lang="zh-CN" altLang="en-US" dirty="0">
                <a:latin typeface="Arial" panose="020B0604020202020204" pitchFamily="34" charset="0"/>
              </a:rPr>
              <a:t>　</a:t>
            </a:r>
            <a:r>
              <a:rPr lang="zh-CN" altLang="en-US" b="1" dirty="0">
                <a:latin typeface="Arial" panose="020B0604020202020204" pitchFamily="34" charset="0"/>
              </a:rPr>
              <a:t>　</a:t>
            </a:r>
            <a:r>
              <a:rPr lang="zh-CN" altLang="en-US" sz="3200" b="1" dirty="0">
                <a:latin typeface="Arial" panose="020B0604020202020204" pitchFamily="34" charset="0"/>
              </a:rPr>
              <a:t>红军长征纪念碑碑园位于四川松潘县川主寺镇元宝山。主碑</a:t>
            </a:r>
            <a:r>
              <a:rPr lang="en-US" altLang="zh-CN" sz="3200" b="1" dirty="0">
                <a:latin typeface="Arial" panose="020B0604020202020204" pitchFamily="34" charset="0"/>
              </a:rPr>
              <a:t>41.30</a:t>
            </a:r>
            <a:r>
              <a:rPr lang="zh-CN" altLang="en-US" sz="3200" b="1" dirty="0">
                <a:latin typeface="Arial" panose="020B0604020202020204" pitchFamily="34" charset="0"/>
              </a:rPr>
              <a:t>米，耸立于元宝山顶，由红军战士铜像、碑体</a:t>
            </a:r>
            <a:r>
              <a:rPr lang="en-US" altLang="zh-CN" sz="3200" b="1" dirty="0">
                <a:latin typeface="Arial" panose="020B0604020202020204" pitchFamily="34" charset="0"/>
              </a:rPr>
              <a:t>,</a:t>
            </a:r>
            <a:r>
              <a:rPr lang="zh-CN" altLang="en-US" sz="3200" b="1" dirty="0">
                <a:latin typeface="Arial" panose="020B0604020202020204" pitchFamily="34" charset="0"/>
              </a:rPr>
              <a:t>基座组成。红军战士铜像高</a:t>
            </a:r>
            <a:r>
              <a:rPr lang="en-US" altLang="zh-CN" sz="3200" b="1" dirty="0">
                <a:latin typeface="Arial" panose="020B0604020202020204" pitchFamily="34" charset="0"/>
              </a:rPr>
              <a:t>14.80</a:t>
            </a:r>
            <a:r>
              <a:rPr lang="zh-CN" altLang="en-US" sz="3200" b="1" dirty="0">
                <a:latin typeface="Arial" panose="020B0604020202020204" pitchFamily="34" charset="0"/>
              </a:rPr>
              <a:t>米，双手高举成“</a:t>
            </a:r>
            <a:r>
              <a:rPr lang="en-US" altLang="zh-CN" sz="3200" b="1" dirty="0">
                <a:latin typeface="Arial" panose="020B0604020202020204" pitchFamily="34" charset="0"/>
              </a:rPr>
              <a:t>V”</a:t>
            </a:r>
            <a:r>
              <a:rPr lang="zh-CN" altLang="en-US" sz="3200" b="1" dirty="0">
                <a:latin typeface="Arial" panose="020B0604020202020204" pitchFamily="34" charset="0"/>
              </a:rPr>
              <a:t>字形，象征胜利。红军长征纪念碑碑园是中共中央、中央军委为纪念红军长征这一人类史上的奇迹而决定修建的。它是红军长征总纪念碑。 </a:t>
            </a:r>
            <a:endParaRPr lang="zh-CN" altLang="en-US" sz="3200" b="1" dirty="0">
              <a:latin typeface="Arial" panose="020B0604020202020204" pitchFamily="34" charset="0"/>
            </a:endParaRPr>
          </a:p>
        </p:txBody>
      </p:sp>
      <p:pic>
        <p:nvPicPr>
          <p:cNvPr id="10244" name="Picture 11" descr="bf48756312c725730d33fa5c"/>
          <p:cNvPicPr>
            <a:picLocks noChangeAspect="1"/>
          </p:cNvPicPr>
          <p:nvPr/>
        </p:nvPicPr>
        <p:blipFill>
          <a:blip r:embed="rId2"/>
          <a:stretch>
            <a:fillRect/>
          </a:stretch>
        </p:blipFill>
        <p:spPr>
          <a:xfrm>
            <a:off x="5832475" y="760413"/>
            <a:ext cx="3203575" cy="4900612"/>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Picture 4" descr="26772_top"/>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12293" name="Picture 5" descr="28813_1">
            <a:hlinkClick r:id="" action="ppaction://noaction"/>
          </p:cNvPr>
          <p:cNvPicPr>
            <a:picLocks noChangeAspect="1"/>
          </p:cNvPicPr>
          <p:nvPr/>
        </p:nvPicPr>
        <p:blipFill>
          <a:blip r:embed="rId2"/>
          <a:stretch>
            <a:fillRect/>
          </a:stretch>
        </p:blipFill>
        <p:spPr>
          <a:xfrm>
            <a:off x="1403350" y="4365625"/>
            <a:ext cx="863600" cy="863600"/>
          </a:xfrm>
          <a:prstGeom prst="rect">
            <a:avLst/>
          </a:prstGeom>
          <a:noFill/>
          <a:ln w="9525">
            <a:noFill/>
          </a:ln>
        </p:spPr>
      </p:pic>
      <p:pic>
        <p:nvPicPr>
          <p:cNvPr id="12294" name="Picture 6" descr="28813_1">
            <a:hlinkClick r:id="" action="ppaction://noaction"/>
          </p:cNvPr>
          <p:cNvPicPr>
            <a:picLocks noChangeAspect="1"/>
          </p:cNvPicPr>
          <p:nvPr/>
        </p:nvPicPr>
        <p:blipFill>
          <a:blip r:embed="rId2"/>
          <a:stretch>
            <a:fillRect/>
          </a:stretch>
        </p:blipFill>
        <p:spPr>
          <a:xfrm>
            <a:off x="3276600" y="3141663"/>
            <a:ext cx="863600" cy="863600"/>
          </a:xfrm>
          <a:prstGeom prst="rect">
            <a:avLst/>
          </a:prstGeom>
          <a:noFill/>
          <a:ln w="9525">
            <a:noFill/>
          </a:ln>
        </p:spPr>
      </p:pic>
      <p:pic>
        <p:nvPicPr>
          <p:cNvPr id="12295" name="Picture 7" descr="28813_1">
            <a:hlinkClick r:id="" action="ppaction://noaction"/>
          </p:cNvPr>
          <p:cNvPicPr>
            <a:picLocks noChangeAspect="1"/>
          </p:cNvPicPr>
          <p:nvPr/>
        </p:nvPicPr>
        <p:blipFill>
          <a:blip r:embed="rId2"/>
          <a:stretch>
            <a:fillRect/>
          </a:stretch>
        </p:blipFill>
        <p:spPr>
          <a:xfrm>
            <a:off x="4716463" y="1341438"/>
            <a:ext cx="935037" cy="935037"/>
          </a:xfrm>
          <a:prstGeom prst="rect">
            <a:avLst/>
          </a:prstGeom>
          <a:noFill/>
          <a:ln w="9525">
            <a:noFill/>
          </a:ln>
        </p:spPr>
      </p:pic>
      <p:pic>
        <p:nvPicPr>
          <p:cNvPr id="12296" name="Picture 8" descr="28813_1">
            <a:hlinkClick r:id="" action="ppaction://noaction"/>
          </p:cNvPr>
          <p:cNvPicPr>
            <a:picLocks noChangeAspect="1"/>
          </p:cNvPicPr>
          <p:nvPr/>
        </p:nvPicPr>
        <p:blipFill>
          <a:blip r:embed="rId2"/>
          <a:stretch>
            <a:fillRect/>
          </a:stretch>
        </p:blipFill>
        <p:spPr>
          <a:xfrm>
            <a:off x="5940425" y="2565400"/>
            <a:ext cx="935038" cy="935038"/>
          </a:xfrm>
          <a:prstGeom prst="rect">
            <a:avLst/>
          </a:prstGeom>
          <a:noFill/>
          <a:ln w="9525">
            <a:noFill/>
          </a:ln>
        </p:spPr>
      </p:pic>
      <p:sp>
        <p:nvSpPr>
          <p:cNvPr id="11271" name="WordArt 9"/>
          <p:cNvSpPr>
            <a:spLocks noTextEdit="1"/>
          </p:cNvSpPr>
          <p:nvPr/>
        </p:nvSpPr>
        <p:spPr>
          <a:xfrm>
            <a:off x="1835150" y="1557338"/>
            <a:ext cx="6264275" cy="2346325"/>
          </a:xfrm>
          <a:prstGeom prst="rect">
            <a:avLst/>
          </a:prstGeom>
        </p:spPr>
        <p:txBody>
          <a:bodyPr wrap="none" fromWordArt="1">
            <a:prstTxWarp prst="textWave1">
              <a:avLst>
                <a:gd name="adj1" fmla="val 13005"/>
                <a:gd name="adj2" fmla="val 0"/>
              </a:avLst>
            </a:prstTxWarp>
            <a:normAutofit/>
          </a:bodyPr>
          <a:p>
            <a:pPr algn="ctr" eaLnBrk="0" hangingPunct="0"/>
            <a:r>
              <a:rPr lang="zh-CN" altLang="en-US" sz="3600" b="1">
                <a:ln w="9525" cap="flat" cmpd="sng">
                  <a:solidFill>
                    <a:srgbClr val="CC00FF"/>
                  </a:solidFill>
                  <a:prstDash val="solid"/>
                  <a:headEnd type="none" w="med" len="med"/>
                  <a:tailEnd type="none" w="med" len="med"/>
                </a:ln>
                <a:solidFill>
                  <a:srgbClr val="FF0000"/>
                </a:solidFill>
                <a:effectLst>
                  <a:outerShdw dist="53882" dir="2699999" algn="ctr" rotWithShape="0">
                    <a:srgbClr val="C0C0C0">
                      <a:alpha val="79999"/>
                    </a:srgbClr>
                  </a:outerShdw>
                </a:effectLst>
                <a:latin typeface="宋体" panose="02010600030101010101" pitchFamily="2" charset="-122"/>
                <a:ea typeface="宋体" panose="02010600030101010101" pitchFamily="2" charset="-122"/>
              </a:rPr>
              <a:t>沿着先烈的足迹</a:t>
            </a:r>
            <a:endParaRPr lang="zh-CN" altLang="en-US" sz="3600" b="1">
              <a:ln w="9525" cap="flat" cmpd="sng">
                <a:solidFill>
                  <a:srgbClr val="CC00FF"/>
                </a:solidFill>
                <a:prstDash val="solid"/>
                <a:headEnd type="none" w="med" len="med"/>
                <a:tailEnd type="none" w="med" len="med"/>
              </a:ln>
              <a:solidFill>
                <a:srgbClr val="FF0000"/>
              </a:solidFill>
              <a:effectLst>
                <a:outerShdw dist="53882" dir="2699999" algn="ctr" rotWithShape="0">
                  <a:srgbClr val="C0C0C0">
                    <a:alpha val="79999"/>
                  </a:srgbClr>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1271"/>
                                        </p:tgtEl>
                                        <p:attrNameLst>
                                          <p:attrName>style.visibility</p:attrName>
                                        </p:attrNameLst>
                                      </p:cBhvr>
                                      <p:to>
                                        <p:strVal val="visible"/>
                                      </p:to>
                                    </p:set>
                                    <p:animEffect transition="in" filter="fade">
                                      <p:cBhvr>
                                        <p:cTn id="7" dur="1000"/>
                                        <p:tgtEl>
                                          <p:spTgt spid="11271"/>
                                        </p:tgtEl>
                                      </p:cBhvr>
                                    </p:animEffect>
                                    <p:anim calcmode="lin" valueType="num">
                                      <p:cBhvr>
                                        <p:cTn id="8" dur="1000" fill="hold"/>
                                        <p:tgtEl>
                                          <p:spTgt spid="11271"/>
                                        </p:tgtEl>
                                        <p:attrNameLst>
                                          <p:attrName>ppt_x</p:attrName>
                                        </p:attrNameLst>
                                      </p:cBhvr>
                                      <p:tavLst>
                                        <p:tav tm="0">
                                          <p:val>
                                            <p:strVal val="#ppt_x"/>
                                          </p:val>
                                        </p:tav>
                                        <p:tav tm="100000">
                                          <p:val>
                                            <p:strVal val="#ppt_x"/>
                                          </p:val>
                                        </p:tav>
                                      </p:tavLst>
                                    </p:anim>
                                    <p:anim calcmode="lin" valueType="num">
                                      <p:cBhvr>
                                        <p:cTn id="9" dur="1000" fill="hold"/>
                                        <p:tgtEl>
                                          <p:spTgt spid="1127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500"/>
                                  </p:stCondLst>
                                  <p:childTnLst>
                                    <p:set>
                                      <p:cBhvr>
                                        <p:cTn id="12" dur="1" fill="hold">
                                          <p:stCondLst>
                                            <p:cond delay="0"/>
                                          </p:stCondLst>
                                        </p:cTn>
                                        <p:tgtEl>
                                          <p:spTgt spid="12293"/>
                                        </p:tgtEl>
                                        <p:attrNameLst>
                                          <p:attrName>style.visibility</p:attrName>
                                        </p:attrNameLst>
                                      </p:cBhvr>
                                      <p:to>
                                        <p:strVal val="visible"/>
                                      </p:to>
                                    </p:set>
                                    <p:animEffect transition="in" filter="fade">
                                      <p:cBhvr>
                                        <p:cTn id="13" dur="1000"/>
                                        <p:tgtEl>
                                          <p:spTgt spid="12293"/>
                                        </p:tgtEl>
                                      </p:cBhvr>
                                    </p:animEffect>
                                  </p:childTnLst>
                                </p:cTn>
                              </p:par>
                            </p:childTnLst>
                          </p:cTn>
                        </p:par>
                        <p:par>
                          <p:cTn id="14" fill="hold">
                            <p:stCondLst>
                              <p:cond delay="2500"/>
                            </p:stCondLst>
                            <p:childTnLst>
                              <p:par>
                                <p:cTn id="15" presetID="10" presetClass="entr" presetSubtype="0" fill="hold" nodeType="afterEffect">
                                  <p:stCondLst>
                                    <p:cond delay="500"/>
                                  </p:stCondLst>
                                  <p:childTnLst>
                                    <p:set>
                                      <p:cBhvr>
                                        <p:cTn id="16" dur="1" fill="hold">
                                          <p:stCondLst>
                                            <p:cond delay="0"/>
                                          </p:stCondLst>
                                        </p:cTn>
                                        <p:tgtEl>
                                          <p:spTgt spid="12294"/>
                                        </p:tgtEl>
                                        <p:attrNameLst>
                                          <p:attrName>style.visibility</p:attrName>
                                        </p:attrNameLst>
                                      </p:cBhvr>
                                      <p:to>
                                        <p:strVal val="visible"/>
                                      </p:to>
                                    </p:set>
                                    <p:animEffect transition="in" filter="fade">
                                      <p:cBhvr>
                                        <p:cTn id="17" dur="1000"/>
                                        <p:tgtEl>
                                          <p:spTgt spid="12294"/>
                                        </p:tgtEl>
                                      </p:cBhvr>
                                    </p:animEffect>
                                  </p:childTnLst>
                                </p:cTn>
                              </p:par>
                            </p:childTnLst>
                          </p:cTn>
                        </p:par>
                        <p:par>
                          <p:cTn id="18" fill="hold">
                            <p:stCondLst>
                              <p:cond delay="4000"/>
                            </p:stCondLst>
                            <p:childTnLst>
                              <p:par>
                                <p:cTn id="19" presetID="10" presetClass="entr" presetSubtype="0" fill="hold" nodeType="afterEffect">
                                  <p:stCondLst>
                                    <p:cond delay="500"/>
                                  </p:stCondLst>
                                  <p:childTnLst>
                                    <p:set>
                                      <p:cBhvr>
                                        <p:cTn id="20" dur="1" fill="hold">
                                          <p:stCondLst>
                                            <p:cond delay="0"/>
                                          </p:stCondLst>
                                        </p:cTn>
                                        <p:tgtEl>
                                          <p:spTgt spid="12295"/>
                                        </p:tgtEl>
                                        <p:attrNameLst>
                                          <p:attrName>style.visibility</p:attrName>
                                        </p:attrNameLst>
                                      </p:cBhvr>
                                      <p:to>
                                        <p:strVal val="visible"/>
                                      </p:to>
                                    </p:set>
                                    <p:animEffect transition="in" filter="fade">
                                      <p:cBhvr>
                                        <p:cTn id="21" dur="1000"/>
                                        <p:tgtEl>
                                          <p:spTgt spid="12295"/>
                                        </p:tgtEl>
                                      </p:cBhvr>
                                    </p:animEffect>
                                  </p:childTnLst>
                                </p:cTn>
                              </p:par>
                            </p:childTnLst>
                          </p:cTn>
                        </p:par>
                        <p:par>
                          <p:cTn id="22" fill="hold">
                            <p:stCondLst>
                              <p:cond delay="5500"/>
                            </p:stCondLst>
                            <p:childTnLst>
                              <p:par>
                                <p:cTn id="23" presetID="10" presetClass="entr" presetSubtype="0" fill="hold" nodeType="afterEffect">
                                  <p:stCondLst>
                                    <p:cond delay="500"/>
                                  </p:stCondLst>
                                  <p:childTnLst>
                                    <p:set>
                                      <p:cBhvr>
                                        <p:cTn id="24" dur="1" fill="hold">
                                          <p:stCondLst>
                                            <p:cond delay="0"/>
                                          </p:stCondLst>
                                        </p:cTn>
                                        <p:tgtEl>
                                          <p:spTgt spid="12296"/>
                                        </p:tgtEl>
                                        <p:attrNameLst>
                                          <p:attrName>style.visibility</p:attrName>
                                        </p:attrNameLst>
                                      </p:cBhvr>
                                      <p:to>
                                        <p:strVal val="visible"/>
                                      </p:to>
                                    </p:set>
                                    <p:animEffect transition="in" filter="fade">
                                      <p:cBhvr>
                                        <p:cTn id="25" dur="10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p:cNvSpPr>
          <p:nvPr>
            <p:ph type="title"/>
          </p:nvPr>
        </p:nvSpPr>
        <p:spPr>
          <a:xfrm>
            <a:off x="471488" y="1295400"/>
            <a:ext cx="7772400" cy="1462088"/>
          </a:xfrm>
        </p:spPr>
        <p:txBody>
          <a:bodyPr vert="horz" wrap="square" lIns="91440" tIns="45720" rIns="91440" bIns="45720" anchor="ctr" anchorCtr="0"/>
          <a:p>
            <a:r>
              <a:rPr lang="zh-CN" altLang="en-US" sz="2000" b="1" dirty="0"/>
              <a:t>           </a:t>
            </a:r>
            <a:br>
              <a:rPr lang="zh-CN" altLang="en-US" sz="2000" b="1" dirty="0"/>
            </a:br>
            <a:r>
              <a:rPr lang="zh-CN" altLang="en-US" sz="2000" b="1" dirty="0"/>
              <a:t>                                 </a:t>
            </a:r>
            <a:br>
              <a:rPr lang="zh-CN" altLang="en-US" sz="2000" b="1" dirty="0"/>
            </a:br>
            <a:br>
              <a:rPr lang="zh-CN" altLang="en-US" sz="2000" b="1" dirty="0"/>
            </a:br>
            <a:r>
              <a:rPr lang="zh-CN" altLang="en-US" sz="2000" b="1" dirty="0"/>
              <a:t>                            </a:t>
            </a:r>
            <a:br>
              <a:rPr lang="zh-CN" altLang="en-US" sz="2000" b="1" dirty="0"/>
            </a:br>
            <a:br>
              <a:rPr lang="zh-CN" altLang="en-US" sz="2000" b="1" dirty="0"/>
            </a:br>
            <a:br>
              <a:rPr lang="zh-CN" altLang="en-US" sz="2000" b="1" dirty="0"/>
            </a:br>
            <a:br>
              <a:rPr lang="zh-CN" altLang="en-US" sz="2000" b="1" dirty="0"/>
            </a:br>
            <a:r>
              <a:rPr lang="zh-CN" altLang="en-US" sz="2000" b="1" dirty="0">
                <a:solidFill>
                  <a:srgbClr val="0033CC"/>
                </a:solidFill>
                <a:latin typeface="华文隶书" panose="02010800040101010101" pitchFamily="2" charset="-122"/>
                <a:ea typeface="华文隶书" panose="02010800040101010101" pitchFamily="2" charset="-122"/>
              </a:rPr>
              <a:t>   </a:t>
            </a:r>
            <a:r>
              <a:rPr lang="zh-CN" altLang="en-US" sz="6000" b="1" dirty="0">
                <a:solidFill>
                  <a:srgbClr val="0033CC"/>
                </a:solidFill>
                <a:latin typeface="华文隶书" panose="02010800040101010101" pitchFamily="2" charset="-122"/>
                <a:ea typeface="华文隶书" panose="02010800040101010101" pitchFamily="2" charset="-122"/>
              </a:rPr>
              <a:t>黄继光 </a:t>
            </a:r>
            <a:br>
              <a:rPr lang="zh-CN" altLang="en-US" sz="6000" b="1" dirty="0">
                <a:solidFill>
                  <a:srgbClr val="3366FF"/>
                </a:solidFill>
              </a:rPr>
            </a:br>
            <a:r>
              <a:rPr lang="zh-CN" altLang="en-US" sz="2000" b="1" dirty="0"/>
              <a:t>       </a:t>
            </a:r>
            <a:br>
              <a:rPr lang="zh-CN" altLang="en-US" sz="2000" b="1" dirty="0"/>
            </a:br>
            <a:r>
              <a:rPr lang="zh-CN" altLang="en-US" sz="2000" b="1" dirty="0"/>
              <a:t>      </a:t>
            </a:r>
            <a:r>
              <a:rPr lang="en-US" altLang="zh-CN" sz="2400" b="1" dirty="0"/>
              <a:t>1930</a:t>
            </a:r>
            <a:r>
              <a:rPr lang="zh-CN" altLang="en-US" sz="2400" b="1" dirty="0"/>
              <a:t>年出生于四川省中江县一个山村。他自幼家境极为贫寒</a:t>
            </a:r>
            <a:r>
              <a:rPr lang="en-US" altLang="zh-CN" sz="2400" b="1" dirty="0"/>
              <a:t>,</a:t>
            </a:r>
            <a:r>
              <a:rPr lang="zh-CN" altLang="en-US" sz="2400" b="1" dirty="0"/>
              <a:t>黄继光从小就给地主扛长工、割草放牛。 </a:t>
            </a:r>
            <a:br>
              <a:rPr lang="zh-CN" altLang="en-US" sz="2400" b="1" dirty="0"/>
            </a:br>
            <a:r>
              <a:rPr lang="zh-CN" altLang="en-US" sz="2400" b="1" dirty="0"/>
              <a:t>     抗美援朝战争开始后，国内大量征兵。黄继光在村里第一个报了名。体检时，他因身材较矮开始未被选中。来征兵的营长却被黄继光参军的热情所感动，同意破格录取。 </a:t>
            </a:r>
            <a:r>
              <a:rPr lang="en-US" altLang="zh-CN" sz="2400" b="1" dirty="0"/>
              <a:t>1952</a:t>
            </a:r>
            <a:r>
              <a:rPr lang="zh-CN" altLang="en-US" sz="2400" b="1" dirty="0"/>
              <a:t>年</a:t>
            </a:r>
            <a:r>
              <a:rPr lang="en-US" altLang="zh-CN" sz="2400" b="1" dirty="0"/>
              <a:t>10</a:t>
            </a:r>
            <a:r>
              <a:rPr lang="zh-CN" altLang="en-US" sz="2400" b="1" dirty="0"/>
              <a:t>月</a:t>
            </a:r>
            <a:r>
              <a:rPr lang="en-US" altLang="zh-CN" sz="2400" b="1" dirty="0"/>
              <a:t>14</a:t>
            </a:r>
            <a:r>
              <a:rPr lang="zh-CN" altLang="en-US" sz="2400" b="1" dirty="0"/>
              <a:t>日，上甘岭战役开始。</a:t>
            </a:r>
            <a:r>
              <a:rPr lang="en-US" altLang="zh-CN" sz="2400" b="1" dirty="0"/>
              <a:t>10</a:t>
            </a:r>
            <a:r>
              <a:rPr lang="zh-CN" altLang="en-US" sz="2400" b="1" dirty="0"/>
              <a:t>月</a:t>
            </a:r>
            <a:r>
              <a:rPr lang="en-US" altLang="zh-CN" sz="2400" b="1" dirty="0"/>
              <a:t>19</a:t>
            </a:r>
            <a:r>
              <a:rPr lang="zh-CN" altLang="en-US" sz="2400" b="1" dirty="0"/>
              <a:t>日夜，黄继光所在的二营奉命占领</a:t>
            </a:r>
            <a:r>
              <a:rPr lang="en-US" altLang="zh-CN" sz="2400" b="1" dirty="0"/>
              <a:t>597</a:t>
            </a:r>
            <a:r>
              <a:rPr lang="zh-CN" altLang="en-US" sz="2400" b="1" dirty="0"/>
              <a:t>．</a:t>
            </a:r>
            <a:r>
              <a:rPr lang="en-US" altLang="zh-CN" sz="2400" b="1" dirty="0"/>
              <a:t>9</a:t>
            </a:r>
            <a:r>
              <a:rPr lang="zh-CN" altLang="en-US" sz="2400" b="1" dirty="0"/>
              <a:t>高地表面阵地。当攻击部队受阻、伤亡较大时，黄继光主动请战，消灭敌人火力点。在战友负伤牺牲、自己所携弹药用光的情况下，黄继光毅然用自己的身躯堵住了敌人枪眼，为冲锋部队的胜利开辟了通路，牺牲时年仅</a:t>
            </a:r>
            <a:r>
              <a:rPr lang="en-US" altLang="zh-CN" sz="2400" b="1" dirty="0"/>
              <a:t>22</a:t>
            </a:r>
            <a:r>
              <a:rPr lang="zh-CN" altLang="en-US" sz="2400" b="1" dirty="0"/>
              <a:t>岁。</a:t>
            </a:r>
            <a:r>
              <a:rPr lang="zh-CN" altLang="en-US" sz="4000" b="1" dirty="0"/>
              <a:t> </a:t>
            </a:r>
            <a:endParaRPr lang="zh-CN" altLang="en-US"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wipe(left)">
                                      <p:cBhvr>
                                        <p:cTn id="7" dur="2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7890" name="Picture 2" descr="8866fbc4e51129a28226acbb"/>
          <p:cNvPicPr>
            <a:picLocks noChangeAspect="1"/>
          </p:cNvPicPr>
          <p:nvPr/>
        </p:nvPicPr>
        <p:blipFill>
          <a:blip r:embed="rId1"/>
          <a:stretch>
            <a:fillRect/>
          </a:stretch>
        </p:blipFill>
        <p:spPr>
          <a:xfrm>
            <a:off x="3810000" y="0"/>
            <a:ext cx="4114800" cy="3086100"/>
          </a:xfrm>
          <a:prstGeom prst="rect">
            <a:avLst/>
          </a:prstGeom>
          <a:noFill/>
          <a:ln w="9525">
            <a:noFill/>
          </a:ln>
        </p:spPr>
      </p:pic>
      <p:pic>
        <p:nvPicPr>
          <p:cNvPr id="37891" name="Picture 3" descr="c83d6d1f8a569437314e15ea"/>
          <p:cNvPicPr>
            <a:picLocks noChangeAspect="1"/>
          </p:cNvPicPr>
          <p:nvPr/>
        </p:nvPicPr>
        <p:blipFill>
          <a:blip r:embed="rId2"/>
          <a:stretch>
            <a:fillRect/>
          </a:stretch>
        </p:blipFill>
        <p:spPr>
          <a:xfrm>
            <a:off x="3657600" y="2438400"/>
            <a:ext cx="5715000" cy="4595813"/>
          </a:xfrm>
          <a:prstGeom prst="rect">
            <a:avLst/>
          </a:prstGeom>
          <a:noFill/>
          <a:ln w="9525">
            <a:noFill/>
          </a:ln>
        </p:spPr>
      </p:pic>
      <p:pic>
        <p:nvPicPr>
          <p:cNvPr id="37892" name="Picture 4" descr="01300000164151124963101734736"/>
          <p:cNvPicPr>
            <a:picLocks noChangeAspect="1"/>
          </p:cNvPicPr>
          <p:nvPr/>
        </p:nvPicPr>
        <p:blipFill>
          <a:blip r:embed="rId3"/>
          <a:stretch>
            <a:fillRect/>
          </a:stretch>
        </p:blipFill>
        <p:spPr>
          <a:xfrm>
            <a:off x="0" y="152400"/>
            <a:ext cx="3886200" cy="51816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wipe(down)">
                                      <p:cBhvr>
                                        <p:cTn id="7" dur="500"/>
                                        <p:tgtEl>
                                          <p:spTgt spid="3789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37890"/>
                                        </p:tgtEl>
                                        <p:attrNameLst>
                                          <p:attrName>style.visibility</p:attrName>
                                        </p:attrNameLst>
                                      </p:cBhvr>
                                      <p:to>
                                        <p:strVal val="visible"/>
                                      </p:to>
                                    </p:set>
                                    <p:animEffect transition="in" filter="barn(inHorizontal)">
                                      <p:cBhvr>
                                        <p:cTn id="12" dur="500"/>
                                        <p:tgtEl>
                                          <p:spTgt spid="37890"/>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7891"/>
                                        </p:tgtEl>
                                        <p:attrNameLst>
                                          <p:attrName>style.visibility</p:attrName>
                                        </p:attrNameLst>
                                      </p:cBhvr>
                                      <p:to>
                                        <p:strVal val="visible"/>
                                      </p:to>
                                    </p:set>
                                    <p:animEffect transition="in" filter="wedge">
                                      <p:cBhvr>
                                        <p:cTn id="17" dur="20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2"/>
          <p:cNvSpPr>
            <a:spLocks noGrp="1"/>
          </p:cNvSpPr>
          <p:nvPr>
            <p:ph type="title"/>
          </p:nvPr>
        </p:nvSpPr>
        <p:spPr>
          <a:xfrm>
            <a:off x="685800" y="0"/>
            <a:ext cx="7772400" cy="1219200"/>
          </a:xfrm>
        </p:spPr>
        <p:txBody>
          <a:bodyPr vert="horz" wrap="square" lIns="91440" tIns="45720" rIns="91440" bIns="45720" anchor="ctr" anchorCtr="0"/>
          <a:p>
            <a:r>
              <a:rPr lang="zh-CN" altLang="en-US" sz="5400" b="1" dirty="0">
                <a:solidFill>
                  <a:srgbClr val="0033CC"/>
                </a:solidFill>
                <a:latin typeface="华文隶书" panose="02010800040101010101" pitchFamily="2" charset="-122"/>
                <a:ea typeface="华文隶书" panose="02010800040101010101" pitchFamily="2" charset="-122"/>
              </a:rPr>
              <a:t>董存瑞</a:t>
            </a:r>
            <a:endParaRPr lang="zh-CN" altLang="en-US" sz="5400" b="1" dirty="0">
              <a:solidFill>
                <a:srgbClr val="0033CC"/>
              </a:solidFill>
              <a:latin typeface="华文隶书" panose="02010800040101010101" pitchFamily="2" charset="-122"/>
              <a:ea typeface="华文隶书" panose="02010800040101010101" pitchFamily="2" charset="-122"/>
            </a:endParaRPr>
          </a:p>
        </p:txBody>
      </p:sp>
      <p:sp>
        <p:nvSpPr>
          <p:cNvPr id="38915" name="Rectangle 3"/>
          <p:cNvSpPr>
            <a:spLocks noGrp="1"/>
          </p:cNvSpPr>
          <p:nvPr>
            <p:ph idx="1"/>
          </p:nvPr>
        </p:nvSpPr>
        <p:spPr>
          <a:xfrm>
            <a:off x="228600" y="1066800"/>
            <a:ext cx="8686800" cy="5791200"/>
          </a:xfrm>
        </p:spPr>
        <p:txBody>
          <a:bodyPr vert="horz" wrap="square" lIns="91440" tIns="45720" rIns="91440" bIns="45720" anchor="t" anchorCtr="0"/>
          <a:p>
            <a:pPr>
              <a:lnSpc>
                <a:spcPct val="90000"/>
              </a:lnSpc>
            </a:pPr>
            <a:r>
              <a:rPr lang="zh-CN" altLang="en-US" b="1" dirty="0"/>
              <a:t>  </a:t>
            </a:r>
            <a:r>
              <a:rPr lang="en-US" altLang="zh-CN" sz="2800" b="1" dirty="0"/>
              <a:t>1948</a:t>
            </a:r>
            <a:r>
              <a:rPr lang="zh-CN" altLang="en-US" sz="2800" b="1" dirty="0"/>
              <a:t>年</a:t>
            </a:r>
            <a:r>
              <a:rPr lang="en-US" altLang="zh-CN" sz="2800" b="1" dirty="0"/>
              <a:t>5</a:t>
            </a:r>
            <a:r>
              <a:rPr lang="zh-CN" altLang="en-US" sz="2800" b="1" dirty="0"/>
              <a:t>月</a:t>
            </a:r>
            <a:r>
              <a:rPr lang="en-US" altLang="zh-CN" sz="2800" b="1" dirty="0"/>
              <a:t>25</a:t>
            </a:r>
            <a:r>
              <a:rPr lang="zh-CN" altLang="en-US" sz="2800" b="1" dirty="0"/>
              <a:t>日，我军攻打隆化城的战斗打响。董存瑞所在连队担负攻击国民党守军防御重点隆化中学的任务。他任爆破组组长，带领战友接连炸毁</a:t>
            </a:r>
            <a:r>
              <a:rPr lang="en-US" altLang="zh-CN" sz="2800" b="1" dirty="0"/>
              <a:t>4</a:t>
            </a:r>
            <a:r>
              <a:rPr lang="zh-CN" altLang="en-US" sz="2800" b="1" dirty="0"/>
              <a:t>座炮楼、</a:t>
            </a:r>
            <a:r>
              <a:rPr lang="en-US" altLang="zh-CN" sz="2800" b="1" dirty="0"/>
              <a:t>5</a:t>
            </a:r>
            <a:r>
              <a:rPr lang="zh-CN" altLang="en-US" sz="2800" b="1" dirty="0"/>
              <a:t>座碉堡，胜利完成了规定的任务。连队随即发起冲锋，突然遭敌一隐蔽的桥型暗堡猛烈火力的封锁。部队受阻于开阔地带，二班、四班接连两次对暗堡爆破均未成功。董存瑞挺身而出，向连长请战：“我是共产党员，请准许我去！”毅然抱起炸药包，冲向暗堡，前进中左腿负伤，顽强坚持冲至桥下。由于桥型暗堡距地面超过身高，两头桥台又无法放置炸药包。危急关头，他毅然决然地用左手托起炸药包，右手拉燃导火索，高喊：“为了新中国，冲啊！”碉堡被炸毁，董存瑞以自己的生命为部队开辟了前进的道路，年仅</a:t>
            </a:r>
            <a:r>
              <a:rPr lang="en-US" altLang="zh-CN" sz="2800" b="1" dirty="0"/>
              <a:t>19</a:t>
            </a:r>
            <a:r>
              <a:rPr lang="zh-CN" altLang="en-US" sz="2800" b="1" dirty="0"/>
              <a:t>岁。</a:t>
            </a:r>
            <a:r>
              <a:rPr lang="zh-CN" altLang="en-US" sz="2800" dirty="0"/>
              <a:t> </a:t>
            </a:r>
            <a:r>
              <a:rPr lang="zh-CN" altLang="en-US" b="1" dirty="0"/>
              <a:t> </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barn(inHorizontal)">
                                      <p:cBhvr>
                                        <p:cTn id="7" dur="5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8915">
                                            <p:txEl>
                                              <p:charRg st="0" end="313"/>
                                            </p:txEl>
                                          </p:spTgt>
                                        </p:tgtEl>
                                        <p:attrNameLst>
                                          <p:attrName>style.visibility</p:attrName>
                                        </p:attrNameLst>
                                      </p:cBhvr>
                                      <p:to>
                                        <p:strVal val="visible"/>
                                      </p:to>
                                    </p:set>
                                    <p:animEffect transition="in" filter="checkerboard(across)">
                                      <p:cBhvr>
                                        <p:cTn id="12" dur="500"/>
                                        <p:tgtEl>
                                          <p:spTgt spid="38915">
                                            <p:txEl>
                                              <p:charRg st="0" end="3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p:nvPr/>
        </p:nvSpPr>
        <p:spPr>
          <a:xfrm>
            <a:off x="-665162" y="1468438"/>
            <a:ext cx="9144000" cy="0"/>
          </a:xfrm>
          <a:prstGeom prst="rect">
            <a:avLst/>
          </a:prstGeom>
          <a:noFill/>
          <a:ln w="9525">
            <a:noFill/>
          </a:ln>
        </p:spPr>
        <p:txBody>
          <a:bodyPr wrap="none" anchor="ctr" anchorCtr="0">
            <a:spAutoFit/>
          </a:bodyPr>
          <a:p>
            <a:endParaRPr lang="zh-CN" altLang="en-US" dirty="0">
              <a:latin typeface="Arial" panose="020B0604020202020204" pitchFamily="34" charset="0"/>
            </a:endParaRPr>
          </a:p>
        </p:txBody>
      </p:sp>
      <p:pic>
        <p:nvPicPr>
          <p:cNvPr id="39939" name="dream.mid">
            <a:hlinkClick r:id="" action="ppaction://media"/>
          </p:cNvPr>
          <p:cNvPicPr>
            <a:picLocks noRot="1" noChangeAspect="1"/>
          </p:cNvPicPr>
          <p:nvPr>
            <a:audioFile r:link="rId1"/>
            <p:extLst>
              <p:ext uri="{DAA4B4D4-6D71-4841-9C94-3DE7FCFB9230}">
                <p14:media xmlns:p14="http://schemas.microsoft.com/office/powerpoint/2010/main" r:link="rId2"/>
              </p:ext>
            </p:extLst>
          </p:nvPr>
        </p:nvPicPr>
        <p:blipFill>
          <a:blip r:embed="rId3"/>
          <a:stretch>
            <a:fillRect/>
          </a:stretch>
        </p:blipFill>
        <p:spPr>
          <a:xfrm>
            <a:off x="8305800" y="6172200"/>
            <a:ext cx="304800" cy="304800"/>
          </a:xfrm>
          <a:prstGeom prst="rect">
            <a:avLst/>
          </a:prstGeom>
          <a:noFill/>
          <a:ln w="9525">
            <a:noFill/>
          </a:ln>
        </p:spPr>
      </p:pic>
      <p:pic>
        <p:nvPicPr>
          <p:cNvPr id="15364" name="Picture 4" descr="MM900283528[1]"/>
          <p:cNvPicPr>
            <a:picLocks noChangeAspect="1"/>
          </p:cNvPicPr>
          <p:nvPr/>
        </p:nvPicPr>
        <p:blipFill>
          <a:blip r:embed="rId4"/>
          <a:stretch>
            <a:fillRect/>
          </a:stretch>
        </p:blipFill>
        <p:spPr>
          <a:xfrm>
            <a:off x="7924800" y="4572000"/>
            <a:ext cx="476250" cy="466725"/>
          </a:xfrm>
          <a:prstGeom prst="rect">
            <a:avLst/>
          </a:prstGeom>
          <a:noFill/>
          <a:ln w="9525">
            <a:noFill/>
          </a:ln>
        </p:spPr>
      </p:pic>
      <p:pic>
        <p:nvPicPr>
          <p:cNvPr id="15365" name="Picture 5" descr="201002010858327ce8b"/>
          <p:cNvPicPr>
            <a:picLocks noChangeAspect="1"/>
          </p:cNvPicPr>
          <p:nvPr/>
        </p:nvPicPr>
        <p:blipFill>
          <a:blip r:embed="rId5"/>
          <a:stretch>
            <a:fillRect/>
          </a:stretch>
        </p:blipFill>
        <p:spPr>
          <a:xfrm>
            <a:off x="0" y="19050"/>
            <a:ext cx="9144000" cy="6819900"/>
          </a:xfrm>
          <a:prstGeom prst="rect">
            <a:avLst/>
          </a:prstGeom>
          <a:noFill/>
          <a:ln w="9525">
            <a:noFill/>
          </a:ln>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6654" fill="hold"/>
                                        <p:tgtEl>
                                          <p:spTgt spid="3993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993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Picture 5"/>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59396" name="Picture 7" descr="u=638211511,79232958&amp;fm=0&amp;gp=22">
            <a:hlinkClick r:id="rId2"/>
          </p:cNvPr>
          <p:cNvPicPr>
            <a:picLocks noChangeAspect="1"/>
          </p:cNvPicPr>
          <p:nvPr>
            <p:ph idx="1"/>
          </p:nvPr>
        </p:nvPicPr>
        <p:blipFill>
          <a:blip r:embed="rId3"/>
          <a:srcRect/>
          <a:stretch>
            <a:fillRect/>
          </a:stretch>
        </p:blipFill>
        <p:spPr>
          <a:xfrm>
            <a:off x="179388" y="2708275"/>
            <a:ext cx="2500312" cy="3644900"/>
          </a:xfrm>
        </p:spPr>
      </p:pic>
      <p:sp>
        <p:nvSpPr>
          <p:cNvPr id="16388" name="WordArt 5"/>
          <p:cNvSpPr>
            <a:spLocks noTextEdit="1"/>
          </p:cNvSpPr>
          <p:nvPr/>
        </p:nvSpPr>
        <p:spPr>
          <a:xfrm rot="280407">
            <a:off x="3348038" y="188913"/>
            <a:ext cx="4895850" cy="1366837"/>
          </a:xfrm>
          <a:prstGeom prst="rect">
            <a:avLst/>
          </a:prstGeom>
        </p:spPr>
        <p:txBody>
          <a:bodyPr wrap="none" fromWordArt="1">
            <a:prstTxWarp prst="textSlantUp">
              <a:avLst>
                <a:gd name="adj" fmla="val 32056"/>
              </a:avLst>
            </a:prstTxWarp>
            <a:normAutofit/>
          </a:bodyPr>
          <a:p>
            <a:pPr algn="ctr" eaLnBrk="0" hangingPunct="0"/>
            <a:r>
              <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4920000" scaled="1"/>
                  <a:tileRect/>
                </a:gradFill>
                <a:effectLst>
                  <a:outerShdw dist="53882" dir="2699999" algn="ctr" rotWithShape="0">
                    <a:srgbClr val="9999FF">
                      <a:alpha val="75998"/>
                    </a:srgbClr>
                  </a:outerShdw>
                </a:effectLst>
                <a:latin typeface="宋体" panose="02010600030101010101" pitchFamily="2" charset="-122"/>
                <a:ea typeface="宋体" panose="02010600030101010101" pitchFamily="2" charset="-122"/>
              </a:rPr>
              <a:t>邱少云事迹</a:t>
            </a:r>
            <a:endParaRPr lang="zh-CN" altLang="en-US" sz="3600" b="1">
              <a:ln w="9525" cap="flat" cmpd="sng">
                <a:solidFill>
                  <a:srgbClr val="CC99FF"/>
                </a:solidFill>
                <a:prstDash val="solid"/>
                <a:headEnd type="none" w="med" len="med"/>
                <a:tailEnd type="none" w="med" len="med"/>
              </a:ln>
              <a:gradFill rotWithShape="1">
                <a:gsLst>
                  <a:gs pos="0">
                    <a:srgbClr val="6600CC"/>
                  </a:gs>
                  <a:gs pos="100000">
                    <a:srgbClr val="CC00CC"/>
                  </a:gs>
                </a:gsLst>
                <a:lin ang="4920000" scaled="1"/>
                <a:tileRect/>
              </a:gradFill>
              <a:effectLst>
                <a:outerShdw dist="53882" dir="2699999" algn="ctr" rotWithShape="0">
                  <a:srgbClr val="9999FF">
                    <a:alpha val="75998"/>
                  </a:srgbClr>
                </a:outerShdw>
              </a:effectLst>
              <a:latin typeface="宋体" panose="02010600030101010101" pitchFamily="2" charset="-122"/>
              <a:ea typeface="宋体" panose="02010600030101010101" pitchFamily="2" charset="-122"/>
            </a:endParaRPr>
          </a:p>
        </p:txBody>
      </p:sp>
      <p:sp>
        <p:nvSpPr>
          <p:cNvPr id="59398" name="Text Box 8"/>
          <p:cNvSpPr txBox="1"/>
          <p:nvPr/>
        </p:nvSpPr>
        <p:spPr>
          <a:xfrm>
            <a:off x="2987675" y="1341438"/>
            <a:ext cx="5905500" cy="5027612"/>
          </a:xfrm>
          <a:prstGeom prst="rect">
            <a:avLst/>
          </a:prstGeom>
          <a:noFill/>
          <a:ln w="9525">
            <a:noFill/>
          </a:ln>
        </p:spPr>
        <p:txBody>
          <a:bodyPr>
            <a:spAutoFit/>
          </a:bodyPr>
          <a:p>
            <a:pPr>
              <a:spcBef>
                <a:spcPct val="50000"/>
              </a:spcBef>
            </a:pPr>
            <a:r>
              <a:rPr lang="zh-CN" altLang="en-US" dirty="0">
                <a:latin typeface="Arial" panose="020B0604020202020204" pitchFamily="34" charset="0"/>
              </a:rPr>
              <a:t>　</a:t>
            </a:r>
            <a:r>
              <a:rPr lang="zh-CN" altLang="en-US" sz="3600" b="1" dirty="0">
                <a:latin typeface="Arial" panose="020B0604020202020204" pitchFamily="34" charset="0"/>
              </a:rPr>
              <a:t>　</a:t>
            </a:r>
            <a:r>
              <a:rPr lang="en-US" altLang="zh-CN" sz="3200" b="1" dirty="0">
                <a:latin typeface="Arial" panose="020B0604020202020204" pitchFamily="34" charset="0"/>
              </a:rPr>
              <a:t>1952</a:t>
            </a:r>
            <a:r>
              <a:rPr lang="zh-CN" altLang="en-US" sz="3200" b="1" dirty="0">
                <a:latin typeface="Arial" panose="020B0604020202020204" pitchFamily="34" charset="0"/>
              </a:rPr>
              <a:t>年</a:t>
            </a:r>
            <a:r>
              <a:rPr lang="en-US" altLang="zh-CN" sz="3200" b="1" dirty="0">
                <a:latin typeface="Arial" panose="020B0604020202020204" pitchFamily="34" charset="0"/>
              </a:rPr>
              <a:t>10</a:t>
            </a:r>
            <a:r>
              <a:rPr lang="zh-CN" altLang="en-US" sz="3200" b="1" dirty="0">
                <a:latin typeface="Arial" panose="020B0604020202020204" pitchFamily="34" charset="0"/>
              </a:rPr>
              <a:t>月，为打击美国和南朝鲜军队，中国人民志愿军第</a:t>
            </a:r>
            <a:r>
              <a:rPr lang="en-US" altLang="zh-CN" sz="3200" b="1" dirty="0">
                <a:latin typeface="Arial" panose="020B0604020202020204" pitchFamily="34" charset="0"/>
              </a:rPr>
              <a:t>15</a:t>
            </a:r>
            <a:r>
              <a:rPr lang="zh-CN" altLang="en-US" sz="3200" b="1" dirty="0">
                <a:latin typeface="Arial" panose="020B0604020202020204" pitchFamily="34" charset="0"/>
              </a:rPr>
              <a:t>军第</a:t>
            </a:r>
            <a:r>
              <a:rPr lang="en-US" altLang="zh-CN" sz="3200" b="1" dirty="0">
                <a:latin typeface="Arial" panose="020B0604020202020204" pitchFamily="34" charset="0"/>
              </a:rPr>
              <a:t>29</a:t>
            </a:r>
            <a:r>
              <a:rPr lang="zh-CN" altLang="en-US" sz="3200" b="1" dirty="0">
                <a:latin typeface="Arial" panose="020B0604020202020204" pitchFamily="34" charset="0"/>
              </a:rPr>
              <a:t>师第</a:t>
            </a:r>
            <a:r>
              <a:rPr lang="en-US" altLang="zh-CN" sz="3200" b="1" dirty="0">
                <a:latin typeface="Arial" panose="020B0604020202020204" pitchFamily="34" charset="0"/>
              </a:rPr>
              <a:t>87</a:t>
            </a:r>
            <a:r>
              <a:rPr lang="zh-CN" altLang="en-US" sz="3200" b="1" dirty="0">
                <a:latin typeface="Arial" panose="020B0604020202020204" pitchFamily="34" charset="0"/>
              </a:rPr>
              <a:t>团战士邱少云参加潜伏部队，并担任爆破任务。</a:t>
            </a:r>
            <a:r>
              <a:rPr lang="en-US" altLang="zh-CN" sz="3200" b="1" dirty="0">
                <a:latin typeface="Arial" panose="020B0604020202020204" pitchFamily="34" charset="0"/>
              </a:rPr>
              <a:t>12</a:t>
            </a:r>
            <a:r>
              <a:rPr lang="zh-CN" altLang="en-US" sz="3200" b="1" dirty="0">
                <a:latin typeface="Arial" panose="020B0604020202020204" pitchFamily="34" charset="0"/>
              </a:rPr>
              <a:t>日上午，敌机进行低空扫射，并投掷燃烧弹。飞迸的燃烧液燃遍他全身。为了不暴露潜伏目标，邱少云任凭烈火烧焦身体一动不动，直至壮烈牺牲。 </a:t>
            </a:r>
            <a:br>
              <a:rPr lang="zh-CN" altLang="en-US" sz="3200" b="1" dirty="0">
                <a:latin typeface="Arial" panose="020B0604020202020204" pitchFamily="34" charset="0"/>
              </a:rPr>
            </a:br>
            <a:endParaRPr lang="zh-CN" altLang="en-US" sz="3200" b="1"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59396"/>
                                        </p:tgtEl>
                                        <p:attrNameLst>
                                          <p:attrName>style.visibility</p:attrName>
                                        </p:attrNameLst>
                                      </p:cBhvr>
                                      <p:to>
                                        <p:strVal val="visible"/>
                                      </p:to>
                                    </p:set>
                                    <p:anim calcmode="lin" valueType="num">
                                      <p:cBhvr>
                                        <p:cTn id="7" dur="1000" fill="hold"/>
                                        <p:tgtEl>
                                          <p:spTgt spid="59396"/>
                                        </p:tgtEl>
                                        <p:attrNameLst>
                                          <p:attrName>ppt_w</p:attrName>
                                        </p:attrNameLst>
                                      </p:cBhvr>
                                      <p:tavLst>
                                        <p:tav tm="0">
                                          <p:val>
                                            <p:fltVal val="0.000000"/>
                                          </p:val>
                                        </p:tav>
                                        <p:tav tm="100000">
                                          <p:val>
                                            <p:strVal val="#ppt_w"/>
                                          </p:val>
                                        </p:tav>
                                      </p:tavLst>
                                    </p:anim>
                                    <p:anim calcmode="lin" valueType="num">
                                      <p:cBhvr>
                                        <p:cTn id="8" dur="1000" fill="hold"/>
                                        <p:tgtEl>
                                          <p:spTgt spid="59396"/>
                                        </p:tgtEl>
                                        <p:attrNameLst>
                                          <p:attrName>ppt_h</p:attrName>
                                        </p:attrNameLst>
                                      </p:cBhvr>
                                      <p:tavLst>
                                        <p:tav tm="0">
                                          <p:val>
                                            <p:fltVal val="0.000000"/>
                                          </p:val>
                                        </p:tav>
                                        <p:tav tm="100000">
                                          <p:val>
                                            <p:strVal val="#ppt_h"/>
                                          </p:val>
                                        </p:tav>
                                      </p:tavLst>
                                    </p:anim>
                                    <p:anim calcmode="lin" valueType="num">
                                      <p:cBhvr>
                                        <p:cTn id="9" dur="1000" fill="hold"/>
                                        <p:tgtEl>
                                          <p:spTgt spid="59396"/>
                                        </p:tgtEl>
                                        <p:attrNameLst>
                                          <p:attrName>style.rotation</p:attrName>
                                        </p:attrNameLst>
                                      </p:cBhvr>
                                      <p:tavLst>
                                        <p:tav tm="0">
                                          <p:val>
                                            <p:fltVal val="90.000000"/>
                                          </p:val>
                                        </p:tav>
                                        <p:tav tm="100000">
                                          <p:val>
                                            <p:fltVal val="0.000000"/>
                                          </p:val>
                                        </p:tav>
                                      </p:tavLst>
                                    </p:anim>
                                    <p:animEffect transition="in" filter="fade">
                                      <p:cBhvr>
                                        <p:cTn id="10" dur="1000"/>
                                        <p:tgtEl>
                                          <p:spTgt spid="59396"/>
                                        </p:tgtEl>
                                      </p:cBhvr>
                                    </p:animEffect>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9398"/>
                                        </p:tgtEl>
                                        <p:attrNameLst>
                                          <p:attrName>style.visibility</p:attrName>
                                        </p:attrNameLst>
                                      </p:cBhvr>
                                      <p:to>
                                        <p:strVal val="visible"/>
                                      </p:to>
                                    </p:set>
                                    <p:anim calcmode="lin" valueType="num">
                                      <p:cBhvr>
                                        <p:cTn id="15" dur="500" fill="hold"/>
                                        <p:tgtEl>
                                          <p:spTgt spid="59398"/>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9398"/>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9398"/>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93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p:cNvSpPr>
          <p:nvPr>
            <p:ph type="title"/>
          </p:nvPr>
        </p:nvSpPr>
        <p:spPr/>
        <p:txBody>
          <a:bodyPr vert="horz" wrap="square" lIns="91440" tIns="45720" rIns="91440" bIns="45720" anchor="ctr" anchorCtr="0"/>
          <a:p>
            <a:r>
              <a:rPr lang="zh-CN" altLang="en-US" sz="4800" b="1" dirty="0">
                <a:solidFill>
                  <a:srgbClr val="00CC00"/>
                </a:solidFill>
              </a:rPr>
              <a:t>燃烧的烈火 坚定地战士</a:t>
            </a:r>
            <a:endParaRPr lang="zh-CN" altLang="en-US" sz="4800" b="1" dirty="0">
              <a:solidFill>
                <a:srgbClr val="00CC00"/>
              </a:solidFill>
            </a:endParaRPr>
          </a:p>
        </p:txBody>
      </p:sp>
      <p:sp>
        <p:nvSpPr>
          <p:cNvPr id="17411" name="Rectangle 3"/>
          <p:cNvSpPr>
            <a:spLocks noGrp="1"/>
          </p:cNvSpPr>
          <p:nvPr>
            <p:ph idx="1"/>
          </p:nvPr>
        </p:nvSpPr>
        <p:spPr/>
        <p:txBody>
          <a:bodyPr vert="horz" wrap="square" lIns="91440" tIns="45720" rIns="91440" bIns="45720" anchor="t" anchorCtr="0"/>
          <a:p>
            <a:endParaRPr lang="zh-CN" altLang="en-US" dirty="0"/>
          </a:p>
        </p:txBody>
      </p:sp>
      <p:pic>
        <p:nvPicPr>
          <p:cNvPr id="17412" name="Picture 4" descr="邱少云课文图"/>
          <p:cNvPicPr>
            <a:picLocks noChangeAspect="1"/>
          </p:cNvPicPr>
          <p:nvPr/>
        </p:nvPicPr>
        <p:blipFill>
          <a:blip r:embed="rId1"/>
          <a:stretch>
            <a:fillRect/>
          </a:stretch>
        </p:blipFill>
        <p:spPr>
          <a:xfrm>
            <a:off x="685800" y="1412875"/>
            <a:ext cx="7772400" cy="5140325"/>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4" name="Picture 2"/>
          <p:cNvPicPr>
            <a:picLocks noChangeAspect="1"/>
          </p:cNvPicPr>
          <p:nvPr/>
        </p:nvPicPr>
        <p:blipFill>
          <a:blip r:embed="rId1"/>
          <a:stretch>
            <a:fillRect/>
          </a:stretch>
        </p:blipFill>
        <p:spPr>
          <a:xfrm>
            <a:off x="0" y="-171450"/>
            <a:ext cx="9144000" cy="7065963"/>
          </a:xfrm>
          <a:prstGeom prst="rect">
            <a:avLst/>
          </a:prstGeom>
          <a:noFill/>
          <a:ln w="9525">
            <a:noFill/>
          </a:ln>
        </p:spPr>
      </p:pic>
      <p:sp>
        <p:nvSpPr>
          <p:cNvPr id="3075" name="WordArt 4"/>
          <p:cNvSpPr>
            <a:spLocks noTextEdit="1"/>
          </p:cNvSpPr>
          <p:nvPr/>
        </p:nvSpPr>
        <p:spPr>
          <a:xfrm>
            <a:off x="2352675" y="3078163"/>
            <a:ext cx="5387975" cy="1574800"/>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a:r>
              <a:rPr lang="zh-CN" altLang="en-US" sz="3600" b="1">
                <a:gradFill rotWithShape="1">
                  <a:gsLst>
                    <a:gs pos="0">
                      <a:srgbClr val="FFE701"/>
                    </a:gs>
                    <a:gs pos="100000">
                      <a:srgbClr val="FE3E02"/>
                    </a:gs>
                  </a:gsLst>
                  <a:lin ang="5400000" scaled="1"/>
                  <a:tileRect/>
                </a:gradFill>
                <a:latin typeface="宋体" panose="02010600030101010101" pitchFamily="2" charset="-122"/>
                <a:ea typeface="宋体" panose="02010600030101010101" pitchFamily="2" charset="-122"/>
              </a:rPr>
              <a:t>第一篇章 了解清明节</a:t>
            </a:r>
            <a:endParaRPr lang="zh-CN" altLang="en-US" sz="3600" b="1">
              <a:gradFill rotWithShape="1">
                <a:gsLst>
                  <a:gs pos="0">
                    <a:srgbClr val="FFE701"/>
                  </a:gs>
                  <a:gs pos="100000">
                    <a:srgbClr val="FE3E02"/>
                  </a:gs>
                </a:gsLst>
                <a:lin ang="5400000" scaled="1"/>
                <a:tileRect/>
              </a:gradFill>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p:cNvSpPr>
          <p:nvPr>
            <p:ph type="title"/>
          </p:nvPr>
        </p:nvSpPr>
        <p:spPr/>
        <p:txBody>
          <a:bodyPr vert="horz" wrap="square" lIns="91440" tIns="45720" rIns="91440" bIns="45720" anchor="ctr" anchorCtr="0"/>
          <a:p>
            <a:r>
              <a:rPr lang="zh-CN" altLang="en-US" sz="4800" b="1" dirty="0">
                <a:solidFill>
                  <a:srgbClr val="00CC00"/>
                </a:solidFill>
              </a:rPr>
              <a:t>   人民英雄邱少云纪念馆</a:t>
            </a:r>
            <a:endParaRPr lang="zh-CN" altLang="en-US" sz="4800" b="1" dirty="0">
              <a:solidFill>
                <a:srgbClr val="00CC00"/>
              </a:solidFill>
            </a:endParaRPr>
          </a:p>
        </p:txBody>
      </p:sp>
      <p:sp>
        <p:nvSpPr>
          <p:cNvPr id="18435" name="Rectangle 3"/>
          <p:cNvSpPr>
            <a:spLocks noGrp="1"/>
          </p:cNvSpPr>
          <p:nvPr>
            <p:ph idx="1"/>
          </p:nvPr>
        </p:nvSpPr>
        <p:spPr/>
        <p:txBody>
          <a:bodyPr vert="horz" wrap="square" lIns="91440" tIns="45720" rIns="91440" bIns="45720" anchor="t" anchorCtr="0"/>
          <a:p>
            <a:endParaRPr lang="zh-CN" altLang="en-US" dirty="0"/>
          </a:p>
        </p:txBody>
      </p:sp>
      <p:pic>
        <p:nvPicPr>
          <p:cNvPr id="18436" name="Picture 4" descr="邱少云雕像"/>
          <p:cNvPicPr>
            <a:picLocks noChangeAspect="1"/>
          </p:cNvPicPr>
          <p:nvPr/>
        </p:nvPicPr>
        <p:blipFill>
          <a:blip r:embed="rId1"/>
          <a:stretch>
            <a:fillRect/>
          </a:stretch>
        </p:blipFill>
        <p:spPr>
          <a:xfrm>
            <a:off x="468313" y="1412875"/>
            <a:ext cx="7989887" cy="4759325"/>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p:cNvSpPr>
          <p:nvPr>
            <p:ph type="title"/>
          </p:nvPr>
        </p:nvSpPr>
        <p:spPr/>
        <p:txBody>
          <a:bodyPr vert="horz" wrap="square" lIns="91440" tIns="45720" rIns="91440" bIns="45720" anchor="ctr" anchorCtr="0"/>
          <a:p>
            <a:endParaRPr lang="zh-CN" altLang="en-US" dirty="0"/>
          </a:p>
        </p:txBody>
      </p:sp>
      <p:sp>
        <p:nvSpPr>
          <p:cNvPr id="19459" name="Rectangle 3"/>
          <p:cNvSpPr>
            <a:spLocks noGrp="1"/>
          </p:cNvSpPr>
          <p:nvPr>
            <p:ph idx="1"/>
          </p:nvPr>
        </p:nvSpPr>
        <p:spPr/>
        <p:txBody>
          <a:bodyPr vert="horz" wrap="square" lIns="91440" tIns="45720" rIns="91440" bIns="45720" anchor="t" anchorCtr="0"/>
          <a:p>
            <a:endParaRPr lang="zh-CN" altLang="en-US" dirty="0"/>
          </a:p>
        </p:txBody>
      </p:sp>
      <p:pic>
        <p:nvPicPr>
          <p:cNvPr id="19460" name="Picture 4" descr="邱少云之墓"/>
          <p:cNvPicPr>
            <a:picLocks noChangeAspect="1"/>
          </p:cNvPicPr>
          <p:nvPr/>
        </p:nvPicPr>
        <p:blipFill>
          <a:blip r:embed="rId1"/>
          <a:stretch>
            <a:fillRect/>
          </a:stretch>
        </p:blipFill>
        <p:spPr>
          <a:xfrm>
            <a:off x="0" y="0"/>
            <a:ext cx="9144000" cy="6858000"/>
          </a:xfrm>
          <a:prstGeom prst="rect">
            <a:avLst/>
          </a:prstGeom>
          <a:noFill/>
          <a:ln w="9525">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p:cNvSpPr>
          <p:nvPr>
            <p:ph type="title"/>
          </p:nvPr>
        </p:nvSpPr>
        <p:spPr>
          <a:xfrm>
            <a:off x="685800" y="219075"/>
            <a:ext cx="7772400" cy="762000"/>
          </a:xfrm>
        </p:spPr>
        <p:txBody>
          <a:bodyPr vert="horz" wrap="square" lIns="91440" tIns="45720" rIns="91440" bIns="45720" anchor="ctr" anchorCtr="0"/>
          <a:p>
            <a:r>
              <a:rPr lang="zh-CN" altLang="en-US" sz="6600" b="1" dirty="0">
                <a:solidFill>
                  <a:srgbClr val="0033CC"/>
                </a:solidFill>
                <a:latin typeface="华文隶书" panose="02010800040101010101" pitchFamily="2" charset="-122"/>
                <a:ea typeface="华文隶书" panose="02010800040101010101" pitchFamily="2" charset="-122"/>
              </a:rPr>
              <a:t>刘胡兰 </a:t>
            </a:r>
            <a:endParaRPr lang="zh-CN" altLang="en-US" sz="6600" b="1" dirty="0">
              <a:solidFill>
                <a:srgbClr val="0033CC"/>
              </a:solidFill>
              <a:latin typeface="华文隶书" panose="02010800040101010101" pitchFamily="2" charset="-122"/>
              <a:ea typeface="华文隶书" panose="02010800040101010101" pitchFamily="2" charset="-122"/>
            </a:endParaRPr>
          </a:p>
        </p:txBody>
      </p:sp>
      <p:sp>
        <p:nvSpPr>
          <p:cNvPr id="20483" name="Rectangle 3"/>
          <p:cNvSpPr>
            <a:spLocks noGrp="1"/>
          </p:cNvSpPr>
          <p:nvPr>
            <p:ph idx="1"/>
          </p:nvPr>
        </p:nvSpPr>
        <p:spPr>
          <a:xfrm>
            <a:off x="685800" y="1166813"/>
            <a:ext cx="7772400" cy="5791200"/>
          </a:xfrm>
        </p:spPr>
        <p:txBody>
          <a:bodyPr vert="horz" wrap="square" lIns="91440" tIns="45720" rIns="91440" bIns="45720" anchor="t" anchorCtr="0"/>
          <a:p>
            <a:pPr>
              <a:lnSpc>
                <a:spcPct val="80000"/>
              </a:lnSpc>
            </a:pPr>
            <a:r>
              <a:rPr lang="zh-CN" altLang="en-US" sz="2400" dirty="0"/>
              <a:t> </a:t>
            </a:r>
            <a:r>
              <a:rPr lang="en-US" altLang="zh-CN" sz="2800" b="1" dirty="0"/>
              <a:t>1946</a:t>
            </a:r>
            <a:r>
              <a:rPr lang="zh-CN" altLang="en-US" sz="2800" b="1" dirty="0"/>
              <a:t>年秋，国民党军大举进攻解放区，刘胡兰主动要求留下坚持斗争。这位年仅</a:t>
            </a:r>
            <a:r>
              <a:rPr lang="en-US" altLang="zh-CN" sz="2800" b="1" dirty="0"/>
              <a:t>14</a:t>
            </a:r>
            <a:r>
              <a:rPr lang="zh-CN" altLang="en-US" sz="2800" b="1" dirty="0"/>
              <a:t>岁的女共产党员，在已成为敌区的家乡往来奔走，秘密发动群众，配合武工队打击敌人。</a:t>
            </a:r>
            <a:r>
              <a:rPr lang="en-US" altLang="zh-CN" sz="2800" b="1" dirty="0"/>
              <a:t>1947</a:t>
            </a:r>
            <a:r>
              <a:rPr lang="zh-CN" altLang="en-US" sz="2800" b="1" dirty="0"/>
              <a:t>年</a:t>
            </a:r>
            <a:r>
              <a:rPr lang="en-US" altLang="zh-CN" sz="2800" b="1" dirty="0"/>
              <a:t>1</a:t>
            </a:r>
            <a:r>
              <a:rPr lang="zh-CN" altLang="en-US" sz="2800" b="1" dirty="0"/>
              <a:t>月</a:t>
            </a:r>
            <a:r>
              <a:rPr lang="en-US" altLang="zh-CN" sz="2800" b="1" dirty="0"/>
              <a:t>12</a:t>
            </a:r>
            <a:r>
              <a:rPr lang="zh-CN" altLang="en-US" sz="2800" b="1" dirty="0"/>
              <a:t>日，阎军突然袭击云周西村，刘胡兰因叛徒告密而被捕。刘胡兰在威逼利诱面前不为所动，牺牲在敌人的铡刀下。这时，她尚未满</a:t>
            </a:r>
            <a:r>
              <a:rPr lang="en-US" altLang="zh-CN" sz="2800" b="1" dirty="0"/>
              <a:t>15</a:t>
            </a:r>
            <a:r>
              <a:rPr lang="zh-CN" altLang="en-US" sz="2800" b="1" dirty="0"/>
              <a:t>周岁。</a:t>
            </a:r>
            <a:br>
              <a:rPr lang="zh-CN" altLang="en-US" sz="2800" b="1" dirty="0"/>
            </a:br>
            <a:r>
              <a:rPr lang="zh-CN" altLang="en-US" sz="2800" b="1" dirty="0">
                <a:latin typeface="Arial Black" panose="020B0A04020102020204" pitchFamily="34" charset="0"/>
              </a:rPr>
              <a:t>   </a:t>
            </a:r>
            <a:r>
              <a:rPr lang="zh-CN" altLang="en-US" sz="2800" b="1" dirty="0"/>
              <a:t> </a:t>
            </a:r>
            <a:r>
              <a:rPr lang="en-US" altLang="zh-CN" sz="2800" b="1" dirty="0"/>
              <a:t>1947</a:t>
            </a:r>
            <a:r>
              <a:rPr lang="zh-CN" altLang="en-US" sz="2800" b="1" dirty="0"/>
              <a:t>年</a:t>
            </a:r>
            <a:r>
              <a:rPr lang="en-US" altLang="zh-CN" sz="2800" b="1" dirty="0"/>
              <a:t>2</a:t>
            </a:r>
            <a:r>
              <a:rPr lang="zh-CN" altLang="en-US" sz="2800" b="1" dirty="0"/>
              <a:t>月，山西</a:t>
            </a:r>
            <a:r>
              <a:rPr lang="en-US" altLang="zh-CN" sz="2800" b="1" dirty="0"/>
              <a:t>《</a:t>
            </a:r>
            <a:r>
              <a:rPr lang="zh-CN" altLang="en-US" sz="2800" b="1" dirty="0"/>
              <a:t>晋绥日报</a:t>
            </a:r>
            <a:r>
              <a:rPr lang="en-US" altLang="zh-CN" sz="2800" b="1" dirty="0"/>
              <a:t>》</a:t>
            </a:r>
            <a:r>
              <a:rPr lang="zh-CN" altLang="en-US" sz="2800" b="1" dirty="0"/>
              <a:t>连续两天刊登专稿，报道刘胡兰的英雄事迹。刘胡兰的名字在华北大地不胫而走。不久，毛泽东亲笔为她题词：</a:t>
            </a:r>
            <a:r>
              <a:rPr lang="zh-CN" altLang="en-US" sz="2800" b="1" dirty="0">
                <a:latin typeface="Arial Black" panose="020B0A04020102020204" pitchFamily="34" charset="0"/>
              </a:rPr>
              <a:t>“</a:t>
            </a:r>
            <a:r>
              <a:rPr lang="zh-CN" altLang="en-US" sz="2800" b="1" dirty="0"/>
              <a:t>生的伟大，死的光荣！</a:t>
            </a:r>
            <a:r>
              <a:rPr lang="zh-CN" altLang="en-US" sz="2800" b="1" dirty="0">
                <a:latin typeface="Arial Black" panose="020B0A04020102020204" pitchFamily="34" charset="0"/>
              </a:rPr>
              <a:t>”</a:t>
            </a:r>
            <a:r>
              <a:rPr lang="en-US" altLang="zh-CN" sz="2800" b="1" dirty="0"/>
              <a:t>1957</a:t>
            </a:r>
            <a:r>
              <a:rPr lang="zh-CN" altLang="en-US" sz="2800" b="1" dirty="0"/>
              <a:t>年</a:t>
            </a:r>
            <a:r>
              <a:rPr lang="en-US" altLang="zh-CN" sz="2800" b="1" dirty="0"/>
              <a:t>1</a:t>
            </a:r>
            <a:r>
              <a:rPr lang="zh-CN" altLang="en-US" sz="2800" b="1" dirty="0"/>
              <a:t>月</a:t>
            </a:r>
            <a:r>
              <a:rPr lang="en-US" altLang="zh-CN" sz="2800" b="1" dirty="0"/>
              <a:t>12</a:t>
            </a:r>
            <a:r>
              <a:rPr lang="zh-CN" altLang="en-US" sz="2800" b="1" dirty="0"/>
              <a:t>日，在刘胡兰烈士遇害</a:t>
            </a:r>
            <a:r>
              <a:rPr lang="en-US" altLang="zh-CN" sz="2800" b="1" dirty="0"/>
              <a:t>10</a:t>
            </a:r>
            <a:r>
              <a:rPr lang="zh-CN" altLang="en-US" sz="2800" b="1" dirty="0"/>
              <a:t>周年时，毛泽东主席又重新为刘胡兰题写了</a:t>
            </a:r>
            <a:r>
              <a:rPr lang="zh-CN" altLang="en-US" sz="2800" b="1" dirty="0">
                <a:latin typeface="Arial Black" panose="020B0A04020102020204" pitchFamily="34" charset="0"/>
              </a:rPr>
              <a:t>“</a:t>
            </a:r>
            <a:r>
              <a:rPr lang="zh-CN" altLang="en-US" sz="2800" b="1" dirty="0"/>
              <a:t>生的伟大，死的光荣</a:t>
            </a:r>
            <a:r>
              <a:rPr lang="zh-CN" altLang="en-US" sz="2800" b="1" dirty="0">
                <a:latin typeface="Arial Black" panose="020B0A04020102020204" pitchFamily="34" charset="0"/>
              </a:rPr>
              <a:t>”</a:t>
            </a:r>
            <a:r>
              <a:rPr lang="zh-CN" altLang="en-US" sz="2800" b="1" dirty="0"/>
              <a:t>八个大字，以缅怀这位女英雄。</a:t>
            </a:r>
            <a:endParaRPr lang="zh-CN" altLang="en-US" sz="28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a:spLocks noGrp="1"/>
          </p:cNvSpPr>
          <p:nvPr>
            <p:ph type="title"/>
          </p:nvPr>
        </p:nvSpPr>
        <p:spPr/>
        <p:txBody>
          <a:bodyPr vert="horz" wrap="square" lIns="91440" tIns="45720" rIns="91440" bIns="45720" anchor="ctr" anchorCtr="0"/>
          <a:p>
            <a:r>
              <a:rPr lang="zh-CN" altLang="en-US" b="1" dirty="0">
                <a:solidFill>
                  <a:srgbClr val="00CC00"/>
                </a:solidFill>
              </a:rPr>
              <a:t>敌人在老百姓面前杀害刘胡兰</a:t>
            </a:r>
            <a:endParaRPr lang="zh-CN" altLang="en-US" b="1" dirty="0">
              <a:solidFill>
                <a:srgbClr val="00CC00"/>
              </a:solidFill>
            </a:endParaRPr>
          </a:p>
        </p:txBody>
      </p:sp>
      <p:sp>
        <p:nvSpPr>
          <p:cNvPr id="21507" name="Rectangle 3"/>
          <p:cNvSpPr>
            <a:spLocks noGrp="1"/>
          </p:cNvSpPr>
          <p:nvPr>
            <p:ph idx="1"/>
          </p:nvPr>
        </p:nvSpPr>
        <p:spPr/>
        <p:txBody>
          <a:bodyPr vert="horz" wrap="square" lIns="91440" tIns="45720" rIns="91440" bIns="45720" anchor="t" anchorCtr="0"/>
          <a:p>
            <a:endParaRPr lang="zh-CN" altLang="en-US" dirty="0"/>
          </a:p>
        </p:txBody>
      </p:sp>
      <p:pic>
        <p:nvPicPr>
          <p:cNvPr id="21508" name="Picture 4" descr="0060f353ae3ff3a1d55846961f1ceb9d_1"/>
          <p:cNvPicPr>
            <a:picLocks noChangeAspect="1"/>
          </p:cNvPicPr>
          <p:nvPr/>
        </p:nvPicPr>
        <p:blipFill>
          <a:blip r:embed="rId1"/>
          <a:stretch>
            <a:fillRect/>
          </a:stretch>
        </p:blipFill>
        <p:spPr>
          <a:xfrm>
            <a:off x="395288" y="1412875"/>
            <a:ext cx="8353425" cy="5040313"/>
          </a:xfrm>
          <a:prstGeom prst="rect">
            <a:avLst/>
          </a:prstGeom>
          <a:noFill/>
          <a:ln w="9525">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Grp="1"/>
          </p:cNvSpPr>
          <p:nvPr>
            <p:ph type="title"/>
          </p:nvPr>
        </p:nvSpPr>
        <p:spPr/>
        <p:txBody>
          <a:bodyPr vert="horz" wrap="square" lIns="91440" tIns="45720" rIns="91440" bIns="45720" anchor="ctr" anchorCtr="0"/>
          <a:p>
            <a:r>
              <a:rPr lang="zh-CN" altLang="en-US" b="1" dirty="0"/>
              <a:t>             </a:t>
            </a:r>
            <a:r>
              <a:rPr lang="zh-CN" altLang="en-US" sz="4800" b="1" dirty="0">
                <a:solidFill>
                  <a:srgbClr val="00CC00"/>
                </a:solidFill>
              </a:rPr>
              <a:t>刘胡兰雕塑</a:t>
            </a:r>
            <a:endParaRPr lang="zh-CN" altLang="en-US" sz="4800" b="1" dirty="0">
              <a:solidFill>
                <a:srgbClr val="00CC00"/>
              </a:solidFill>
            </a:endParaRPr>
          </a:p>
        </p:txBody>
      </p:sp>
      <p:sp>
        <p:nvSpPr>
          <p:cNvPr id="22531" name="Rectangle 3"/>
          <p:cNvSpPr>
            <a:spLocks noGrp="1"/>
          </p:cNvSpPr>
          <p:nvPr>
            <p:ph idx="1"/>
          </p:nvPr>
        </p:nvSpPr>
        <p:spPr/>
        <p:txBody>
          <a:bodyPr vert="horz" wrap="square" lIns="91440" tIns="45720" rIns="91440" bIns="45720" anchor="t" anchorCtr="0"/>
          <a:p>
            <a:endParaRPr lang="zh-CN" altLang="en-US" dirty="0"/>
          </a:p>
        </p:txBody>
      </p:sp>
      <p:pic>
        <p:nvPicPr>
          <p:cNvPr id="22532" name="Picture 4" descr="20067615181307"/>
          <p:cNvPicPr>
            <a:picLocks noChangeAspect="1"/>
          </p:cNvPicPr>
          <p:nvPr/>
        </p:nvPicPr>
        <p:blipFill>
          <a:blip r:embed="rId1"/>
          <a:stretch>
            <a:fillRect/>
          </a:stretch>
        </p:blipFill>
        <p:spPr>
          <a:xfrm>
            <a:off x="685800" y="1981200"/>
            <a:ext cx="7696200" cy="4041775"/>
          </a:xfrm>
          <a:prstGeom prst="rect">
            <a:avLst/>
          </a:prstGeom>
          <a:noFill/>
          <a:ln w="9525">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7346" name="Picture 2" descr="b16f9732bcbaee61ac4b5f7f"/>
          <p:cNvPicPr>
            <a:picLocks noChangeAspect="1"/>
          </p:cNvPicPr>
          <p:nvPr/>
        </p:nvPicPr>
        <p:blipFill>
          <a:blip r:embed="rId1"/>
          <a:stretch>
            <a:fillRect/>
          </a:stretch>
        </p:blipFill>
        <p:spPr>
          <a:xfrm>
            <a:off x="0" y="0"/>
            <a:ext cx="5257800" cy="3943350"/>
          </a:xfrm>
          <a:prstGeom prst="rect">
            <a:avLst/>
          </a:prstGeom>
          <a:noFill/>
          <a:ln w="9525">
            <a:noFill/>
          </a:ln>
        </p:spPr>
      </p:pic>
      <p:pic>
        <p:nvPicPr>
          <p:cNvPr id="57347" name="Picture 3" descr="3c34501606b286234b90a779"/>
          <p:cNvPicPr>
            <a:picLocks noChangeAspect="1"/>
          </p:cNvPicPr>
          <p:nvPr/>
        </p:nvPicPr>
        <p:blipFill>
          <a:blip r:embed="rId2"/>
          <a:stretch>
            <a:fillRect/>
          </a:stretch>
        </p:blipFill>
        <p:spPr>
          <a:xfrm>
            <a:off x="2057400" y="1447800"/>
            <a:ext cx="6781800" cy="5086350"/>
          </a:xfrm>
          <a:prstGeom prst="rect">
            <a:avLst/>
          </a:prstGeom>
          <a:noFill/>
          <a:ln w="9525">
            <a:noFill/>
          </a:ln>
        </p:spPr>
      </p:pic>
      <p:pic>
        <p:nvPicPr>
          <p:cNvPr id="23556" name="Picture 4" descr="MM900219118[1]"/>
          <p:cNvPicPr>
            <a:picLocks noChangeAspect="1"/>
          </p:cNvPicPr>
          <p:nvPr/>
        </p:nvPicPr>
        <p:blipFill>
          <a:blip r:embed="rId3"/>
          <a:stretch>
            <a:fillRect/>
          </a:stretch>
        </p:blipFill>
        <p:spPr>
          <a:xfrm>
            <a:off x="7620000" y="5715000"/>
            <a:ext cx="1657350" cy="1143000"/>
          </a:xfrm>
          <a:prstGeom prst="rect">
            <a:avLst/>
          </a:prstGeom>
          <a:noFill/>
          <a:ln w="9525">
            <a:noFill/>
          </a:ln>
        </p:spPr>
      </p:pic>
      <p:pic>
        <p:nvPicPr>
          <p:cNvPr id="23557" name="Picture 5" descr="MM900303419[1]"/>
          <p:cNvPicPr>
            <a:picLocks noChangeAspect="1"/>
          </p:cNvPicPr>
          <p:nvPr/>
        </p:nvPicPr>
        <p:blipFill>
          <a:blip r:embed="rId4"/>
          <a:stretch>
            <a:fillRect/>
          </a:stretch>
        </p:blipFill>
        <p:spPr>
          <a:xfrm>
            <a:off x="5486400" y="152400"/>
            <a:ext cx="990600" cy="874713"/>
          </a:xfrm>
          <a:prstGeom prst="rect">
            <a:avLst/>
          </a:prstGeom>
          <a:noFill/>
          <a:ln w="9525">
            <a:noFill/>
          </a:ln>
        </p:spPr>
      </p:pic>
      <p:pic>
        <p:nvPicPr>
          <p:cNvPr id="23558" name="Picture 6" descr="MM900189210[1]"/>
          <p:cNvPicPr>
            <a:picLocks noChangeAspect="1"/>
          </p:cNvPicPr>
          <p:nvPr/>
        </p:nvPicPr>
        <p:blipFill>
          <a:blip r:embed="rId5"/>
          <a:stretch>
            <a:fillRect/>
          </a:stretch>
        </p:blipFill>
        <p:spPr>
          <a:xfrm>
            <a:off x="381000" y="4724400"/>
            <a:ext cx="1254125" cy="1981200"/>
          </a:xfrm>
          <a:prstGeom prst="rect">
            <a:avLst/>
          </a:prstGeom>
          <a:noFill/>
          <a:ln w="9525">
            <a:noFill/>
          </a:ln>
        </p:spPr>
      </p:pic>
      <p:pic>
        <p:nvPicPr>
          <p:cNvPr id="57351" name="Picture 7" descr="20060407153322338"/>
          <p:cNvPicPr>
            <a:picLocks noChangeAspect="1"/>
          </p:cNvPicPr>
          <p:nvPr/>
        </p:nvPicPr>
        <p:blipFill>
          <a:blip r:embed="rId6"/>
          <a:stretch>
            <a:fillRect/>
          </a:stretch>
        </p:blipFill>
        <p:spPr>
          <a:xfrm>
            <a:off x="5402263" y="0"/>
            <a:ext cx="3741737" cy="5638800"/>
          </a:xfrm>
          <a:prstGeom prst="rect">
            <a:avLst/>
          </a:prstGeom>
          <a:noFill/>
          <a:ln w="9525">
            <a:noFill/>
          </a:ln>
        </p:spPr>
      </p:pic>
      <p:pic>
        <p:nvPicPr>
          <p:cNvPr id="57352" name="Picture 8" descr="20070406105351187"/>
          <p:cNvPicPr>
            <a:picLocks noChangeAspect="1"/>
          </p:cNvPicPr>
          <p:nvPr/>
        </p:nvPicPr>
        <p:blipFill>
          <a:blip r:embed="rId7"/>
          <a:stretch>
            <a:fillRect/>
          </a:stretch>
        </p:blipFill>
        <p:spPr>
          <a:xfrm>
            <a:off x="2730500" y="2057400"/>
            <a:ext cx="6413500" cy="4800600"/>
          </a:xfrm>
          <a:prstGeom prst="rect">
            <a:avLst/>
          </a:prstGeom>
          <a:noFill/>
          <a:ln w="9525">
            <a:noFill/>
          </a:ln>
        </p:spPr>
      </p:pic>
      <p:pic>
        <p:nvPicPr>
          <p:cNvPr id="57353" name="Picture 9" descr="20070406105410919"/>
          <p:cNvPicPr>
            <a:picLocks noChangeAspect="1"/>
          </p:cNvPicPr>
          <p:nvPr/>
        </p:nvPicPr>
        <p:blipFill>
          <a:blip r:embed="rId8"/>
          <a:stretch>
            <a:fillRect/>
          </a:stretch>
        </p:blipFill>
        <p:spPr>
          <a:xfrm>
            <a:off x="1676400" y="1676400"/>
            <a:ext cx="6565900" cy="4914900"/>
          </a:xfrm>
          <a:prstGeom prst="rect">
            <a:avLst/>
          </a:prstGeom>
          <a:noFill/>
          <a:ln w="9525">
            <a:noFill/>
          </a:ln>
        </p:spPr>
      </p:pic>
      <p:pic>
        <p:nvPicPr>
          <p:cNvPr id="57354" name="Picture 10" descr="20060406113351797"/>
          <p:cNvPicPr>
            <a:picLocks noChangeAspect="1"/>
          </p:cNvPicPr>
          <p:nvPr/>
        </p:nvPicPr>
        <p:blipFill>
          <a:blip r:embed="rId9"/>
          <a:stretch>
            <a:fillRect/>
          </a:stretch>
        </p:blipFill>
        <p:spPr>
          <a:xfrm>
            <a:off x="1905000" y="381000"/>
            <a:ext cx="6096000" cy="4572000"/>
          </a:xfrm>
          <a:prstGeom prst="rect">
            <a:avLst/>
          </a:prstGeom>
          <a:noFill/>
          <a:ln w="9525">
            <a:noFill/>
          </a:ln>
        </p:spPr>
      </p:pic>
      <p:pic>
        <p:nvPicPr>
          <p:cNvPr id="57355" name="Picture 11" descr="2010040115542169"/>
          <p:cNvPicPr>
            <a:picLocks noChangeAspect="1"/>
          </p:cNvPicPr>
          <p:nvPr/>
        </p:nvPicPr>
        <p:blipFill>
          <a:blip r:embed="rId10"/>
          <a:stretch>
            <a:fillRect/>
          </a:stretch>
        </p:blipFill>
        <p:spPr>
          <a:xfrm>
            <a:off x="2362200" y="1676400"/>
            <a:ext cx="5410200" cy="404971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wipe(down)">
                                      <p:cBhvr>
                                        <p:cTn id="7" dur="500"/>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7347"/>
                                        </p:tgtEl>
                                        <p:attrNameLst>
                                          <p:attrName>style.visibility</p:attrName>
                                        </p:attrNameLst>
                                      </p:cBhvr>
                                      <p:to>
                                        <p:strVal val="visible"/>
                                      </p:to>
                                    </p:set>
                                    <p:animEffect transition="in" filter="slide(fromBottom)">
                                      <p:cBhvr>
                                        <p:cTn id="12" dur="500"/>
                                        <p:tgtEl>
                                          <p:spTgt spid="5734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7351"/>
                                        </p:tgtEl>
                                        <p:attrNameLst>
                                          <p:attrName>style.visibility</p:attrName>
                                        </p:attrNameLst>
                                      </p:cBhvr>
                                      <p:to>
                                        <p:strVal val="visible"/>
                                      </p:to>
                                    </p:set>
                                    <p:animEffect transition="in" filter="wipe(down)">
                                      <p:cBhvr>
                                        <p:cTn id="17" dur="500"/>
                                        <p:tgtEl>
                                          <p:spTgt spid="573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7352"/>
                                        </p:tgtEl>
                                        <p:attrNameLst>
                                          <p:attrName>style.visibility</p:attrName>
                                        </p:attrNameLst>
                                      </p:cBhvr>
                                      <p:to>
                                        <p:strVal val="visible"/>
                                      </p:to>
                                    </p:set>
                                    <p:animEffect transition="in" filter="wipe(down)">
                                      <p:cBhvr>
                                        <p:cTn id="22" dur="500"/>
                                        <p:tgtEl>
                                          <p:spTgt spid="5735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7353"/>
                                        </p:tgtEl>
                                        <p:attrNameLst>
                                          <p:attrName>style.visibility</p:attrName>
                                        </p:attrNameLst>
                                      </p:cBhvr>
                                      <p:to>
                                        <p:strVal val="visible"/>
                                      </p:to>
                                    </p:set>
                                    <p:anim calcmode="lin" valueType="num">
                                      <p:cBhvr additive="base">
                                        <p:cTn id="27" dur="500" fill="hold"/>
                                        <p:tgtEl>
                                          <p:spTgt spid="57353"/>
                                        </p:tgtEl>
                                        <p:attrNameLst>
                                          <p:attrName>ppt_x</p:attrName>
                                        </p:attrNameLst>
                                      </p:cBhvr>
                                      <p:tavLst>
                                        <p:tav tm="0">
                                          <p:val>
                                            <p:strVal val="#ppt_x"/>
                                          </p:val>
                                        </p:tav>
                                        <p:tav tm="100000">
                                          <p:val>
                                            <p:strVal val="#ppt_x"/>
                                          </p:val>
                                        </p:tav>
                                      </p:tavLst>
                                    </p:anim>
                                    <p:anim calcmode="lin" valueType="num">
                                      <p:cBhvr additive="base">
                                        <p:cTn id="28" dur="500" fill="hold"/>
                                        <p:tgtEl>
                                          <p:spTgt spid="5735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6" fill="hold" nodeType="clickEffect">
                                  <p:stCondLst>
                                    <p:cond delay="0"/>
                                  </p:stCondLst>
                                  <p:childTnLst>
                                    <p:set>
                                      <p:cBhvr>
                                        <p:cTn id="32" dur="1" fill="hold">
                                          <p:stCondLst>
                                            <p:cond delay="0"/>
                                          </p:stCondLst>
                                        </p:cTn>
                                        <p:tgtEl>
                                          <p:spTgt spid="57354"/>
                                        </p:tgtEl>
                                        <p:attrNameLst>
                                          <p:attrName>style.visibility</p:attrName>
                                        </p:attrNameLst>
                                      </p:cBhvr>
                                      <p:to>
                                        <p:strVal val="visible"/>
                                      </p:to>
                                    </p:set>
                                    <p:animEffect transition="in" filter="barn(inHorizontal)">
                                      <p:cBhvr>
                                        <p:cTn id="33" dur="500"/>
                                        <p:tgtEl>
                                          <p:spTgt spid="57354"/>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57355"/>
                                        </p:tgtEl>
                                        <p:attrNameLst>
                                          <p:attrName>style.visibility</p:attrName>
                                        </p:attrNameLst>
                                      </p:cBhvr>
                                      <p:to>
                                        <p:strVal val="visible"/>
                                      </p:to>
                                    </p:set>
                                    <p:anim calcmode="lin" valueType="num">
                                      <p:cBhvr additive="base">
                                        <p:cTn id="38" dur="500" fill="hold"/>
                                        <p:tgtEl>
                                          <p:spTgt spid="57355"/>
                                        </p:tgtEl>
                                        <p:attrNameLst>
                                          <p:attrName>ppt_x</p:attrName>
                                        </p:attrNameLst>
                                      </p:cBhvr>
                                      <p:tavLst>
                                        <p:tav tm="0">
                                          <p:val>
                                            <p:strVal val="#ppt_x"/>
                                          </p:val>
                                        </p:tav>
                                        <p:tav tm="100000">
                                          <p:val>
                                            <p:strVal val="#ppt_x"/>
                                          </p:val>
                                        </p:tav>
                                      </p:tavLst>
                                    </p:anim>
                                    <p:anim calcmode="lin" valueType="num">
                                      <p:cBhvr additive="base">
                                        <p:cTn id="39" dur="500" fill="hold"/>
                                        <p:tgtEl>
                                          <p:spTgt spid="573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9394" name="Picture 2" descr="158978_663463"/>
          <p:cNvPicPr>
            <a:picLocks noChangeAspect="1"/>
          </p:cNvPicPr>
          <p:nvPr/>
        </p:nvPicPr>
        <p:blipFill>
          <a:blip r:embed="rId1"/>
          <a:stretch>
            <a:fillRect/>
          </a:stretch>
        </p:blipFill>
        <p:spPr>
          <a:xfrm>
            <a:off x="152400" y="228600"/>
            <a:ext cx="4724400" cy="3536950"/>
          </a:xfrm>
          <a:prstGeom prst="rect">
            <a:avLst/>
          </a:prstGeom>
          <a:noFill/>
          <a:ln w="9525">
            <a:noFill/>
          </a:ln>
        </p:spPr>
      </p:pic>
      <p:pic>
        <p:nvPicPr>
          <p:cNvPr id="59395" name="Picture 3" descr="1312123_644150"/>
          <p:cNvPicPr>
            <a:picLocks noChangeAspect="1"/>
          </p:cNvPicPr>
          <p:nvPr/>
        </p:nvPicPr>
        <p:blipFill>
          <a:blip r:embed="rId2"/>
          <a:stretch>
            <a:fillRect/>
          </a:stretch>
        </p:blipFill>
        <p:spPr>
          <a:xfrm>
            <a:off x="3943350" y="2819400"/>
            <a:ext cx="5200650" cy="3894138"/>
          </a:xfrm>
          <a:prstGeom prst="rect">
            <a:avLst/>
          </a:prstGeom>
          <a:noFill/>
          <a:ln w="9525">
            <a:noFill/>
          </a:ln>
        </p:spPr>
      </p:pic>
      <p:pic>
        <p:nvPicPr>
          <p:cNvPr id="59396" name="Picture 4" descr="0016ec9f9f090af214f049"/>
          <p:cNvPicPr>
            <a:picLocks noChangeAspect="1"/>
          </p:cNvPicPr>
          <p:nvPr/>
        </p:nvPicPr>
        <p:blipFill>
          <a:blip r:embed="rId3"/>
          <a:stretch>
            <a:fillRect/>
          </a:stretch>
        </p:blipFill>
        <p:spPr>
          <a:xfrm>
            <a:off x="0" y="3602038"/>
            <a:ext cx="4876800" cy="3255962"/>
          </a:xfrm>
          <a:prstGeom prst="rect">
            <a:avLst/>
          </a:prstGeom>
          <a:noFill/>
          <a:ln w="9525">
            <a:noFill/>
          </a:ln>
        </p:spPr>
      </p:pic>
      <p:pic>
        <p:nvPicPr>
          <p:cNvPr id="24581" name="Picture 5" descr="MM900213510[2]"/>
          <p:cNvPicPr>
            <a:picLocks noChangeAspect="1"/>
          </p:cNvPicPr>
          <p:nvPr/>
        </p:nvPicPr>
        <p:blipFill>
          <a:blip r:embed="rId4"/>
          <a:stretch>
            <a:fillRect/>
          </a:stretch>
        </p:blipFill>
        <p:spPr>
          <a:xfrm>
            <a:off x="6248400" y="0"/>
            <a:ext cx="2895600" cy="230663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394"/>
                                        </p:tgtEl>
                                        <p:attrNameLst>
                                          <p:attrName>style.visibility</p:attrName>
                                        </p:attrNameLst>
                                      </p:cBhvr>
                                      <p:to>
                                        <p:strVal val="visible"/>
                                      </p:to>
                                    </p:set>
                                    <p:anim calcmode="lin" valueType="num">
                                      <p:cBhvr additive="base">
                                        <p:cTn id="7" dur="500" fill="hold"/>
                                        <p:tgtEl>
                                          <p:spTgt spid="59394"/>
                                        </p:tgtEl>
                                        <p:attrNameLst>
                                          <p:attrName>ppt_x</p:attrName>
                                        </p:attrNameLst>
                                      </p:cBhvr>
                                      <p:tavLst>
                                        <p:tav tm="0">
                                          <p:val>
                                            <p:strVal val="#ppt_x"/>
                                          </p:val>
                                        </p:tav>
                                        <p:tav tm="100000">
                                          <p:val>
                                            <p:strVal val="#ppt_x"/>
                                          </p:val>
                                        </p:tav>
                                      </p:tavLst>
                                    </p:anim>
                                    <p:anim calcmode="lin" valueType="num">
                                      <p:cBhvr additive="base">
                                        <p:cTn id="8" dur="500" fill="hold"/>
                                        <p:tgtEl>
                                          <p:spTgt spid="5939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59395"/>
                                        </p:tgtEl>
                                        <p:attrNameLst>
                                          <p:attrName>style.visibility</p:attrName>
                                        </p:attrNameLst>
                                      </p:cBhvr>
                                      <p:to>
                                        <p:strVal val="visible"/>
                                      </p:to>
                                    </p:set>
                                    <p:animEffect transition="in" filter="checkerboard(across)">
                                      <p:cBhvr>
                                        <p:cTn id="13" dur="500"/>
                                        <p:tgtEl>
                                          <p:spTgt spid="59395"/>
                                        </p:tgtEl>
                                      </p:cBhvr>
                                    </p:animEffect>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59396"/>
                                        </p:tgtEl>
                                        <p:attrNameLst>
                                          <p:attrName>style.visibility</p:attrName>
                                        </p:attrNameLst>
                                      </p:cBhvr>
                                      <p:to>
                                        <p:strVal val="visible"/>
                                      </p:to>
                                    </p:set>
                                    <p:anim to="" calcmode="lin" valueType="num">
                                      <p:cBhvr>
                                        <p:cTn id="18" dur="1" fill="hold"/>
                                        <p:tgtEl>
                                          <p:spTgt spid="59396"/>
                                        </p:tgtEl>
                                        <p:attrNameLst>
                                          <p:attrName>style.visibility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Picture 7" descr="图片1"/>
          <p:cNvPicPr>
            <a:picLocks noChangeAspect="1"/>
          </p:cNvPicPr>
          <p:nvPr/>
        </p:nvPicPr>
        <p:blipFill>
          <a:blip r:embed="rId1"/>
          <a:stretch>
            <a:fillRect/>
          </a:stretch>
        </p:blipFill>
        <p:spPr>
          <a:xfrm>
            <a:off x="0" y="0"/>
            <a:ext cx="4284663" cy="6858000"/>
          </a:xfrm>
          <a:prstGeom prst="rect">
            <a:avLst/>
          </a:prstGeom>
          <a:noFill/>
          <a:ln w="9525">
            <a:noFill/>
          </a:ln>
        </p:spPr>
      </p:pic>
      <p:sp>
        <p:nvSpPr>
          <p:cNvPr id="25603" name="WordArt 4"/>
          <p:cNvSpPr>
            <a:spLocks noTextEdit="1"/>
          </p:cNvSpPr>
          <p:nvPr/>
        </p:nvSpPr>
        <p:spPr>
          <a:xfrm rot="641854">
            <a:off x="2660650" y="1263650"/>
            <a:ext cx="5057775" cy="2224088"/>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a:r>
              <a:rPr lang="zh-CN" altLang="en-US" sz="3600" b="1">
                <a:gradFill rotWithShape="1">
                  <a:gsLst>
                    <a:gs pos="0">
                      <a:srgbClr val="FFE701"/>
                    </a:gs>
                    <a:gs pos="100000">
                      <a:srgbClr val="FE3E02"/>
                    </a:gs>
                  </a:gsLst>
                  <a:lin ang="4740000" scaled="1"/>
                  <a:tileRect/>
                </a:gradFill>
                <a:latin typeface="宋体" panose="02010600030101010101" pitchFamily="2" charset="-122"/>
                <a:ea typeface="宋体" panose="02010600030101010101" pitchFamily="2" charset="-122"/>
              </a:rPr>
              <a:t>第三篇章  缅怀先烈</a:t>
            </a:r>
            <a:endParaRPr lang="zh-CN" altLang="en-US" sz="3600" b="1">
              <a:gradFill rotWithShape="1">
                <a:gsLst>
                  <a:gs pos="0">
                    <a:srgbClr val="FFE701"/>
                  </a:gs>
                  <a:gs pos="100000">
                    <a:srgbClr val="FE3E02"/>
                  </a:gs>
                </a:gsLst>
                <a:lin ang="4740000" scaled="1"/>
                <a:tileRect/>
              </a:gradFill>
              <a:latin typeface="宋体" panose="02010600030101010101" pitchFamily="2" charset="-122"/>
              <a:ea typeface="宋体" panose="02010600030101010101" pitchFamily="2" charset="-122"/>
            </a:endParaRPr>
          </a:p>
        </p:txBody>
      </p:sp>
    </p:spTree>
  </p:cSld>
  <p:clrMapOvr>
    <a:masterClrMapping/>
  </p:clrMapOvr>
  <p:transition spd="slow">
    <p:wheel spokes="3"/>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Picture 5"/>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6627" name="Rectangle 3"/>
          <p:cNvSpPr>
            <a:spLocks noGrp="1"/>
          </p:cNvSpPr>
          <p:nvPr>
            <p:ph idx="1"/>
          </p:nvPr>
        </p:nvSpPr>
        <p:spPr>
          <a:xfrm>
            <a:off x="827088" y="2781300"/>
            <a:ext cx="7942262" cy="1008063"/>
          </a:xfrm>
        </p:spPr>
        <p:txBody>
          <a:bodyPr vert="horz" wrap="square" lIns="91440" tIns="45720" rIns="91440" bIns="45720" anchor="t" anchorCtr="0"/>
          <a:p>
            <a:pPr>
              <a:buNone/>
            </a:pPr>
            <a:r>
              <a:rPr lang="zh-CN" altLang="en-US" sz="4800" b="1" dirty="0">
                <a:solidFill>
                  <a:srgbClr val="C00000"/>
                </a:solidFill>
                <a:latin typeface="华文隶书" panose="02010800040101010101" pitchFamily="2" charset="-122"/>
                <a:ea typeface="华文隶书" panose="02010800040101010101" pitchFamily="2" charset="-122"/>
              </a:rPr>
              <a:t>请全体起立，默哀三分钟！</a:t>
            </a:r>
            <a:endParaRPr lang="en-US" altLang="zh-CN" sz="4800" b="1" dirty="0">
              <a:solidFill>
                <a:srgbClr val="C00000"/>
              </a:solidFill>
              <a:latin typeface="华文隶书" panose="02010800040101010101" pitchFamily="2" charset="-122"/>
              <a:ea typeface="华文隶书" panose="02010800040101010101" pitchFamily="2" charset="-122"/>
            </a:endParaRPr>
          </a:p>
          <a:p>
            <a:pPr>
              <a:buNone/>
            </a:pPr>
            <a:endParaRPr lang="zh-CN" altLang="en-US" sz="4800" b="1" dirty="0">
              <a:solidFill>
                <a:srgbClr val="C00000"/>
              </a:solidFill>
              <a:latin typeface="华文隶书" panose="02010800040101010101" pitchFamily="2" charset="-122"/>
              <a:ea typeface="华文隶书" panose="02010800040101010101" pitchFamily="2" charset="-122"/>
            </a:endParaRPr>
          </a:p>
        </p:txBody>
      </p:sp>
      <p:sp>
        <p:nvSpPr>
          <p:cNvPr id="26628" name="矩形 3"/>
          <p:cNvSpPr/>
          <p:nvPr/>
        </p:nvSpPr>
        <p:spPr>
          <a:xfrm>
            <a:off x="684213" y="3789363"/>
            <a:ext cx="7488237" cy="1938337"/>
          </a:xfrm>
          <a:prstGeom prst="rect">
            <a:avLst/>
          </a:prstGeom>
          <a:noFill/>
          <a:ln w="9525">
            <a:noFill/>
          </a:ln>
        </p:spPr>
        <p:txBody>
          <a:bodyPr>
            <a:spAutoFit/>
          </a:bodyPr>
          <a:p>
            <a:r>
              <a:rPr lang="zh-CN" altLang="en-US" sz="4000" b="1" dirty="0">
                <a:latin typeface="Arial" panose="020B0604020202020204" pitchFamily="34" charset="0"/>
              </a:rPr>
              <a:t>       寄托为我们今天拥有幸福生活而抛头颅、洒热血的革命先烈的哀思之情</a:t>
            </a:r>
            <a:endParaRPr lang="zh-CN" altLang="en-US" sz="4000" dirty="0">
              <a:latin typeface="Arial" panose="020B060402020202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诗歌朗诵《英雄赞歌》</a:t>
            </a:r>
            <a:endParaRPr lang="zh-CN" altLang="en-US"/>
          </a:p>
        </p:txBody>
      </p:sp>
      <p:sp>
        <p:nvSpPr>
          <p:cNvPr id="3" name="内容占位符 2"/>
          <p:cNvSpPr>
            <a:spLocks noGrp="1"/>
          </p:cNvSpPr>
          <p:nvPr>
            <p:ph idx="1"/>
          </p:nvPr>
        </p:nvSpPr>
        <p:spPr>
          <a:xfrm>
            <a:off x="457200" y="1268730"/>
            <a:ext cx="8229600" cy="5553075"/>
          </a:xfrm>
        </p:spPr>
        <p:txBody>
          <a:bodyPr/>
          <a:p>
            <a:pPr marL="0" indent="0">
              <a:buNone/>
            </a:pPr>
            <a:r>
              <a:rPr lang="zh-CN" altLang="en-US" sz="1800"/>
              <a:t>　　鲜花　　　  像灿烂的火把燃烧在眼前……</a:t>
            </a:r>
            <a:endParaRPr lang="zh-CN" altLang="en-US" sz="1800"/>
          </a:p>
          <a:p>
            <a:pPr marL="0" indent="0">
              <a:buNone/>
            </a:pPr>
            <a:r>
              <a:rPr lang="zh-CN" altLang="en-US" sz="1800"/>
              <a:t>　　五星红旗　　像熊熊的烈焰映红了苍穹……</a:t>
            </a:r>
            <a:endParaRPr lang="zh-CN" altLang="en-US" sz="1800"/>
          </a:p>
          <a:p>
            <a:pPr marL="0" indent="0">
              <a:buNone/>
            </a:pPr>
            <a:r>
              <a:rPr lang="zh-CN" altLang="en-US" sz="1800"/>
              <a:t>　　面对庄严的墓碑　　我们心如潮涌</a:t>
            </a:r>
            <a:endParaRPr lang="zh-CN" altLang="en-US" sz="1800"/>
          </a:p>
          <a:p>
            <a:pPr marL="0" indent="0">
              <a:buNone/>
            </a:pPr>
            <a:r>
              <a:rPr lang="zh-CN" altLang="en-US" sz="1800"/>
              <a:t>　　面对先烈的英灵　　我们热泪盈眶……</a:t>
            </a:r>
            <a:endParaRPr lang="zh-CN" altLang="en-US" sz="1800"/>
          </a:p>
          <a:p>
            <a:pPr marL="0" indent="0">
              <a:buNone/>
            </a:pPr>
            <a:r>
              <a:rPr lang="zh-CN" altLang="en-US" sz="1800"/>
              <a:t>　　耳边，仿佛还震荡着激烈的枪炮声</a:t>
            </a:r>
            <a:endParaRPr lang="zh-CN" altLang="en-US" sz="1800"/>
          </a:p>
          <a:p>
            <a:pPr marL="0" indent="0">
              <a:buNone/>
            </a:pPr>
            <a:r>
              <a:rPr lang="zh-CN" altLang="en-US" sz="1800"/>
              <a:t>　　眼前，好像还弥漫着战斗的浓浓硝烟……</a:t>
            </a:r>
            <a:endParaRPr lang="zh-CN" altLang="en-US" sz="1800"/>
          </a:p>
          <a:p>
            <a:pPr marL="0" indent="0">
              <a:buNone/>
            </a:pPr>
            <a:r>
              <a:rPr lang="zh-CN" altLang="en-US" sz="1800"/>
              <a:t>　　永远不会忘记 　　身先士卒，革命志士逞英豪</a:t>
            </a:r>
            <a:endParaRPr lang="zh-CN" altLang="en-US" sz="1800"/>
          </a:p>
          <a:p>
            <a:pPr marL="0" indent="0">
              <a:buNone/>
            </a:pPr>
            <a:r>
              <a:rPr lang="zh-CN" altLang="en-US" sz="1800"/>
              <a:t>　　永远不会忘记 　　力战顽敌，一片丹心照乾坤</a:t>
            </a:r>
            <a:endParaRPr lang="zh-CN" altLang="en-US" sz="1800"/>
          </a:p>
          <a:p>
            <a:pPr marL="0" indent="0">
              <a:buNone/>
            </a:pPr>
            <a:r>
              <a:rPr lang="zh-CN" altLang="en-US" sz="1800"/>
              <a:t>　　一个声音高喊着　　勇往直前，战斗不息……</a:t>
            </a:r>
            <a:endParaRPr lang="zh-CN" altLang="en-US" sz="1800"/>
          </a:p>
          <a:p>
            <a:pPr marL="0" indent="0">
              <a:buNone/>
            </a:pPr>
            <a:r>
              <a:rPr lang="zh-CN" altLang="en-US" sz="1800"/>
              <a:t>　　是你们　　使天空变得晴朗高远</a:t>
            </a:r>
            <a:endParaRPr lang="zh-CN" altLang="en-US" sz="1800"/>
          </a:p>
          <a:p>
            <a:pPr marL="0" indent="0">
              <a:buNone/>
            </a:pPr>
            <a:r>
              <a:rPr lang="zh-CN" altLang="en-US" sz="1800"/>
              <a:t>　　是你们　　使大地变得瑰丽斑斓</a:t>
            </a:r>
            <a:endParaRPr lang="zh-CN" altLang="en-US" sz="1800"/>
          </a:p>
          <a:p>
            <a:pPr marL="0" indent="0">
              <a:buNone/>
            </a:pPr>
            <a:r>
              <a:rPr lang="zh-CN" altLang="en-US" sz="1800"/>
              <a:t>　　是你们　　使阳光变得灿烂辉煌</a:t>
            </a:r>
            <a:endParaRPr lang="zh-CN" altLang="en-US" sz="1800"/>
          </a:p>
          <a:p>
            <a:pPr marL="0" indent="0">
              <a:buNone/>
            </a:pPr>
            <a:r>
              <a:rPr lang="zh-CN" altLang="en-US" sz="1800"/>
              <a:t>　　是你们　　使春风变得和煦温暖</a:t>
            </a:r>
            <a:endParaRPr lang="zh-CN" altLang="en-US" sz="1800"/>
          </a:p>
          <a:p>
            <a:pPr marL="0" indent="0">
              <a:buNone/>
            </a:pPr>
            <a:r>
              <a:rPr lang="zh-CN" altLang="en-US" sz="1800"/>
              <a:t>　　高亢的国歌在耳边响起　　鲜艳的国旗在空中飘扬</a:t>
            </a:r>
            <a:endParaRPr lang="zh-CN" altLang="en-US" sz="1800"/>
          </a:p>
          <a:p>
            <a:pPr marL="0" indent="0">
              <a:buNone/>
            </a:pPr>
            <a:r>
              <a:rPr lang="zh-CN" altLang="en-US" sz="1800"/>
              <a:t>　　听，革命先烈　　鲜红的热血</a:t>
            </a:r>
            <a:endParaRPr lang="zh-CN" altLang="en-US" sz="1800"/>
          </a:p>
          <a:p>
            <a:pPr marL="0" indent="0">
              <a:buNone/>
            </a:pPr>
            <a:r>
              <a:rPr lang="en-US" altLang="zh-CN" sz="1800"/>
              <a:t>       </a:t>
            </a:r>
            <a:r>
              <a:rPr lang="zh-CN" altLang="en-US" sz="1800"/>
              <a:t>谱写的英雄赞歌　　是多么的嘹亮，多么激昂……</a:t>
            </a:r>
            <a:endParaRPr lang="zh-CN" altLang="en-US"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descr="背景"/>
          <p:cNvPicPr>
            <a:picLocks noChangeAspect="1"/>
          </p:cNvPicPr>
          <p:nvPr>
            <p:ph idx="1"/>
          </p:nvPr>
        </p:nvPicPr>
        <p:blipFill>
          <a:blip r:embed="rId1">
            <a:lum bright="12000" contrast="-18000"/>
          </a:blip>
          <a:srcRect r="7550" b="3495"/>
          <a:stretch>
            <a:fillRect/>
          </a:stretch>
        </p:blipFill>
        <p:spPr>
          <a:xfrm>
            <a:off x="-8255" y="0"/>
            <a:ext cx="9156065" cy="6005195"/>
          </a:xfrm>
          <a:prstGeom prst="rect">
            <a:avLst/>
          </a:prstGeom>
        </p:spPr>
      </p:pic>
      <p:sp>
        <p:nvSpPr>
          <p:cNvPr id="2" name="标题 1"/>
          <p:cNvSpPr>
            <a:spLocks noGrp="1"/>
          </p:cNvSpPr>
          <p:nvPr>
            <p:ph type="title"/>
          </p:nvPr>
        </p:nvSpPr>
        <p:spPr/>
        <p:txBody>
          <a:bodyPr/>
          <a:p>
            <a:r>
              <a:rPr lang="zh-CN" altLang="en-US" b="1">
                <a:solidFill>
                  <a:schemeClr val="bg1"/>
                </a:solidFill>
                <a:effectLst>
                  <a:outerShdw blurRad="38100" dist="38100" dir="2700000" algn="tl">
                    <a:srgbClr val="000000">
                      <a:alpha val="43137"/>
                    </a:srgbClr>
                  </a:outerShdw>
                </a:effectLst>
              </a:rPr>
              <a:t>清明节简介</a:t>
            </a:r>
            <a:endParaRPr lang="zh-CN" altLang="en-US" b="1">
              <a:solidFill>
                <a:schemeClr val="bg1"/>
              </a:solidFill>
              <a:effectLst>
                <a:outerShdw blurRad="38100" dist="38100" dir="2700000" algn="tl">
                  <a:srgbClr val="000000">
                    <a:alpha val="43137"/>
                  </a:srgbClr>
                </a:outerShdw>
              </a:effectLst>
            </a:endParaRPr>
          </a:p>
        </p:txBody>
      </p:sp>
      <p:sp>
        <p:nvSpPr>
          <p:cNvPr id="5" name="文本框 4"/>
          <p:cNvSpPr txBox="1"/>
          <p:nvPr/>
        </p:nvSpPr>
        <p:spPr>
          <a:xfrm>
            <a:off x="672465" y="1593215"/>
            <a:ext cx="8014335" cy="3138170"/>
          </a:xfrm>
          <a:prstGeom prst="rect">
            <a:avLst/>
          </a:prstGeom>
          <a:noFill/>
          <a:ln w="19050">
            <a:solidFill>
              <a:srgbClr val="003300"/>
            </a:solidFill>
            <a:prstDash val="sysDash"/>
          </a:ln>
        </p:spPr>
        <p:txBody>
          <a:bodyPr wrap="square" rtlCol="0">
            <a:spAutoFit/>
          </a:bodyPr>
          <a:p>
            <a:r>
              <a:rPr lang="en-US" altLang="zh-CN" sz="1500">
                <a:solidFill>
                  <a:srgbClr val="003300"/>
                </a:solidFill>
                <a:effectLst/>
              </a:rPr>
              <a:t>        </a:t>
            </a:r>
            <a:r>
              <a:rPr lang="zh-CN" altLang="en-US" sz="1800">
                <a:solidFill>
                  <a:srgbClr val="003300"/>
                </a:solidFill>
                <a:effectLst/>
              </a:rPr>
              <a:t>清明节又叫踏青节，在仲春与暮春之交，也就是冬至后的第104天，是中国传统节日之一，也是最重要的祭祀节日之一，是祭祖和扫墓的日子。</a:t>
            </a:r>
            <a:endParaRPr lang="zh-CN" altLang="en-US" sz="1800">
              <a:solidFill>
                <a:srgbClr val="003300"/>
              </a:solidFill>
              <a:effectLst/>
            </a:endParaRPr>
          </a:p>
          <a:p>
            <a:endParaRPr lang="zh-CN" altLang="en-US" sz="1800">
              <a:solidFill>
                <a:srgbClr val="003300"/>
              </a:solidFill>
              <a:effectLst/>
            </a:endParaRPr>
          </a:p>
          <a:p>
            <a:r>
              <a:rPr lang="zh-CN" altLang="en-US" sz="1800">
                <a:solidFill>
                  <a:srgbClr val="003300"/>
                </a:solidFill>
                <a:effectLst/>
              </a:rPr>
              <a:t>        中国汉族传统的清明节大约始于</a:t>
            </a:r>
            <a:r>
              <a:rPr lang="zh-CN" altLang="en-US" sz="1800" u="sng">
                <a:solidFill>
                  <a:srgbClr val="003300"/>
                </a:solidFill>
                <a:effectLst/>
              </a:rPr>
              <a:t>周代</a:t>
            </a:r>
            <a:r>
              <a:rPr lang="zh-CN" altLang="en-US" sz="1800">
                <a:solidFill>
                  <a:srgbClr val="003300"/>
                </a:solidFill>
                <a:effectLst/>
              </a:rPr>
              <a:t>，距今已有二千五百多年的历史。受汉族文化的影响，中国的满族、赫哲族、壮族、鄂伦春族、侗族、土家族、苗族、瑶族、黎族、水族、京族、羌族等24个少数民族，也都有过清明节的习俗。虽然各地习俗不尽相同，但</a:t>
            </a:r>
            <a:r>
              <a:rPr lang="zh-CN" altLang="en-US" sz="1800" u="sng">
                <a:solidFill>
                  <a:srgbClr val="003300"/>
                </a:solidFill>
                <a:effectLst/>
              </a:rPr>
              <a:t>扫墓祭祖、踏青郊游</a:t>
            </a:r>
            <a:r>
              <a:rPr lang="zh-CN" altLang="en-US" sz="1800">
                <a:solidFill>
                  <a:srgbClr val="003300"/>
                </a:solidFill>
                <a:effectLst/>
              </a:rPr>
              <a:t>是基本主题。</a:t>
            </a:r>
            <a:endParaRPr lang="zh-CN" altLang="en-US" sz="1800">
              <a:solidFill>
                <a:srgbClr val="003300"/>
              </a:solidFill>
              <a:effectLst/>
            </a:endParaRPr>
          </a:p>
          <a:p>
            <a:endParaRPr lang="zh-CN" altLang="en-US" sz="1800">
              <a:solidFill>
                <a:srgbClr val="003300"/>
              </a:solidFill>
              <a:effectLst/>
            </a:endParaRPr>
          </a:p>
          <a:p>
            <a:r>
              <a:rPr lang="zh-CN" altLang="en-US" sz="1800">
                <a:solidFill>
                  <a:srgbClr val="003300"/>
                </a:solidFill>
                <a:effectLst/>
              </a:rPr>
              <a:t>        清明节原是指</a:t>
            </a:r>
            <a:r>
              <a:rPr lang="zh-CN" altLang="en-US" sz="1800" u="sng">
                <a:solidFill>
                  <a:srgbClr val="003300"/>
                </a:solidFill>
                <a:effectLst/>
              </a:rPr>
              <a:t>春分后十五天</a:t>
            </a:r>
            <a:r>
              <a:rPr lang="zh-CN" altLang="en-US" sz="1800">
                <a:solidFill>
                  <a:srgbClr val="003300"/>
                </a:solidFill>
                <a:effectLst/>
              </a:rPr>
              <a:t>，1935年中华民国政府明定</a:t>
            </a:r>
            <a:r>
              <a:rPr lang="zh-CN" altLang="en-US" sz="1800" u="sng">
                <a:solidFill>
                  <a:srgbClr val="003300"/>
                </a:solidFill>
                <a:effectLst/>
              </a:rPr>
              <a:t>4月5日</a:t>
            </a:r>
            <a:r>
              <a:rPr lang="zh-CN" altLang="en-US" sz="1800">
                <a:solidFill>
                  <a:srgbClr val="003300"/>
                </a:solidFill>
                <a:effectLst/>
              </a:rPr>
              <a:t>为国定假日清明节，也叫做</a:t>
            </a:r>
            <a:r>
              <a:rPr lang="zh-CN" altLang="en-US" sz="1800" u="sng">
                <a:solidFill>
                  <a:srgbClr val="003300"/>
                </a:solidFill>
                <a:effectLst/>
              </a:rPr>
              <a:t>民族扫墓节</a:t>
            </a:r>
            <a:r>
              <a:rPr lang="zh-CN" altLang="en-US" sz="1800">
                <a:solidFill>
                  <a:srgbClr val="003300"/>
                </a:solidFill>
                <a:effectLst/>
              </a:rPr>
              <a:t>。2006年5月20日，经国务院批准，将</a:t>
            </a:r>
            <a:r>
              <a:rPr lang="zh-CN" altLang="en-US" sz="1800" u="sng">
                <a:solidFill>
                  <a:srgbClr val="003300"/>
                </a:solidFill>
                <a:effectLst/>
              </a:rPr>
              <a:t>清明节列入第一批国家级非物质文化遗产名录</a:t>
            </a:r>
            <a:r>
              <a:rPr lang="zh-CN" altLang="en-US" sz="1800">
                <a:solidFill>
                  <a:srgbClr val="003300"/>
                </a:solidFill>
                <a:effectLst/>
              </a:rPr>
              <a:t>。</a:t>
            </a:r>
            <a:endParaRPr lang="zh-CN" altLang="en-US" sz="1800">
              <a:solidFill>
                <a:srgbClr val="003300"/>
              </a:solidFill>
              <a:effectLst/>
            </a:endParaRPr>
          </a:p>
        </p:txBody>
      </p:sp>
    </p:spTree>
  </p:cSld>
  <p:clrMapOvr>
    <a:masterClrMapping/>
  </p:clrMapOvr>
  <p:transition>
    <p:dissolv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0" name="Picture 5"/>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7651" name="WordArt 4"/>
          <p:cNvSpPr>
            <a:spLocks noTextEdit="1"/>
          </p:cNvSpPr>
          <p:nvPr/>
        </p:nvSpPr>
        <p:spPr>
          <a:xfrm rot="569433">
            <a:off x="1306513" y="2784475"/>
            <a:ext cx="5472112" cy="2303463"/>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a:r>
              <a:rPr lang="zh-CN" altLang="en-US" sz="3600" b="1">
                <a:gradFill rotWithShape="1">
                  <a:gsLst>
                    <a:gs pos="0">
                      <a:srgbClr val="FFE701"/>
                    </a:gs>
                    <a:gs pos="100000">
                      <a:srgbClr val="FE3E02"/>
                    </a:gs>
                  </a:gsLst>
                  <a:lin ang="4800000" scaled="1"/>
                  <a:tileRect/>
                </a:gradFill>
                <a:latin typeface="宋体" panose="02010600030101010101" pitchFamily="2" charset="-122"/>
                <a:ea typeface="宋体" panose="02010600030101010101" pitchFamily="2" charset="-122"/>
              </a:rPr>
              <a:t>第四篇章 谈感想</a:t>
            </a:r>
            <a:endParaRPr lang="zh-CN" altLang="en-US" sz="3600" b="1">
              <a:gradFill rotWithShape="1">
                <a:gsLst>
                  <a:gs pos="0">
                    <a:srgbClr val="FFE701"/>
                  </a:gs>
                  <a:gs pos="100000">
                    <a:srgbClr val="FE3E02"/>
                  </a:gs>
                </a:gsLst>
                <a:lin ang="4800000" scaled="1"/>
                <a:tileRect/>
              </a:gradFill>
              <a:latin typeface="宋体" panose="02010600030101010101" pitchFamily="2" charset="-122"/>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Picture 4" descr="33493_top"/>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8675" name="WordArt 5"/>
          <p:cNvSpPr>
            <a:spLocks noTextEdit="1"/>
          </p:cNvSpPr>
          <p:nvPr/>
        </p:nvSpPr>
        <p:spPr>
          <a:xfrm>
            <a:off x="1042988" y="765175"/>
            <a:ext cx="1728787" cy="744538"/>
          </a:xfrm>
          <a:prstGeom prst="rect">
            <a:avLst/>
          </a:prstGeom>
        </p:spPr>
        <p:txBody>
          <a:bodyPr wrap="none" fromWordArt="1">
            <a:prstTxWarp prst="textFadeUp">
              <a:avLst>
                <a:gd name="adj" fmla="val 9991"/>
              </a:avLst>
            </a:prstTxWarp>
            <a:normAutofit/>
          </a:bodyPr>
          <a:p>
            <a:pPr algn="ctr"/>
            <a:r>
              <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alpha val="70000"/>
                    </a:srgbClr>
                  </a:outerShdw>
                </a:effectLst>
                <a:latin typeface="宋体" panose="02010600030101010101" pitchFamily="2" charset="-122"/>
                <a:ea typeface="宋体" panose="02010600030101010101" pitchFamily="2" charset="-122"/>
              </a:rPr>
              <a:t>收获与分享</a:t>
            </a:r>
            <a:endParaRPr lang="zh-CN" altLang="en-US" sz="3600" b="1">
              <a:ln w="12700" cap="flat" cmpd="sng">
                <a:solidFill>
                  <a:srgbClr val="B2B2B2"/>
                </a:solidFill>
                <a:prstDash val="solid"/>
                <a:headEnd type="none" w="med" len="med"/>
                <a:tailEnd type="none" w="med" len="med"/>
              </a:ln>
              <a:gradFill rotWithShape="1">
                <a:gsLst>
                  <a:gs pos="0">
                    <a:srgbClr val="520402"/>
                  </a:gs>
                  <a:gs pos="100000">
                    <a:srgbClr val="FFCC00"/>
                  </a:gs>
                </a:gsLst>
                <a:lin ang="5400000" scaled="1"/>
                <a:tileRect/>
              </a:gradFill>
              <a:effectLst>
                <a:outerShdw dist="35921" dir="2699999" sy="50000" rotWithShape="0">
                  <a:srgbClr val="875B0D">
                    <a:alpha val="70000"/>
                  </a:srgbClr>
                </a:outerShdw>
              </a:effectLst>
              <a:latin typeface="宋体" panose="02010600030101010101" pitchFamily="2" charset="-122"/>
              <a:ea typeface="宋体" panose="02010600030101010101" pitchFamily="2" charset="-122"/>
            </a:endParaRPr>
          </a:p>
        </p:txBody>
      </p:sp>
      <p:sp>
        <p:nvSpPr>
          <p:cNvPr id="28676" name="WordArt 6"/>
          <p:cNvSpPr>
            <a:spLocks noTextEdit="1"/>
          </p:cNvSpPr>
          <p:nvPr/>
        </p:nvSpPr>
        <p:spPr>
          <a:xfrm>
            <a:off x="1331913" y="2349500"/>
            <a:ext cx="6400800" cy="1439863"/>
          </a:xfrm>
          <a:prstGeom prst="rect">
            <a:avLst/>
          </a:prstGeom>
        </p:spPr>
        <p:txBody>
          <a:bodyPr wrap="none" fromWordArt="1">
            <a:prstTxWarp prst="textCascadeUp">
              <a:avLst>
                <a:gd name="adj" fmla="val 44444"/>
              </a:avLst>
            </a:prstTxWarp>
            <a:normAutofit/>
            <a:scene3d>
              <a:camera prst="legacyPerspectiveFront">
                <a:rot lat="20520000" lon="1080000" rev="0"/>
              </a:camera>
              <a:lightRig rig="legacyHarsh2" dir="b"/>
            </a:scene3d>
            <a:sp3d extrusionH="430200" prstMaterial="legacyMatte">
              <a:extrusionClr>
                <a:srgbClr val="FF6600"/>
              </a:extrusionClr>
            </a:sp3d>
          </a:bodyPr>
          <a:p>
            <a:pPr algn="ctr"/>
            <a:r>
              <a:rPr lang="zh-CN" altLang="en-US" sz="3600">
                <a:gradFill rotWithShape="1">
                  <a:gsLst>
                    <a:gs pos="0">
                      <a:srgbClr val="FFE701"/>
                    </a:gs>
                    <a:gs pos="100000">
                      <a:srgbClr val="FE3E02"/>
                    </a:gs>
                  </a:gsLst>
                  <a:lin ang="5400000" scaled="1"/>
                  <a:tileRect/>
                </a:gradFill>
                <a:latin typeface="宋体" panose="02010600030101010101" pitchFamily="2" charset="-122"/>
                <a:ea typeface="宋体" panose="02010600030101010101" pitchFamily="2" charset="-122"/>
              </a:rPr>
              <a:t>这节班会课，你学到了什么呢？</a:t>
            </a:r>
            <a:endParaRPr lang="zh-CN" altLang="en-US" sz="3600">
              <a:gradFill rotWithShape="1">
                <a:gsLst>
                  <a:gs pos="0">
                    <a:srgbClr val="FFE701"/>
                  </a:gs>
                  <a:gs pos="100000">
                    <a:srgbClr val="FE3E02"/>
                  </a:gs>
                </a:gsLst>
                <a:lin ang="5400000" scaled="1"/>
                <a:tileRect/>
              </a:gradFill>
              <a:latin typeface="宋体" panose="02010600030101010101" pitchFamily="2" charset="-122"/>
              <a:ea typeface="宋体" panose="02010600030101010101" pitchFamily="2"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Text Box 2"/>
          <p:cNvSpPr txBox="1"/>
          <p:nvPr/>
        </p:nvSpPr>
        <p:spPr>
          <a:xfrm>
            <a:off x="228600" y="0"/>
            <a:ext cx="8382000" cy="2012950"/>
          </a:xfrm>
          <a:prstGeom prst="rect">
            <a:avLst/>
          </a:prstGeom>
          <a:noFill/>
          <a:ln w="9525">
            <a:noFill/>
          </a:ln>
        </p:spPr>
        <p:txBody>
          <a:bodyPr>
            <a:spAutoFit/>
          </a:bodyPr>
          <a:p>
            <a:pPr eaLnBrk="0" hangingPunct="0">
              <a:spcBef>
                <a:spcPct val="50000"/>
              </a:spcBef>
            </a:pPr>
            <a:endParaRPr lang="zh-CN" altLang="en-US" sz="3600" dirty="0">
              <a:latin typeface="Arial" panose="020B0604020202020204" pitchFamily="34" charset="0"/>
            </a:endParaRPr>
          </a:p>
          <a:p>
            <a:pPr eaLnBrk="0" hangingPunct="0">
              <a:spcBef>
                <a:spcPct val="50000"/>
              </a:spcBef>
            </a:pPr>
            <a:r>
              <a:rPr lang="zh-CN" altLang="en-US" sz="6000" b="1" dirty="0">
                <a:solidFill>
                  <a:srgbClr val="FF0000"/>
                </a:solidFill>
                <a:latin typeface="Arial" panose="020B0604020202020204" pitchFamily="34" charset="0"/>
                <a:ea typeface="隶书" panose="02010509060101010101" pitchFamily="49" charset="-122"/>
              </a:rPr>
              <a:t>青春无悔</a:t>
            </a:r>
            <a:endParaRPr lang="zh-CN" altLang="en-US" sz="6000" b="1" dirty="0">
              <a:solidFill>
                <a:srgbClr val="FF0000"/>
              </a:solidFill>
              <a:latin typeface="Arial" panose="020B0604020202020204" pitchFamily="34" charset="0"/>
              <a:ea typeface="隶书" panose="02010509060101010101" pitchFamily="49" charset="-122"/>
            </a:endParaRPr>
          </a:p>
        </p:txBody>
      </p:sp>
      <p:sp>
        <p:nvSpPr>
          <p:cNvPr id="29699" name="Rectangle 3"/>
          <p:cNvSpPr/>
          <p:nvPr/>
        </p:nvSpPr>
        <p:spPr>
          <a:xfrm>
            <a:off x="0" y="2284413"/>
            <a:ext cx="9144000" cy="641350"/>
          </a:xfrm>
          <a:prstGeom prst="rect">
            <a:avLst/>
          </a:prstGeom>
          <a:noFill/>
          <a:ln w="9525">
            <a:noFill/>
          </a:ln>
        </p:spPr>
        <p:txBody>
          <a:bodyPr>
            <a:spAutoFit/>
          </a:bodyPr>
          <a:p>
            <a:pPr eaLnBrk="0" hangingPunct="0"/>
            <a:endParaRPr lang="zh-CN" altLang="en-US" dirty="0">
              <a:latin typeface="Arial" panose="020B0604020202020204" pitchFamily="34" charset="0"/>
            </a:endParaRPr>
          </a:p>
          <a:p>
            <a:pPr lvl="1" eaLnBrk="0" hangingPunct="0"/>
            <a:endParaRPr lang="zh-CN" altLang="en-US" dirty="0">
              <a:latin typeface="Arial" panose="020B0604020202020204" pitchFamily="34" charset="0"/>
            </a:endParaRPr>
          </a:p>
        </p:txBody>
      </p:sp>
      <p:sp>
        <p:nvSpPr>
          <p:cNvPr id="29700" name="Rectangle 4"/>
          <p:cNvSpPr/>
          <p:nvPr/>
        </p:nvSpPr>
        <p:spPr>
          <a:xfrm>
            <a:off x="0" y="3292475"/>
            <a:ext cx="9144000" cy="641350"/>
          </a:xfrm>
          <a:prstGeom prst="rect">
            <a:avLst/>
          </a:prstGeom>
          <a:noFill/>
          <a:ln w="9525">
            <a:noFill/>
          </a:ln>
        </p:spPr>
        <p:txBody>
          <a:bodyPr>
            <a:spAutoFit/>
          </a:bodyPr>
          <a:p>
            <a:pPr eaLnBrk="0" hangingPunct="0"/>
            <a:endParaRPr lang="zh-CN" altLang="en-US" dirty="0">
              <a:latin typeface="Arial" panose="020B0604020202020204" pitchFamily="34" charset="0"/>
            </a:endParaRPr>
          </a:p>
          <a:p>
            <a:pPr eaLnBrk="0" hangingPunct="0"/>
            <a:endParaRPr lang="zh-CN" altLang="en-US" dirty="0">
              <a:latin typeface="Arial" panose="020B0604020202020204" pitchFamily="34" charset="0"/>
            </a:endParaRPr>
          </a:p>
        </p:txBody>
      </p:sp>
      <p:sp>
        <p:nvSpPr>
          <p:cNvPr id="29701" name="Rectangle 5"/>
          <p:cNvSpPr/>
          <p:nvPr/>
        </p:nvSpPr>
        <p:spPr>
          <a:xfrm>
            <a:off x="0" y="3933825"/>
            <a:ext cx="9144000" cy="641350"/>
          </a:xfrm>
          <a:prstGeom prst="rect">
            <a:avLst/>
          </a:prstGeom>
          <a:noFill/>
          <a:ln w="9525">
            <a:noFill/>
          </a:ln>
        </p:spPr>
        <p:txBody>
          <a:bodyPr>
            <a:spAutoFit/>
          </a:bodyPr>
          <a:p>
            <a:pPr eaLnBrk="0" hangingPunct="0"/>
            <a:endParaRPr lang="zh-CN" altLang="en-US" dirty="0">
              <a:latin typeface="Arial" panose="020B0604020202020204" pitchFamily="34" charset="0"/>
            </a:endParaRPr>
          </a:p>
          <a:p>
            <a:pPr eaLnBrk="0" hangingPunct="0"/>
            <a:endParaRPr lang="zh-CN" altLang="en-US" dirty="0">
              <a:latin typeface="Arial" panose="020B0604020202020204" pitchFamily="34" charset="0"/>
            </a:endParaRPr>
          </a:p>
        </p:txBody>
      </p:sp>
      <p:pic>
        <p:nvPicPr>
          <p:cNvPr id="29702" name="Picture 6" descr="u=2460700501,3102627553&amp;fm=0&amp;gp=30">
            <a:hlinkClick r:id="rId1"/>
          </p:cNvPr>
          <p:cNvPicPr>
            <a:picLocks noChangeAspect="1"/>
          </p:cNvPicPr>
          <p:nvPr/>
        </p:nvPicPr>
        <p:blipFill>
          <a:blip r:embed="rId2"/>
          <a:stretch>
            <a:fillRect/>
          </a:stretch>
        </p:blipFill>
        <p:spPr>
          <a:xfrm>
            <a:off x="155575" y="4964113"/>
            <a:ext cx="1600200" cy="1589087"/>
          </a:xfrm>
          <a:prstGeom prst="rect">
            <a:avLst/>
          </a:prstGeom>
          <a:noFill/>
          <a:ln w="9525">
            <a:noFill/>
          </a:ln>
        </p:spPr>
      </p:pic>
      <p:sp>
        <p:nvSpPr>
          <p:cNvPr id="29703" name="Rectangle 7"/>
          <p:cNvSpPr/>
          <p:nvPr/>
        </p:nvSpPr>
        <p:spPr>
          <a:xfrm>
            <a:off x="0" y="2284413"/>
            <a:ext cx="9144000" cy="641350"/>
          </a:xfrm>
          <a:prstGeom prst="rect">
            <a:avLst/>
          </a:prstGeom>
          <a:noFill/>
          <a:ln w="9525">
            <a:noFill/>
          </a:ln>
        </p:spPr>
        <p:txBody>
          <a:bodyPr>
            <a:spAutoFit/>
          </a:bodyPr>
          <a:p>
            <a:pPr eaLnBrk="0" hangingPunct="0"/>
            <a:endParaRPr lang="zh-CN" altLang="en-US" dirty="0">
              <a:latin typeface="Arial" panose="020B0604020202020204" pitchFamily="34" charset="0"/>
            </a:endParaRPr>
          </a:p>
          <a:p>
            <a:pPr lvl="1" eaLnBrk="0" hangingPunct="0"/>
            <a:endParaRPr lang="zh-CN" altLang="en-US" dirty="0">
              <a:latin typeface="Arial" panose="020B0604020202020204" pitchFamily="34" charset="0"/>
            </a:endParaRPr>
          </a:p>
        </p:txBody>
      </p:sp>
      <p:sp>
        <p:nvSpPr>
          <p:cNvPr id="29704" name="Rectangle 8"/>
          <p:cNvSpPr/>
          <p:nvPr/>
        </p:nvSpPr>
        <p:spPr>
          <a:xfrm>
            <a:off x="0" y="3352800"/>
            <a:ext cx="9144000" cy="641350"/>
          </a:xfrm>
          <a:prstGeom prst="rect">
            <a:avLst/>
          </a:prstGeom>
          <a:noFill/>
          <a:ln w="9525">
            <a:noFill/>
          </a:ln>
        </p:spPr>
        <p:txBody>
          <a:bodyPr>
            <a:spAutoFit/>
          </a:bodyPr>
          <a:p>
            <a:pPr eaLnBrk="0" hangingPunct="0"/>
            <a:endParaRPr lang="zh-CN" altLang="en-US" dirty="0">
              <a:latin typeface="Arial" panose="020B0604020202020204" pitchFamily="34" charset="0"/>
            </a:endParaRPr>
          </a:p>
          <a:p>
            <a:pPr eaLnBrk="0" hangingPunct="0"/>
            <a:endParaRPr lang="zh-CN" altLang="en-US" dirty="0">
              <a:latin typeface="Arial" panose="020B0604020202020204" pitchFamily="34" charset="0"/>
            </a:endParaRPr>
          </a:p>
        </p:txBody>
      </p:sp>
      <p:sp>
        <p:nvSpPr>
          <p:cNvPr id="29705" name="Rectangle 9"/>
          <p:cNvSpPr/>
          <p:nvPr/>
        </p:nvSpPr>
        <p:spPr>
          <a:xfrm>
            <a:off x="0" y="3933825"/>
            <a:ext cx="9144000" cy="641350"/>
          </a:xfrm>
          <a:prstGeom prst="rect">
            <a:avLst/>
          </a:prstGeom>
          <a:noFill/>
          <a:ln w="9525">
            <a:noFill/>
          </a:ln>
        </p:spPr>
        <p:txBody>
          <a:bodyPr>
            <a:spAutoFit/>
          </a:bodyPr>
          <a:p>
            <a:pPr eaLnBrk="0" hangingPunct="0"/>
            <a:endParaRPr lang="zh-CN" altLang="en-US" dirty="0">
              <a:latin typeface="Arial" panose="020B0604020202020204" pitchFamily="34" charset="0"/>
            </a:endParaRPr>
          </a:p>
          <a:p>
            <a:pPr eaLnBrk="0" hangingPunct="0"/>
            <a:endParaRPr lang="zh-CN" altLang="en-US" dirty="0">
              <a:latin typeface="Arial" panose="020B0604020202020204" pitchFamily="34" charset="0"/>
            </a:endParaRPr>
          </a:p>
        </p:txBody>
      </p:sp>
      <p:pic>
        <p:nvPicPr>
          <p:cNvPr id="29706" name="Picture 10" descr="u=3000143189,1673456471&amp;fm=0&amp;gp=12">
            <a:hlinkClick r:id="rId3"/>
          </p:cNvPr>
          <p:cNvPicPr>
            <a:picLocks noChangeAspect="1"/>
          </p:cNvPicPr>
          <p:nvPr/>
        </p:nvPicPr>
        <p:blipFill>
          <a:blip r:embed="rId4"/>
          <a:stretch>
            <a:fillRect/>
          </a:stretch>
        </p:blipFill>
        <p:spPr>
          <a:xfrm>
            <a:off x="0" y="0"/>
            <a:ext cx="9144000" cy="4953000"/>
          </a:xfrm>
          <a:prstGeom prst="rect">
            <a:avLst/>
          </a:prstGeom>
          <a:noFill/>
          <a:ln w="9525">
            <a:noFill/>
          </a:ln>
        </p:spPr>
      </p:pic>
      <p:sp>
        <p:nvSpPr>
          <p:cNvPr id="29707" name="Text Box 11"/>
          <p:cNvSpPr txBox="1"/>
          <p:nvPr/>
        </p:nvSpPr>
        <p:spPr>
          <a:xfrm>
            <a:off x="609600" y="1905000"/>
            <a:ext cx="8534400" cy="1098550"/>
          </a:xfrm>
          <a:prstGeom prst="rect">
            <a:avLst/>
          </a:prstGeom>
          <a:noFill/>
          <a:ln w="9525">
            <a:noFill/>
          </a:ln>
        </p:spPr>
        <p:txBody>
          <a:bodyPr>
            <a:spAutoFit/>
          </a:bodyPr>
          <a:p>
            <a:pPr eaLnBrk="0" hangingPunct="0">
              <a:spcBef>
                <a:spcPct val="50000"/>
              </a:spcBef>
            </a:pPr>
            <a:r>
              <a:rPr lang="zh-CN" altLang="en-US" sz="6600" b="1" dirty="0">
                <a:latin typeface="Arial" panose="020B0604020202020204" pitchFamily="34" charset="0"/>
              </a:rPr>
              <a:t>今天我们应该做什么</a:t>
            </a:r>
            <a:endParaRPr lang="zh-CN" altLang="en-US" sz="6600" b="1" dirty="0">
              <a:latin typeface="Arial" panose="020B0604020202020204" pitchFamily="34" charset="0"/>
            </a:endParaRPr>
          </a:p>
        </p:txBody>
      </p:sp>
      <p:sp>
        <p:nvSpPr>
          <p:cNvPr id="29708" name="Text Box 12"/>
          <p:cNvSpPr txBox="1"/>
          <p:nvPr/>
        </p:nvSpPr>
        <p:spPr>
          <a:xfrm flipV="1">
            <a:off x="1965325" y="5792788"/>
            <a:ext cx="2454275" cy="366712"/>
          </a:xfrm>
          <a:prstGeom prst="rect">
            <a:avLst/>
          </a:prstGeom>
          <a:noFill/>
          <a:ln w="9525">
            <a:noFill/>
          </a:ln>
        </p:spPr>
        <p:txBody>
          <a:bodyPr rot="10800000">
            <a:spAutoFit/>
          </a:bodyPr>
          <a:p>
            <a:pPr eaLnBrk="0" hangingPunct="0"/>
            <a:endParaRPr lang="zh-CN" altLang="en-US" dirty="0">
              <a:latin typeface="Arial" panose="020B0604020202020204" pitchFamily="34" charset="0"/>
            </a:endParaRPr>
          </a:p>
        </p:txBody>
      </p:sp>
      <p:sp>
        <p:nvSpPr>
          <p:cNvPr id="29709" name="Text Box 13"/>
          <p:cNvSpPr txBox="1"/>
          <p:nvPr/>
        </p:nvSpPr>
        <p:spPr>
          <a:xfrm>
            <a:off x="3492500" y="5373688"/>
            <a:ext cx="4114800" cy="914400"/>
          </a:xfrm>
          <a:prstGeom prst="rect">
            <a:avLst/>
          </a:prstGeom>
          <a:noFill/>
          <a:ln w="9525">
            <a:noFill/>
          </a:ln>
        </p:spPr>
        <p:txBody>
          <a:bodyPr>
            <a:spAutoFit/>
          </a:bodyPr>
          <a:p>
            <a:pPr eaLnBrk="0" hangingPunct="0">
              <a:spcBef>
                <a:spcPct val="50000"/>
              </a:spcBef>
            </a:pPr>
            <a:r>
              <a:rPr lang="zh-CN" altLang="en-US" sz="5400" dirty="0">
                <a:latin typeface="Arial" panose="020B0604020202020204" pitchFamily="34" charset="0"/>
              </a:rPr>
              <a:t>青春无悔</a:t>
            </a:r>
            <a:endParaRPr lang="zh-CN" altLang="en-US" sz="5400" dirty="0">
              <a:latin typeface="Arial" panose="020B0604020202020204" pitchFamily="34" charset="0"/>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Picture 2"/>
          <p:cNvPicPr>
            <a:picLocks noChangeAspect="1"/>
          </p:cNvPicPr>
          <p:nvPr/>
        </p:nvPicPr>
        <p:blipFill>
          <a:blip r:embed="rId1"/>
          <a:srcRect l="10417" t="6667" r="10938" b="4999"/>
          <a:stretch>
            <a:fillRect/>
          </a:stretch>
        </p:blipFill>
        <p:spPr>
          <a:xfrm>
            <a:off x="0" y="0"/>
            <a:ext cx="9144000" cy="6858000"/>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6" name="Picture 4" descr="36847_top"/>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1747" name="WordArt 5"/>
          <p:cNvSpPr>
            <a:spLocks noTextEdit="1"/>
          </p:cNvSpPr>
          <p:nvPr/>
        </p:nvSpPr>
        <p:spPr>
          <a:xfrm>
            <a:off x="2268538" y="1196975"/>
            <a:ext cx="5472112" cy="1138238"/>
          </a:xfrm>
          <a:prstGeom prst="rect">
            <a:avLst/>
          </a:prstGeom>
        </p:spPr>
        <p:txBody>
          <a:bodyPr wrap="none" fromWordArt="1">
            <a:prstTxWarp prst="textPlain">
              <a:avLst>
                <a:gd name="adj" fmla="val 47384"/>
              </a:avLst>
            </a:prstTxWarp>
            <a:normAutofit/>
          </a:bodyPr>
          <a:p>
            <a:pPr algn="ctr" eaLnBrk="0" hangingPunct="0"/>
            <a:r>
              <a:rPr lang="zh-CN" altLang="en-US" sz="44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宋体" panose="02010600030101010101" pitchFamily="2" charset="-122"/>
                <a:ea typeface="宋体" panose="02010600030101010101" pitchFamily="2" charset="-122"/>
              </a:rPr>
              <a:t>缅怀革命先烈，</a:t>
            </a:r>
            <a:endParaRPr lang="zh-CN" altLang="en-US" sz="44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宋体" panose="02010600030101010101" pitchFamily="2" charset="-122"/>
              <a:ea typeface="宋体" panose="02010600030101010101" pitchFamily="2" charset="-122"/>
            </a:endParaRPr>
          </a:p>
        </p:txBody>
      </p:sp>
      <p:sp>
        <p:nvSpPr>
          <p:cNvPr id="31748" name="WordArt 6"/>
          <p:cNvSpPr>
            <a:spLocks noTextEdit="1"/>
          </p:cNvSpPr>
          <p:nvPr/>
        </p:nvSpPr>
        <p:spPr>
          <a:xfrm>
            <a:off x="900113" y="2781300"/>
            <a:ext cx="5256212" cy="1209675"/>
          </a:xfrm>
          <a:prstGeom prst="rect">
            <a:avLst/>
          </a:prstGeom>
        </p:spPr>
        <p:txBody>
          <a:bodyPr wrap="none" fromWordArt="1">
            <a:prstTxWarp prst="textPlain">
              <a:avLst>
                <a:gd name="adj" fmla="val 47810"/>
              </a:avLst>
            </a:prstTxWarp>
            <a:normAutofit/>
          </a:bodyPr>
          <a:p>
            <a:pPr algn="ctr" eaLnBrk="0" hangingPunct="0"/>
            <a:r>
              <a:rPr lang="zh-CN" altLang="en-US" sz="44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宋体" panose="02010600030101010101" pitchFamily="2" charset="-122"/>
                <a:ea typeface="宋体" panose="02010600030101010101" pitchFamily="2" charset="-122"/>
              </a:rPr>
              <a:t>继承革命遗志！</a:t>
            </a:r>
            <a:endParaRPr lang="zh-CN" altLang="en-US" sz="4400" b="1">
              <a:ln w="12700" cap="flat" cmpd="sng">
                <a:solidFill>
                  <a:srgbClr val="EAEAEA"/>
                </a:solidFill>
                <a:prstDash val="solid"/>
                <a:headEnd type="none" w="med" len="med"/>
                <a:tailEnd type="none" w="med" len="med"/>
              </a:ln>
              <a:gradFill rotWithShape="1">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outerShdw dist="35921" dir="2699999" sy="50000" kx="2115830" algn="bl" rotWithShape="0">
                  <a:srgbClr val="C0C0C0">
                    <a:alpha val="79999"/>
                  </a:srgbClr>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wheel(4)">
                                      <p:cBhvr>
                                        <p:cTn id="7" dur="2000"/>
                                        <p:tgtEl>
                                          <p:spTgt spid="31747"/>
                                        </p:tgtEl>
                                      </p:cBhvr>
                                    </p:animEffect>
                                  </p:childTnLst>
                                </p:cTn>
                              </p:par>
                              <p:par>
                                <p:cTn id="8" presetID="21" presetClass="entr" presetSubtype="4" fill="hold" nodeType="withEffect">
                                  <p:stCondLst>
                                    <p:cond delay="0"/>
                                  </p:stCondLst>
                                  <p:childTnLst>
                                    <p:set>
                                      <p:cBhvr>
                                        <p:cTn id="9" dur="1" fill="hold">
                                          <p:stCondLst>
                                            <p:cond delay="0"/>
                                          </p:stCondLst>
                                        </p:cTn>
                                        <p:tgtEl>
                                          <p:spTgt spid="31748"/>
                                        </p:tgtEl>
                                        <p:attrNameLst>
                                          <p:attrName>style.visibility</p:attrName>
                                        </p:attrNameLst>
                                      </p:cBhvr>
                                      <p:to>
                                        <p:strVal val="visible"/>
                                      </p:to>
                                    </p:set>
                                    <p:animEffect transition="in" filter="wheel(4)">
                                      <p:cBhvr>
                                        <p:cTn id="10" dur="20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Grp="1"/>
          </p:cNvSpPr>
          <p:nvPr>
            <p:ph type="title" idx="4294967295"/>
          </p:nvPr>
        </p:nvSpPr>
        <p:spPr>
          <a:xfrm>
            <a:off x="3059113" y="269875"/>
            <a:ext cx="5689600" cy="1143000"/>
          </a:xfrm>
        </p:spPr>
        <p:txBody>
          <a:bodyPr vert="horz" wrap="square" lIns="91440" tIns="45720" rIns="91440" bIns="45720" anchor="ctr" anchorCtr="0"/>
          <a:p>
            <a:pPr eaLnBrk="1" hangingPunct="1"/>
            <a:r>
              <a:rPr lang="zh-CN" altLang="en-US" b="1" dirty="0"/>
              <a:t>清明节的习俗</a:t>
            </a:r>
            <a:endParaRPr lang="zh-CN" altLang="en-US" b="1" dirty="0"/>
          </a:p>
        </p:txBody>
      </p:sp>
      <p:pic>
        <p:nvPicPr>
          <p:cNvPr id="4099" name="Picture 4"/>
          <p:cNvPicPr>
            <a:picLocks noChangeAspect="1"/>
          </p:cNvPicPr>
          <p:nvPr/>
        </p:nvPicPr>
        <p:blipFill>
          <a:blip r:embed="rId1"/>
          <a:stretch>
            <a:fillRect/>
          </a:stretch>
        </p:blipFill>
        <p:spPr>
          <a:xfrm>
            <a:off x="539750" y="620713"/>
            <a:ext cx="2171700" cy="1816100"/>
          </a:xfrm>
          <a:prstGeom prst="rect">
            <a:avLst/>
          </a:prstGeom>
          <a:noFill/>
          <a:ln w="9525">
            <a:noFill/>
          </a:ln>
        </p:spPr>
      </p:pic>
      <p:pic>
        <p:nvPicPr>
          <p:cNvPr id="4100" name="Picture 5"/>
          <p:cNvPicPr>
            <a:picLocks noChangeAspect="1"/>
          </p:cNvPicPr>
          <p:nvPr/>
        </p:nvPicPr>
        <p:blipFill>
          <a:blip r:embed="rId2"/>
          <a:stretch>
            <a:fillRect/>
          </a:stretch>
        </p:blipFill>
        <p:spPr>
          <a:xfrm>
            <a:off x="3132138" y="1557338"/>
            <a:ext cx="6011862" cy="149225"/>
          </a:xfrm>
          <a:prstGeom prst="rect">
            <a:avLst/>
          </a:prstGeom>
          <a:noFill/>
          <a:ln w="9525">
            <a:noFill/>
          </a:ln>
        </p:spPr>
      </p:pic>
      <p:pic>
        <p:nvPicPr>
          <p:cNvPr id="4101" name="Picture 6"/>
          <p:cNvPicPr>
            <a:picLocks noChangeAspect="1"/>
          </p:cNvPicPr>
          <p:nvPr/>
        </p:nvPicPr>
        <p:blipFill>
          <a:blip r:embed="rId3"/>
          <a:stretch>
            <a:fillRect/>
          </a:stretch>
        </p:blipFill>
        <p:spPr>
          <a:xfrm>
            <a:off x="-757237" y="1052513"/>
            <a:ext cx="4173537" cy="5805487"/>
          </a:xfrm>
          <a:prstGeom prst="rect">
            <a:avLst/>
          </a:prstGeom>
          <a:noFill/>
          <a:ln w="9525">
            <a:noFill/>
          </a:ln>
        </p:spPr>
      </p:pic>
      <p:pic>
        <p:nvPicPr>
          <p:cNvPr id="4102" name="Picture 8"/>
          <p:cNvPicPr>
            <a:picLocks noChangeAspect="1"/>
          </p:cNvPicPr>
          <p:nvPr/>
        </p:nvPicPr>
        <p:blipFill>
          <a:blip r:embed="rId4"/>
          <a:stretch>
            <a:fillRect/>
          </a:stretch>
        </p:blipFill>
        <p:spPr>
          <a:xfrm>
            <a:off x="4211638" y="2205038"/>
            <a:ext cx="3811587" cy="3276600"/>
          </a:xfrm>
          <a:prstGeom prst="rect">
            <a:avLst/>
          </a:prstGeom>
          <a:noFill/>
          <a:ln w="9525">
            <a:noFill/>
          </a:ln>
        </p:spPr>
      </p:pic>
      <p:sp>
        <p:nvSpPr>
          <p:cNvPr id="4103" name="Text Box 9"/>
          <p:cNvSpPr txBox="1"/>
          <p:nvPr/>
        </p:nvSpPr>
        <p:spPr>
          <a:xfrm>
            <a:off x="5867400" y="5367338"/>
            <a:ext cx="649288" cy="369887"/>
          </a:xfrm>
          <a:prstGeom prst="rect">
            <a:avLst/>
          </a:prstGeom>
          <a:noFill/>
          <a:ln w="9525">
            <a:noFill/>
          </a:ln>
        </p:spPr>
        <p:txBody>
          <a:bodyPr wrap="none">
            <a:spAutoFit/>
          </a:bodyPr>
          <a:p>
            <a:r>
              <a:rPr lang="zh-CN" altLang="en-US" b="1" dirty="0">
                <a:latin typeface="Arial" panose="020B0604020202020204" pitchFamily="34" charset="0"/>
              </a:rPr>
              <a:t>扫墓</a:t>
            </a:r>
            <a:endParaRPr lang="zh-CN" altLang="en-US" b="1" dirty="0">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descr="诗歌"/>
          <p:cNvPicPr>
            <a:picLocks noChangeAspect="1"/>
          </p:cNvPicPr>
          <p:nvPr>
            <p:ph idx="1"/>
          </p:nvPr>
        </p:nvPicPr>
        <p:blipFill>
          <a:blip r:embed="rId1"/>
          <a:stretch>
            <a:fillRect/>
          </a:stretch>
        </p:blipFill>
        <p:spPr>
          <a:xfrm>
            <a:off x="-12065" y="68580"/>
            <a:ext cx="9156700" cy="593661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descr="背景"/>
          <p:cNvPicPr>
            <a:picLocks noChangeAspect="1"/>
          </p:cNvPicPr>
          <p:nvPr>
            <p:ph idx="1"/>
          </p:nvPr>
        </p:nvPicPr>
        <p:blipFill>
          <a:blip r:embed="rId1">
            <a:lum bright="18000" contrast="-18000"/>
          </a:blip>
          <a:srcRect r="7221" b="4232"/>
          <a:stretch>
            <a:fillRect/>
          </a:stretch>
        </p:blipFill>
        <p:spPr>
          <a:xfrm>
            <a:off x="-8572" y="854393"/>
            <a:ext cx="9209723" cy="5153025"/>
          </a:xfrm>
          <a:prstGeom prst="rect">
            <a:avLst/>
          </a:prstGeom>
        </p:spPr>
      </p:pic>
      <p:sp>
        <p:nvSpPr>
          <p:cNvPr id="2" name="标题 1"/>
          <p:cNvSpPr>
            <a:spLocks noGrp="1"/>
          </p:cNvSpPr>
          <p:nvPr>
            <p:ph type="title"/>
          </p:nvPr>
        </p:nvSpPr>
        <p:spPr>
          <a:xfrm>
            <a:off x="628650" y="1131094"/>
            <a:ext cx="7886700" cy="767715"/>
          </a:xfrm>
        </p:spPr>
        <p:txBody>
          <a:bodyPr/>
          <a:p>
            <a:r>
              <a:rPr lang="zh-CN" altLang="en-US" b="1">
                <a:solidFill>
                  <a:schemeClr val="bg1"/>
                </a:solidFill>
                <a:effectLst>
                  <a:outerShdw blurRad="38100" dist="38100" dir="2700000" algn="tl">
                    <a:srgbClr val="000000">
                      <a:alpha val="43137"/>
                    </a:srgbClr>
                  </a:outerShdw>
                </a:effectLst>
              </a:rPr>
              <a:t>清明的习俗</a:t>
            </a:r>
            <a:endParaRPr lang="zh-CN" altLang="en-US" b="1">
              <a:solidFill>
                <a:schemeClr val="bg1"/>
              </a:solidFill>
              <a:effectLst>
                <a:outerShdw blurRad="38100" dist="38100" dir="2700000" algn="tl">
                  <a:srgbClr val="000000">
                    <a:alpha val="43137"/>
                  </a:srgbClr>
                </a:outerShdw>
              </a:effectLst>
            </a:endParaRPr>
          </a:p>
        </p:txBody>
      </p:sp>
      <p:sp>
        <p:nvSpPr>
          <p:cNvPr id="5" name="文本框 4"/>
          <p:cNvSpPr txBox="1"/>
          <p:nvPr/>
        </p:nvSpPr>
        <p:spPr>
          <a:xfrm>
            <a:off x="626745" y="2325053"/>
            <a:ext cx="7384733" cy="721995"/>
          </a:xfrm>
          <a:prstGeom prst="rect">
            <a:avLst/>
          </a:prstGeom>
          <a:noFill/>
        </p:spPr>
        <p:txBody>
          <a:bodyPr wrap="square" rtlCol="0">
            <a:spAutoFit/>
          </a:bodyPr>
          <a:p>
            <a:r>
              <a:rPr lang="zh-CN" altLang="en-US" sz="1800" b="1"/>
              <a:t>踏青</a:t>
            </a:r>
            <a:endParaRPr lang="zh-CN" altLang="en-US" sz="1800" b="1"/>
          </a:p>
          <a:p>
            <a:r>
              <a:rPr lang="zh-CN" altLang="en-US" sz="100"/>
              <a:t>        正是春回大地，人们乃因利乘便，扫墓之余亦一家老少在山乡野间游乐一番，回家时顺手折几枝叶芽初绽的柳枝戴在头上，其乐融融。也有的人特意于清明节期间到大自然去欣赏和领略生机勃勃的春日景象，郊外远足，一抒在严冬以来的郁结心胸，这种踏青也叫春游，古代叫探春、寻春。其含义，就是脚踏青草，在郊野游玩，观赏春色。</a:t>
            </a:r>
            <a:endParaRPr lang="zh-CN" altLang="en-US" sz="100"/>
          </a:p>
          <a:p>
            <a:endParaRPr lang="zh-CN" altLang="en-US" sz="100"/>
          </a:p>
          <a:p>
            <a:r>
              <a:rPr lang="zh-CN" altLang="en-US" sz="1800" b="1"/>
              <a:t>插柳</a:t>
            </a:r>
            <a:endParaRPr lang="zh-CN" altLang="en-US" sz="1800" b="1"/>
          </a:p>
          <a:p>
            <a:r>
              <a:rPr lang="zh-CN" altLang="en-US" sz="100"/>
              <a:t>        清明节是杨柳发芽抽绿的时间，民间有折柳、戴柳、插柳的习俗。人们踏青时顺手折下几枝柳条，可拿在手中把玩，也可编成帽子戴在头上，也可带回家插在门楣、屋檐上。谚语有"清明不戴柳，红颜成皓首""清明不戴柳，死后变黄狗"的说法，说明清明折柳在旧时是很普遍的习俗。据说柳枝具有辟邪的功用，那么插柳戴柳不仅是时尚的装饰，而且有祈福辟邪之效了。清明插柳也可能跟过去寒食节以柳枝乞取新火的习俗有关。今天看来，随意折取柳枝是对树木的一种损害，是不宜提倡的。</a:t>
            </a:r>
            <a:endParaRPr lang="zh-CN" altLang="en-US" sz="100"/>
          </a:p>
          <a:p>
            <a:endParaRPr lang="zh-CN" altLang="en-US" sz="100"/>
          </a:p>
          <a:p>
            <a:endParaRPr lang="zh-CN" altLang="en-US" sz="100"/>
          </a:p>
        </p:txBody>
      </p:sp>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2"/>
          <p:cNvSpPr/>
          <p:nvPr/>
        </p:nvSpPr>
        <p:spPr>
          <a:xfrm>
            <a:off x="-317500" y="1557338"/>
            <a:ext cx="1063625" cy="519112"/>
          </a:xfrm>
          <a:prstGeom prst="rect">
            <a:avLst/>
          </a:prstGeom>
          <a:noFill/>
          <a:ln w="9525">
            <a:noFill/>
          </a:ln>
        </p:spPr>
        <p:txBody>
          <a:bodyPr wrap="none">
            <a:spAutoFit/>
          </a:bodyPr>
          <a:p>
            <a:pPr marL="342900" indent="-342900">
              <a:spcBef>
                <a:spcPct val="20000"/>
              </a:spcBef>
              <a:buFont typeface="Wingdings" panose="05000000000000000000" pitchFamily="2" charset="2"/>
            </a:pPr>
            <a:r>
              <a:rPr lang="zh-CN" altLang="en-US" sz="2800" b="1" dirty="0">
                <a:latin typeface="Arial" panose="020B0604020202020204" pitchFamily="34" charset="0"/>
                <a:ea typeface="黑体" panose="02010609060101010101" pitchFamily="49" charset="-122"/>
              </a:rPr>
              <a:t>         </a:t>
            </a:r>
            <a:endParaRPr lang="zh-CN" altLang="en-US" sz="2800" b="1" dirty="0">
              <a:latin typeface="Arial" panose="020B0604020202020204" pitchFamily="34" charset="0"/>
              <a:ea typeface="黑体" panose="02010609060101010101" pitchFamily="49" charset="-122"/>
            </a:endParaRPr>
          </a:p>
        </p:txBody>
      </p:sp>
      <p:sp>
        <p:nvSpPr>
          <p:cNvPr id="5123" name="WordArt 3"/>
          <p:cNvSpPr/>
          <p:nvPr/>
        </p:nvSpPr>
        <p:spPr>
          <a:xfrm>
            <a:off x="250825" y="260350"/>
            <a:ext cx="4879975" cy="838200"/>
          </a:xfrm>
          <a:prstGeom prst="rect">
            <a:avLst/>
          </a:prstGeom>
        </p:spPr>
        <p:txBody>
          <a:bodyPr wrap="none" fromWordArt="1">
            <a:prstTxWarp prst="textPlain">
              <a:avLst>
                <a:gd name="adj" fmla="val 50000"/>
              </a:avLst>
            </a:prstTxWarp>
            <a:normAutofit/>
          </a:bodyPr>
          <a:p>
            <a:pPr algn="ctr" eaLnBrk="0" hangingPunct="0"/>
            <a:r>
              <a:rPr lang="zh-CN" altLang="en-US" sz="6600" b="1" i="1">
                <a:ln w="12700" cap="flat" cmpd="sng">
                  <a:solidFill>
                    <a:schemeClr val="tx1"/>
                  </a:solidFill>
                  <a:prstDash val="solid"/>
                  <a:headEnd type="none" w="med" len="med"/>
                  <a:tailEnd type="none" w="med" len="med"/>
                </a:ln>
                <a:solidFill>
                  <a:srgbClr val="FF0000"/>
                </a:solidFill>
                <a:effectLst>
                  <a:outerShdw dist="45791" dir="2021404" algn="ctr" rotWithShape="0">
                    <a:srgbClr val="9999FF"/>
                  </a:outerShdw>
                </a:effectLst>
                <a:latin typeface="黑体" panose="02010609060101010101" pitchFamily="49" charset="-122"/>
                <a:ea typeface="黑体" panose="02010609060101010101" pitchFamily="49" charset="-122"/>
              </a:rPr>
              <a:t>民风民俗</a:t>
            </a:r>
            <a:endParaRPr lang="zh-CN" altLang="en-US" sz="6600" b="1" i="1">
              <a:ln w="12700" cap="flat" cmpd="sng">
                <a:solidFill>
                  <a:schemeClr val="tx1"/>
                </a:solidFill>
                <a:prstDash val="solid"/>
                <a:headEnd type="none" w="med" len="med"/>
                <a:tailEnd type="none" w="med" len="med"/>
              </a:ln>
              <a:solidFill>
                <a:srgbClr val="FF0000"/>
              </a:solidFill>
              <a:effectLst>
                <a:outerShdw dist="45791" dir="2021404" algn="ctr" rotWithShape="0">
                  <a:srgbClr val="9999FF"/>
                </a:outerShdw>
              </a:effectLst>
              <a:latin typeface="黑体" panose="02010609060101010101" pitchFamily="49" charset="-122"/>
              <a:ea typeface="黑体" panose="02010609060101010101" pitchFamily="49" charset="-122"/>
            </a:endParaRPr>
          </a:p>
        </p:txBody>
      </p:sp>
      <p:sp>
        <p:nvSpPr>
          <p:cNvPr id="43012" name="Text Box 4"/>
          <p:cNvSpPr txBox="1"/>
          <p:nvPr/>
        </p:nvSpPr>
        <p:spPr>
          <a:xfrm>
            <a:off x="0" y="2133600"/>
            <a:ext cx="9144000" cy="4032250"/>
          </a:xfrm>
          <a:prstGeom prst="rect">
            <a:avLst/>
          </a:prstGeom>
          <a:noFill/>
          <a:ln w="9525">
            <a:noFill/>
          </a:ln>
        </p:spPr>
        <p:txBody>
          <a:bodyPr>
            <a:spAutoFit/>
          </a:bodyPr>
          <a:p>
            <a:pPr marL="342900" indent="-342900">
              <a:spcBef>
                <a:spcPct val="20000"/>
              </a:spcBef>
              <a:buFont typeface="Wingdings" panose="05000000000000000000" pitchFamily="2" charset="2"/>
            </a:pPr>
            <a:r>
              <a:rPr lang="zh-CN" altLang="en-US" sz="3200" b="1" dirty="0">
                <a:latin typeface="Arial" panose="020B0604020202020204" pitchFamily="34" charset="0"/>
                <a:ea typeface="黑体" panose="02010609060101010101" pitchFamily="49" charset="-122"/>
              </a:rPr>
              <a:t>           清明节是我国传统节日，也是最重要的祭祀节日，是祭祖和扫墓的日子。扫墓俗称上坟，祭祀死者的一种活动。汉族及一些少数民族大多都是在清明节扫墓。按照旧的习俗，扫墓时，人们要携带酒食果品、纸钱等物品到墓地，将食物供祭在亲人墓前，再将纸钱焚化，为坟墓培上新土，折几枝嫩绿的新枝插在坟上，然后叩头行礼祭拜，最后吃掉酒食回家。</a:t>
            </a:r>
            <a:endParaRPr lang="zh-CN" altLang="en-US" sz="3200" b="1" dirty="0">
              <a:latin typeface="Arial" panose="020B0604020202020204" pitchFamily="34" charset="0"/>
              <a:ea typeface="黑体" panose="02010609060101010101" pitchFamily="49" charset="-122"/>
            </a:endParaRPr>
          </a:p>
        </p:txBody>
      </p:sp>
      <p:sp>
        <p:nvSpPr>
          <p:cNvPr id="43013" name="Oval 5"/>
          <p:cNvSpPr/>
          <p:nvPr/>
        </p:nvSpPr>
        <p:spPr>
          <a:xfrm>
            <a:off x="6877050" y="188913"/>
            <a:ext cx="1511300" cy="1822450"/>
          </a:xfrm>
          <a:prstGeom prst="ellipse">
            <a:avLst/>
          </a:prstGeom>
          <a:solidFill>
            <a:schemeClr val="bg1"/>
          </a:solidFill>
          <a:ln w="9525">
            <a:noFill/>
          </a:ln>
        </p:spPr>
        <p:txBody>
          <a:bodyPr wrap="none" anchor="ctr" anchorCtr="0"/>
          <a:p>
            <a:endParaRPr lang="zh-CN" altLang="en-US" dirty="0">
              <a:latin typeface="Arial" panose="020B0604020202020204" pitchFamily="34" charset="0"/>
            </a:endParaRPr>
          </a:p>
        </p:txBody>
      </p:sp>
      <p:sp>
        <p:nvSpPr>
          <p:cNvPr id="5126" name="WordArt 6"/>
          <p:cNvSpPr/>
          <p:nvPr/>
        </p:nvSpPr>
        <p:spPr>
          <a:xfrm rot="5400000">
            <a:off x="6948488" y="692150"/>
            <a:ext cx="1295400" cy="863600"/>
          </a:xfrm>
          <a:prstGeom prst="rect">
            <a:avLst/>
          </a:prstGeom>
        </p:spPr>
        <p:txBody>
          <a:bodyPr vert="eaVert" wrap="none" fromWordArt="1">
            <a:prstTxWarp prst="textPlain">
              <a:avLst>
                <a:gd name="adj" fmla="val 50000"/>
              </a:avLst>
            </a:prstTxWarp>
            <a:normAutofit/>
          </a:bodyPr>
          <a:p>
            <a:pPr algn="ctr" eaLnBrk="0" hangingPunct="0"/>
            <a:r>
              <a:rPr lang="zh-CN" altLang="en-US" sz="3600" b="1" i="1">
                <a:ln w="9525" cap="flat" cmpd="sng">
                  <a:solidFill>
                    <a:srgbClr val="800080"/>
                  </a:solidFill>
                  <a:prstDash val="solid"/>
                  <a:headEnd type="none" w="med" len="med"/>
                  <a:tailEnd type="none" w="med" len="med"/>
                </a:ln>
                <a:solidFill>
                  <a:srgbClr val="800080"/>
                </a:solidFill>
                <a:latin typeface="宋体" panose="02010600030101010101" pitchFamily="2" charset="-122"/>
                <a:ea typeface="宋体" panose="02010600030101010101" pitchFamily="2" charset="-122"/>
              </a:rPr>
              <a:t>祭扫</a:t>
            </a:r>
            <a:endParaRPr lang="zh-CN" altLang="en-US" sz="3600" b="1" i="1">
              <a:ln w="9525" cap="flat" cmpd="sng">
                <a:solidFill>
                  <a:srgbClr val="800080"/>
                </a:solidFill>
                <a:prstDash val="solid"/>
                <a:headEnd type="none" w="med" len="med"/>
                <a:tailEnd type="none" w="med" len="med"/>
              </a:ln>
              <a:solidFill>
                <a:srgbClr val="800080"/>
              </a:solidFill>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3013"/>
                                        </p:tgtEl>
                                        <p:attrNameLst>
                                          <p:attrName>style.visibility</p:attrName>
                                        </p:attrNameLst>
                                      </p:cBhvr>
                                      <p:to>
                                        <p:strVal val="visible"/>
                                      </p:to>
                                    </p:set>
                                    <p:animEffect transition="in" filter="blinds(horizontal)">
                                      <p:cBhvr>
                                        <p:cTn id="7" dur="500"/>
                                        <p:tgtEl>
                                          <p:spTgt spid="430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012"/>
                                        </p:tgtEl>
                                        <p:attrNameLst>
                                          <p:attrName>style.visibility</p:attrName>
                                        </p:attrNameLst>
                                      </p:cBhvr>
                                      <p:to>
                                        <p:strVal val="visible"/>
                                      </p:to>
                                    </p:set>
                                    <p:animEffect transition="in" filter="blinds(horizontal)">
                                      <p:cBhvr>
                                        <p:cTn id="12" dur="500"/>
                                        <p:tgtEl>
                                          <p:spTgt spid="430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p:bldP spid="430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146" name="Picture 4" descr="8f467e96f4f2677055fb96d3"/>
          <p:cNvPicPr>
            <a:picLocks noChangeAspect="1"/>
          </p:cNvPicPr>
          <p:nvPr>
            <p:ph idx="1"/>
          </p:nvPr>
        </p:nvPicPr>
        <p:blipFill>
          <a:blip r:embed="rId1"/>
          <a:srcRect/>
          <a:stretch>
            <a:fillRect/>
          </a:stretch>
        </p:blipFill>
        <p:spPr>
          <a:xfrm>
            <a:off x="-36512" y="-26987"/>
            <a:ext cx="9144000" cy="6854825"/>
          </a:xfrm>
        </p:spPr>
      </p:pic>
      <p:sp>
        <p:nvSpPr>
          <p:cNvPr id="6147" name="WordArt 4"/>
          <p:cNvSpPr/>
          <p:nvPr/>
        </p:nvSpPr>
        <p:spPr>
          <a:xfrm>
            <a:off x="1116013" y="404813"/>
            <a:ext cx="2593975" cy="1077912"/>
          </a:xfrm>
          <a:prstGeom prst="rect">
            <a:avLst/>
          </a:prstGeom>
        </p:spPr>
        <p:txBody>
          <a:bodyPr wrap="none" fromWordArt="1">
            <a:prstTxWarp prst="textPlain">
              <a:avLst>
                <a:gd name="adj" fmla="val 50000"/>
              </a:avLst>
            </a:prstTxWarp>
            <a:normAutofit/>
          </a:bodyPr>
          <a:p>
            <a:pPr algn="ctr"/>
            <a:r>
              <a:rPr lang="zh-CN" altLang="en-US" sz="3600">
                <a:ln w="9525" cap="flat" cmpd="sng">
                  <a:solidFill>
                    <a:srgbClr val="0000FF"/>
                  </a:solidFill>
                  <a:prstDash val="solid"/>
                  <a:headEnd type="none" w="med" len="med"/>
                  <a:tailEnd type="none" w="med" len="med"/>
                </a:ln>
                <a:solidFill>
                  <a:srgbClr val="FFFFFF"/>
                </a:solidFill>
                <a:latin typeface="隶书" panose="02010509060101010101" pitchFamily="49" charset="-122"/>
                <a:ea typeface="隶书" panose="02010509060101010101" pitchFamily="49" charset="-122"/>
              </a:rPr>
              <a:t>踏青春游</a:t>
            </a:r>
            <a:endParaRPr lang="zh-CN" altLang="en-US" sz="3600">
              <a:ln w="9525" cap="flat" cmpd="sng">
                <a:solidFill>
                  <a:srgbClr val="0000FF"/>
                </a:solidFill>
                <a:prstDash val="solid"/>
                <a:headEnd type="none" w="med" len="med"/>
                <a:tailEnd type="none" w="med" len="med"/>
              </a:ln>
              <a:solidFill>
                <a:srgbClr val="FFFFFF"/>
              </a:solidFill>
              <a:latin typeface="隶书" panose="02010509060101010101" pitchFamily="49" charset="-122"/>
              <a:ea typeface="隶书" panose="02010509060101010101" pitchFamily="49" charset="-122"/>
            </a:endParaRPr>
          </a:p>
        </p:txBody>
      </p:sp>
      <p:sp>
        <p:nvSpPr>
          <p:cNvPr id="6148" name="Text Box 5"/>
          <p:cNvSpPr txBox="1"/>
          <p:nvPr/>
        </p:nvSpPr>
        <p:spPr>
          <a:xfrm>
            <a:off x="3995738" y="1701800"/>
            <a:ext cx="5148262" cy="4486275"/>
          </a:xfrm>
          <a:prstGeom prst="rect">
            <a:avLst/>
          </a:prstGeom>
          <a:noFill/>
          <a:ln w="9525">
            <a:noFill/>
          </a:ln>
        </p:spPr>
        <p:txBody>
          <a:bodyPr>
            <a:spAutoFit/>
          </a:bodyPr>
          <a:p>
            <a:r>
              <a:rPr lang="zh-CN" altLang="en-US" sz="3600" b="1" dirty="0">
                <a:solidFill>
                  <a:srgbClr val="CC0000"/>
                </a:solidFill>
                <a:latin typeface="Arial" panose="020B0604020202020204" pitchFamily="34" charset="0"/>
              </a:rPr>
              <a:t>踏青  又叫春游。古时叫探春、寻春等。三月清明，春回大地，自然界到处呈现一派生机勃勃的景象，正是郊游的大好时光。我国民间长期保持着清明踏青的惯。 </a:t>
            </a:r>
            <a:br>
              <a:rPr lang="zh-CN" altLang="en-US" sz="3600" b="1" dirty="0">
                <a:solidFill>
                  <a:srgbClr val="CC0000"/>
                </a:solidFill>
                <a:latin typeface="Arial" panose="020B0604020202020204" pitchFamily="34" charset="0"/>
              </a:rPr>
            </a:br>
            <a:endParaRPr lang="zh-CN" altLang="en-US" sz="3600" dirty="0">
              <a:latin typeface="Arial" panose="020B0604020202020204"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170" name="Picture 6"/>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7171" name="Picture 5"/>
          <p:cNvPicPr>
            <a:picLocks noChangeAspect="1"/>
          </p:cNvPicPr>
          <p:nvPr/>
        </p:nvPicPr>
        <p:blipFill>
          <a:blip r:embed="rId1"/>
          <a:stretch>
            <a:fillRect/>
          </a:stretch>
        </p:blipFill>
        <p:spPr>
          <a:xfrm>
            <a:off x="0" y="0"/>
            <a:ext cx="9144000" cy="6858000"/>
          </a:xfrm>
          <a:prstGeom prst="rect">
            <a:avLst/>
          </a:prstGeom>
          <a:noFill/>
          <a:ln w="9525">
            <a:noFill/>
          </a:ln>
        </p:spPr>
      </p:pic>
      <p:sp>
        <p:nvSpPr>
          <p:cNvPr id="7172" name="Text Box 5"/>
          <p:cNvSpPr txBox="1"/>
          <p:nvPr/>
        </p:nvSpPr>
        <p:spPr>
          <a:xfrm>
            <a:off x="1835150" y="2606675"/>
            <a:ext cx="6624638" cy="4032250"/>
          </a:xfrm>
          <a:prstGeom prst="rect">
            <a:avLst/>
          </a:prstGeom>
          <a:noFill/>
          <a:ln w="9525">
            <a:noFill/>
          </a:ln>
        </p:spPr>
        <p:txBody>
          <a:bodyPr>
            <a:spAutoFit/>
          </a:bodyPr>
          <a:p>
            <a:pPr>
              <a:spcBef>
                <a:spcPct val="50000"/>
              </a:spcBef>
            </a:pPr>
            <a:r>
              <a:rPr lang="zh-CN" altLang="en-US" dirty="0">
                <a:solidFill>
                  <a:srgbClr val="C00000"/>
                </a:solidFill>
                <a:latin typeface="Arial" panose="020B0604020202020204" pitchFamily="34" charset="0"/>
              </a:rPr>
              <a:t>　　</a:t>
            </a:r>
            <a:r>
              <a:rPr lang="zh-CN" altLang="en-US" sz="3200" b="1" dirty="0">
                <a:solidFill>
                  <a:srgbClr val="C00000"/>
                </a:solidFill>
                <a:latin typeface="Arial" panose="020B0604020202020204" pitchFamily="34" charset="0"/>
              </a:rPr>
              <a:t>清明节扫墓是中华民族的一大习俗。为了更好的继承和发扬这一名族传统，</a:t>
            </a:r>
            <a:r>
              <a:rPr lang="en-US" altLang="zh-CN" sz="3200" b="1" dirty="0">
                <a:solidFill>
                  <a:srgbClr val="C00000"/>
                </a:solidFill>
                <a:latin typeface="Arial" panose="020B0604020202020204" pitchFamily="34" charset="0"/>
              </a:rPr>
              <a:t>2008</a:t>
            </a:r>
            <a:r>
              <a:rPr lang="zh-CN" altLang="en-US" sz="3200" b="1" dirty="0">
                <a:solidFill>
                  <a:srgbClr val="C00000"/>
                </a:solidFill>
                <a:latin typeface="Arial" panose="020B0604020202020204" pitchFamily="34" charset="0"/>
              </a:rPr>
              <a:t>年正式将清明节确定为我国的法定假日。为了缅怀革命先烈，进行爱国主义教育，传承民族传统， 继承革命遗志，让我们共同踏上被记忆尘封已久的革命道路，共同追忆那红色足迹！</a:t>
            </a:r>
            <a:endParaRPr lang="zh-CN" altLang="en-US" sz="3200" b="1" dirty="0">
              <a:solidFill>
                <a:srgbClr val="C00000"/>
              </a:solidFill>
              <a:latin typeface="Arial" panose="020B0604020202020204" pitchFamily="34" charset="0"/>
            </a:endParaRPr>
          </a:p>
        </p:txBody>
      </p:sp>
    </p:spTree>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3118</Words>
  <Application>WPS 演示</Application>
  <PresentationFormat>在屏幕上显示</PresentationFormat>
  <Paragraphs>132</Paragraphs>
  <Slides>34</Slides>
  <Notes>1</Notes>
  <HiddenSlides>0</HiddenSlides>
  <MMClips>1</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34</vt:i4>
      </vt:variant>
    </vt:vector>
  </HeadingPairs>
  <TitlesOfParts>
    <vt:vector size="46" baseType="lpstr">
      <vt:lpstr>Arial</vt:lpstr>
      <vt:lpstr>宋体</vt:lpstr>
      <vt:lpstr>Wingdings</vt:lpstr>
      <vt:lpstr>黑体</vt:lpstr>
      <vt:lpstr>隶书</vt:lpstr>
      <vt:lpstr>微软雅黑</vt:lpstr>
      <vt:lpstr>Arial Unicode MS</vt:lpstr>
      <vt:lpstr>Calibri</vt:lpstr>
      <vt:lpstr>华文隶书</vt:lpstr>
      <vt:lpstr>Arial Black</vt:lpstr>
      <vt:lpstr>默认设计模板</vt:lpstr>
      <vt:lpstr>1_默认设计模板</vt:lpstr>
      <vt:lpstr>PowerPoint 演示文稿</vt:lpstr>
      <vt:lpstr>PowerPoint 演示文稿</vt:lpstr>
      <vt:lpstr>清明节简介</vt:lpstr>
      <vt:lpstr>清明节的习俗</vt:lpstr>
      <vt:lpstr>PowerPoint 演示文稿</vt:lpstr>
      <vt:lpstr>清明的习俗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黄继光                1930年出生于四川省中江县一个山村。他自幼家境极为贫寒,黄继光从小就给地主扛长工、割草放牛。       抗美援朝战争开始后，国内大量征兵。黄继光在村里第一个报了名。体检时，他因身材较矮开始未被选中。来征兵的营长却被黄继光参军的热情所感动，同意破格录取。 1952年10月14日，上甘岭战役开始。10月19日夜，黄继光所在的二营奉命占领597．9高地表面阵地。当攻击部队受阻、伤亡较大时，黄继光主动请战，消灭敌人火力点。在战友负伤牺牲、自己所携弹药用光的情况下，黄继光毅然用自己的身躯堵住了敌人枪眼，为冲锋部队的胜利开辟了通路，牺牲时年仅22岁。 </vt:lpstr>
      <vt:lpstr>PowerPoint 演示文稿</vt:lpstr>
      <vt:lpstr>董存瑞</vt:lpstr>
      <vt:lpstr>PowerPoint 演示文稿</vt:lpstr>
      <vt:lpstr>PowerPoint 演示文稿</vt:lpstr>
      <vt:lpstr>燃烧的烈火 坚定地战士</vt:lpstr>
      <vt:lpstr>   人民英雄邱少云纪念馆</vt:lpstr>
      <vt:lpstr>PowerPoint 演示文稿</vt:lpstr>
      <vt:lpstr>刘胡兰 </vt:lpstr>
      <vt:lpstr>敌人在老百姓面前杀害刘胡兰</vt:lpstr>
      <vt:lpstr>             刘胡兰雕塑</vt:lpstr>
      <vt:lpstr>PowerPoint 演示文稿</vt:lpstr>
      <vt:lpstr>PowerPoint 演示文稿</vt:lpstr>
      <vt:lpstr>PowerPoint 演示文稿</vt:lpstr>
      <vt:lpstr>PowerPoint 演示文稿</vt:lpstr>
      <vt:lpstr>诗歌朗诵《英雄赞歌》</vt:lpstr>
      <vt:lpstr>PowerPoint 演示文稿</vt:lpstr>
      <vt:lpstr>PowerPoint 演示文稿</vt:lpstr>
      <vt:lpstr>PowerPoint 演示文稿</vt:lpstr>
      <vt:lpstr>PowerPoint 演示文稿</vt:lpstr>
      <vt:lpstr>PowerPoint 演示文稿</vt:lpstr>
    </vt:vector>
  </TitlesOfParts>
  <Company>www.yuwen99.com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www.yuwen99.com</dc:title>
  <dc:creator>www.yuwen99.com</dc:creator>
  <cp:keywords>www.yuwen99.com</cp:keywords>
  <dc:subject>www.yuwen99.com</dc:subject>
  <cp:category>www.yuwen99.com</cp:category>
  <cp:lastModifiedBy>ACER</cp:lastModifiedBy>
  <cp:revision>39</cp:revision>
  <dcterms:created xsi:type="dcterms:W3CDTF">2009-04-11T09:39:00Z</dcterms:created>
  <dcterms:modified xsi:type="dcterms:W3CDTF">2021-03-29T06:16:43Z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97D33F1829294F8490D5CE485826CB30</vt:lpwstr>
  </property>
  <property fmtid="{D5CDD505-2E9C-101B-9397-08002B2CF9AE}" pid="3" name="KSOProductBuildVer">
    <vt:lpwstr>2052-11.1.0.9208</vt:lpwstr>
  </property>
</Properties>
</file>