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63" r:id="rId2"/>
    <p:sldId id="323" r:id="rId3"/>
    <p:sldId id="324" r:id="rId4"/>
    <p:sldId id="337" r:id="rId5"/>
    <p:sldId id="335" r:id="rId6"/>
    <p:sldId id="338" r:id="rId7"/>
    <p:sldId id="358" r:id="rId8"/>
    <p:sldId id="333" r:id="rId9"/>
    <p:sldId id="351" r:id="rId10"/>
    <p:sldId id="352" r:id="rId11"/>
    <p:sldId id="360" r:id="rId12"/>
    <p:sldId id="332" r:id="rId13"/>
    <p:sldId id="327" r:id="rId14"/>
    <p:sldId id="329" r:id="rId15"/>
    <p:sldId id="350" r:id="rId16"/>
    <p:sldId id="355" r:id="rId17"/>
    <p:sldId id="359" r:id="rId18"/>
    <p:sldId id="356" r:id="rId19"/>
    <p:sldId id="36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8" y="-355"/>
      </p:cViewPr>
      <p:guideLst>
        <p:guide orient="horz" pos="218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741" y="-77"/>
      </p:cViewPr>
      <p:guideLst>
        <p:guide orient="horz" pos="2909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916DF-AFFE-493B-89CA-1480A3B15229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3B250-6312-48B0-975B-67C88AC2C4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B4049-A64E-4766-B571-191CBB2C5C6F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003CA-C05F-4651-83FF-3EC4DD8CA6D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96CC7-CC17-4F9B-990F-6C1D0D8C622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1714488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00">
        <p:fade/>
      </p:transition>
    </mc:Choice>
    <mc:Fallback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714488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4B4B5-2DE3-4425-8B6C-02999BF92F0A}" type="datetimeFigureOut">
              <a:rPr lang="zh-CN" altLang="en-US" smtClean="0"/>
              <a:pPr/>
              <a:t>2021/5/8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8D069-C85F-47C4-9B45-6F499ED2E54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 flipV="1">
            <a:off x="0" y="642918"/>
            <a:ext cx="9144000" cy="71438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9" name="图片 8" descr="图16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4931190" y="4643446"/>
            <a:ext cx="4212810" cy="274637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0" name="矩形 9"/>
          <p:cNvSpPr/>
          <p:nvPr userDrawn="1"/>
        </p:nvSpPr>
        <p:spPr>
          <a:xfrm>
            <a:off x="0" y="1357298"/>
            <a:ext cx="9144000" cy="5500702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0" y="6215082"/>
            <a:ext cx="9144000" cy="45719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8900000" scaled="1"/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0" y="6357958"/>
            <a:ext cx="9144000" cy="117157"/>
          </a:xfrm>
          <a:prstGeom prst="rect">
            <a:avLst/>
          </a:prstGeom>
          <a:gradFill flip="none" rotWithShape="1">
            <a:gsLst>
              <a:gs pos="0">
                <a:srgbClr val="92D050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8900000" scaled="0"/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 userDrawn="1"/>
        </p:nvSpPr>
        <p:spPr>
          <a:xfrm>
            <a:off x="2071670" y="6519446"/>
            <a:ext cx="7072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 kern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富力中学热线电话：</a:t>
            </a:r>
            <a:r>
              <a:rPr lang="en-US" altLang="en-US" sz="1600" b="1" kern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15522171565</a:t>
            </a:r>
            <a:r>
              <a:rPr lang="zh-CN" altLang="en-US" sz="1600" b="1" kern="12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（微信同号）  </a:t>
            </a:r>
            <a:r>
              <a:rPr lang="en-US" altLang="zh-CN" sz="1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QQ</a:t>
            </a:r>
            <a:r>
              <a:rPr lang="zh-CN" altLang="en-US" sz="1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en-US" altLang="zh-CN" sz="1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3306376727</a:t>
            </a:r>
            <a:endParaRPr lang="zh-CN" altLang="en-US" sz="1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6" r:id="rId14"/>
    <p:sldLayoutId id="2147483667" r:id="rId15"/>
  </p:sldLayoutIdLst>
  <p:txStyles>
    <p:titleStyle>
      <a:lvl1pPr algn="r" defTabSz="914400" rtl="0" eaLnBrk="1" latinLnBrk="0" hangingPunct="1">
        <a:spcBef>
          <a:spcPct val="0"/>
        </a:spcBef>
        <a:buNone/>
        <a:defRPr sz="2400" kern="1200">
          <a:solidFill>
            <a:schemeClr val="tx1"/>
          </a:solidFill>
          <a:latin typeface="华文楷体" panose="02010600040101010101" pitchFamily="2" charset="-122"/>
          <a:ea typeface="华文楷体" panose="02010600040101010101" pitchFamily="2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G:\2021.4&#24605;&#32500;&#23548;&#22270;\&#24605;&#32500;&#23548;&#22270;.asf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11" Type="http://schemas.openxmlformats.org/officeDocument/2006/relationships/image" Target="../media/image3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857356" y="1857364"/>
            <a:ext cx="6143668" cy="425443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00" tIns="38400" rIns="76800" bIns="38400" anchor="ctr"/>
          <a:lstStyle/>
          <a:p>
            <a:pPr marL="624078" indent="-624078" defTabSz="1023595">
              <a:lnSpc>
                <a:spcPct val="120000"/>
              </a:lnSpc>
              <a:buAutoNum type="circleNumDbPlain"/>
            </a:pPr>
            <a:endParaRPr lang="zh-CN" altLang="en-US" sz="3700" dirty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1023595">
              <a:lnSpc>
                <a:spcPct val="120000"/>
              </a:lnSpc>
            </a:pPr>
            <a:r>
              <a:rPr lang="zh-CN" altLang="en-US" sz="3700" dirty="0" smtClean="0">
                <a:solidFill>
                  <a:srgbClr val="88A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noProof="1">
              <a:solidFill>
                <a:srgbClr val="FF66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17035" y="2431342"/>
            <a:ext cx="5304096" cy="760814"/>
          </a:xfrm>
          <a:prstGeom prst="rect">
            <a:avLst/>
          </a:prstGeom>
          <a:noFill/>
          <a:ln w="9525">
            <a:noFill/>
          </a:ln>
        </p:spPr>
        <p:txBody>
          <a:bodyPr lIns="76800" tIns="38400" rIns="76800" bIns="38400" anchor="t">
            <a:spAutoFit/>
          </a:bodyPr>
          <a:lstStyle/>
          <a:p>
            <a:pPr marL="624078" indent="-624078">
              <a:lnSpc>
                <a:spcPct val="120000"/>
              </a:lnSpc>
              <a:buAutoNum type="circleNumDbPlain"/>
            </a:pPr>
            <a:r>
              <a:rPr lang="zh-CN" altLang="en-US" sz="3700" dirty="0" smtClean="0">
                <a:solidFill>
                  <a:srgbClr val="03B9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上课前，备心本</a:t>
            </a:r>
            <a:endParaRPr lang="zh-CN" altLang="en-US" sz="37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483" y="1040631"/>
            <a:ext cx="2712173" cy="123777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" name="组合 60"/>
          <p:cNvGrpSpPr/>
          <p:nvPr/>
        </p:nvGrpSpPr>
        <p:grpSpPr>
          <a:xfrm flipH="1" flipV="1">
            <a:off x="7367348" y="244480"/>
            <a:ext cx="1543714" cy="1633410"/>
            <a:chOff x="3419345" y="385660"/>
            <a:chExt cx="1447546" cy="1149156"/>
          </a:xfrm>
        </p:grpSpPr>
        <p:sp>
          <p:nvSpPr>
            <p:cNvPr id="62" name="椭圆 61"/>
            <p:cNvSpPr/>
            <p:nvPr/>
          </p:nvSpPr>
          <p:spPr>
            <a:xfrm flipV="1">
              <a:off x="3419345" y="946280"/>
              <a:ext cx="588536" cy="588536"/>
            </a:xfrm>
            <a:prstGeom prst="ellipse">
              <a:avLst/>
            </a:prstGeom>
            <a:solidFill>
              <a:srgbClr val="03B9CE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 flipV="1">
              <a:off x="4274117" y="1163083"/>
              <a:ext cx="299650" cy="299650"/>
            </a:xfrm>
            <a:prstGeom prst="ellipse">
              <a:avLst/>
            </a:prstGeom>
            <a:solidFill>
              <a:srgbClr val="88AF20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 flipV="1">
              <a:off x="4650079" y="385660"/>
              <a:ext cx="216812" cy="216812"/>
            </a:xfrm>
            <a:prstGeom prst="ellipse">
              <a:avLst/>
            </a:prstGeom>
            <a:solidFill>
              <a:srgbClr val="F0A901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 flipV="1">
              <a:off x="4007881" y="550314"/>
              <a:ext cx="424390" cy="424390"/>
            </a:xfrm>
            <a:prstGeom prst="ellipse">
              <a:avLst/>
            </a:prstGeom>
            <a:solidFill>
              <a:srgbClr val="E36652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组合 65"/>
          <p:cNvGrpSpPr/>
          <p:nvPr/>
        </p:nvGrpSpPr>
        <p:grpSpPr>
          <a:xfrm>
            <a:off x="146933" y="4918064"/>
            <a:ext cx="1543714" cy="1633410"/>
            <a:chOff x="3419345" y="385660"/>
            <a:chExt cx="1447546" cy="1149156"/>
          </a:xfrm>
        </p:grpSpPr>
        <p:sp>
          <p:nvSpPr>
            <p:cNvPr id="67" name="椭圆 66"/>
            <p:cNvSpPr/>
            <p:nvPr/>
          </p:nvSpPr>
          <p:spPr>
            <a:xfrm flipV="1">
              <a:off x="3419345" y="946280"/>
              <a:ext cx="588536" cy="588536"/>
            </a:xfrm>
            <a:prstGeom prst="ellipse">
              <a:avLst/>
            </a:prstGeom>
            <a:solidFill>
              <a:srgbClr val="03B9CE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 flipV="1">
              <a:off x="4274117" y="1163083"/>
              <a:ext cx="299650" cy="299650"/>
            </a:xfrm>
            <a:prstGeom prst="ellipse">
              <a:avLst/>
            </a:prstGeom>
            <a:solidFill>
              <a:srgbClr val="88AF20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 flipV="1">
              <a:off x="4650079" y="385660"/>
              <a:ext cx="216812" cy="216812"/>
            </a:xfrm>
            <a:prstGeom prst="ellipse">
              <a:avLst/>
            </a:prstGeom>
            <a:solidFill>
              <a:srgbClr val="F0A901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 flipV="1">
              <a:off x="4007881" y="550314"/>
              <a:ext cx="424390" cy="424390"/>
            </a:xfrm>
            <a:prstGeom prst="ellipse">
              <a:avLst/>
            </a:prstGeom>
            <a:solidFill>
              <a:srgbClr val="E36652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920268" y="3359007"/>
            <a:ext cx="4223499" cy="1093213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 defTabSz="1023595">
              <a:lnSpc>
                <a:spcPct val="120000"/>
              </a:lnSpc>
            </a:pPr>
            <a:r>
              <a:rPr lang="zh-CN" altLang="en-US" sz="3700" dirty="0" smtClean="0">
                <a:solidFill>
                  <a:srgbClr val="88A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② 举手后，再发言</a:t>
            </a:r>
            <a:endParaRPr lang="zh-CN" altLang="en-US" sz="37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23595">
              <a:lnSpc>
                <a:spcPct val="120000"/>
              </a:lnSpc>
            </a:pPr>
            <a:r>
              <a:rPr lang="zh-CN" altLang="en-US" dirty="0" smtClean="0">
                <a:solidFill>
                  <a:srgbClr val="F0A90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792140" y="4224947"/>
            <a:ext cx="4780255" cy="760814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pPr defTabSz="1023595">
              <a:lnSpc>
                <a:spcPct val="120000"/>
              </a:lnSpc>
            </a:pPr>
            <a:r>
              <a:rPr lang="zh-CN" altLang="en-US" sz="3700" dirty="0" smtClean="0">
                <a:solidFill>
                  <a:srgbClr val="F0A90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③ 发言时，静静听</a:t>
            </a:r>
            <a:endParaRPr lang="zh-CN" altLang="en-US" sz="37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43582" y="5209604"/>
            <a:ext cx="4443061" cy="646937"/>
          </a:xfrm>
          <a:prstGeom prst="rect">
            <a:avLst/>
          </a:prstGeom>
          <a:noFill/>
        </p:spPr>
        <p:txBody>
          <a:bodyPr wrap="square" lIns="76800" tIns="38400" rIns="76800" bIns="38400" rtlCol="0">
            <a:spAutoFit/>
          </a:bodyPr>
          <a:lstStyle/>
          <a:p>
            <a:r>
              <a:rPr lang="zh-CN" altLang="en-US" dirty="0" smtClean="0">
                <a:solidFill>
                  <a:srgbClr val="E36652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3700" dirty="0" smtClean="0">
                <a:solidFill>
                  <a:srgbClr val="E366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④ 游戏时，尊他人</a:t>
            </a:r>
            <a:endParaRPr lang="zh-CN" altLang="en-US" sz="37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8916" name="Picture 4" descr="https://gimg2.baidu.com/image_search/src=http%3A%2F%2F5b0988e595225.cdn.sohucs.com%2Fq_70%2Cc_zoom%2Cw_640%2Fimages%2F20180322%2Fab8cccfe092742aab2d03105e653175f.jpg&amp;refer=http%3A%2F%2F5b0988e595225.cdn.sohucs.com&amp;app=2002&amp;size=f9999,10000&amp;q=a80&amp;n=0&amp;g=0n&amp;fmt=jpeg?sec=1620438813&amp;t=f039ad1a1bbb83538d7f803f63e5891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8097604" cy="4643470"/>
          </a:xfrm>
          <a:prstGeom prst="rect">
            <a:avLst/>
          </a:prstGeom>
          <a:noFill/>
        </p:spPr>
      </p:pic>
      <p:sp>
        <p:nvSpPr>
          <p:cNvPr id="5" name="Rectangle 2"/>
          <p:cNvSpPr txBox="1">
            <a:spLocks/>
          </p:cNvSpPr>
          <p:nvPr/>
        </p:nvSpPr>
        <p:spPr>
          <a:xfrm>
            <a:off x="2285984" y="0"/>
            <a:ext cx="6300788" cy="674687"/>
          </a:xfrm>
          <a:prstGeom prst="rect">
            <a:avLst/>
          </a:prstGeom>
        </p:spPr>
        <p:txBody>
          <a:bodyPr wrap="square" lIns="91440" tIns="45720" rIns="90000" bIns="4572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思维导图的作用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1421606" y="150814"/>
            <a:ext cx="6300788" cy="674687"/>
          </a:xfrm>
        </p:spPr>
        <p:txBody>
          <a:bodyPr wrap="square" lIns="91440" tIns="45720" rIns="90000" bIns="45720" anchor="ctr"/>
          <a:lstStyle/>
          <a:p>
            <a:pPr marL="0" indent="0" fontAlgn="base">
              <a:spcAft>
                <a:spcPct val="0"/>
              </a:spcAft>
            </a:pPr>
            <a:r>
              <a:rPr lang="zh-CN" altLang="en-US" dirty="0"/>
              <a:t>思维导图记</a:t>
            </a:r>
            <a:r>
              <a:rPr lang="zh-CN" altLang="en-US" dirty="0" smtClean="0"/>
              <a:t>笔记作用</a:t>
            </a:r>
            <a:endParaRPr lang="zh-CN" altLang="en-US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958851"/>
            <a:ext cx="8929719" cy="5565775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panose="05020102010507070707" pitchFamily="18" charset="2"/>
              <a:buChar char="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只记忆相关的词可以节省时间：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50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％到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95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％；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panose="05020102010507070707" pitchFamily="18" charset="2"/>
              <a:buChar char="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只读相关的词可节省时间：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90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％；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panose="05020102010507070707" pitchFamily="18" charset="2"/>
              <a:buChar char="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复习思维导图笔记可节省时间：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90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％；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panose="05020102010507070707" pitchFamily="18" charset="2"/>
              <a:buChar char="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不必在不需要的词汇中寻找关键词可省时间：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90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％；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panose="05020102010507070707" pitchFamily="18" charset="2"/>
              <a:buChar char="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重要的关键词更为显眼；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panose="05020102010507070707" pitchFamily="18" charset="2"/>
              <a:buChar char="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 关键词并列在时空之中，可灵活组合，改善创造力和记忆力；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panose="05020102010507070707" pitchFamily="18" charset="2"/>
              <a:buChar char="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做思维导图的时候，会不断发现新想法和新关系，鼓励思想不间断和无穷尽地流动；</a:t>
            </a:r>
          </a:p>
          <a:p>
            <a:pPr marL="342900" marR="0" lvl="0" indent="-342900" algn="l" defTabSz="4572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Tx/>
              <a:buFont typeface="Wingdings 2" panose="05020102010507070707" pitchFamily="18" charset="2"/>
              <a:buChar char=""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大脑不断利用皮层技巧，起来越清醒，越来越愿意接受新事物。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39375" t="27500" r="24062" b="23750"/>
          <a:stretch>
            <a:fillRect/>
          </a:stretch>
        </p:blipFill>
        <p:spPr bwMode="auto">
          <a:xfrm>
            <a:off x="857224" y="928670"/>
            <a:ext cx="7000924" cy="525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Grp="1"/>
          </p:cNvSpPr>
          <p:nvPr>
            <p:ph type="title"/>
          </p:nvPr>
        </p:nvSpPr>
        <p:spPr>
          <a:xfrm>
            <a:off x="2500298" y="0"/>
            <a:ext cx="6300788" cy="674687"/>
          </a:xfrm>
        </p:spPr>
        <p:txBody>
          <a:bodyPr wrap="square" lIns="91440" tIns="45720" rIns="90000" bIns="45720" anchor="ctr"/>
          <a:lstStyle/>
          <a:p>
            <a:pPr marL="0" indent="0" fontAlgn="base">
              <a:spcAft>
                <a:spcPct val="0"/>
              </a:spcAft>
            </a:pPr>
            <a:r>
              <a:rPr lang="zh-CN" altLang="en-US" dirty="0"/>
              <a:t>思维导</a:t>
            </a:r>
            <a:r>
              <a:rPr lang="zh-CN" altLang="en-US" dirty="0" smtClean="0"/>
              <a:t>图的原理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428596" y="857232"/>
            <a:ext cx="7015377" cy="75588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大脑与思维导图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pic>
        <p:nvPicPr>
          <p:cNvPr id="3" name="Picture 2" descr="C:\Users\Administrator\Desktop\大脑与思维导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467" y="1852613"/>
            <a:ext cx="4280609" cy="3290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Administrator\Desktop\大脑的奇妙——思维导图 图库\左右脑思维导图_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9816" y="1828800"/>
            <a:ext cx="3922192" cy="3371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 txBox="1">
            <a:spLocks/>
          </p:cNvSpPr>
          <p:nvPr/>
        </p:nvSpPr>
        <p:spPr>
          <a:xfrm>
            <a:off x="2500298" y="0"/>
            <a:ext cx="6300788" cy="674687"/>
          </a:xfrm>
          <a:prstGeom prst="rect">
            <a:avLst/>
          </a:prstGeom>
        </p:spPr>
        <p:txBody>
          <a:bodyPr wrap="square" lIns="91440" tIns="45720" rIns="90000" bIns="4572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思维导图的原理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主题截图_副本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-538162"/>
            <a:ext cx="4400550" cy="7818311"/>
          </a:xfrm>
          <a:prstGeom prst="rect">
            <a:avLst/>
          </a:prstGeom>
          <a:noFill/>
        </p:spPr>
      </p:pic>
      <p:pic>
        <p:nvPicPr>
          <p:cNvPr id="3" name="Picture 5" descr="C:\Users\Administrator\Desktop\下周去郊游_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6212" y="-447150"/>
            <a:ext cx="4757738" cy="8452914"/>
          </a:xfrm>
          <a:prstGeom prst="rect">
            <a:avLst/>
          </a:prstGeom>
          <a:noFill/>
        </p:spPr>
      </p:pic>
      <p:sp>
        <p:nvSpPr>
          <p:cNvPr id="4" name="标题 1">
            <a:extLst>
              <a:ext uri="{FF2B5EF4-FFF2-40B4-BE49-F238E27FC236}">
                <a16:creationId xmlns="" xmlns:a16="http://schemas.microsoft.com/office/drawing/2014/main" id="{A75C4E4C-09F7-4057-9757-C424FAAA9921}"/>
              </a:ext>
            </a:extLst>
          </p:cNvPr>
          <p:cNvSpPr txBox="1">
            <a:spLocks/>
          </p:cNvSpPr>
          <p:nvPr/>
        </p:nvSpPr>
        <p:spPr>
          <a:xfrm>
            <a:off x="1357290" y="714356"/>
            <a:ext cx="7043952" cy="123213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确定中心目标</a:t>
            </a:r>
            <a:endParaRPr kumimoji="0" lang="zh-CN" altLang="zh-CN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2500298" y="0"/>
            <a:ext cx="6300788" cy="674687"/>
          </a:xfrm>
          <a:prstGeom prst="rect">
            <a:avLst/>
          </a:prstGeom>
        </p:spPr>
        <p:txBody>
          <a:bodyPr wrap="square" lIns="91440" tIns="45720" rIns="90000" bIns="4572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思维导图的画法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思维导图.asf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857232"/>
            <a:ext cx="8707488" cy="5421237"/>
          </a:xfrm>
          <a:prstGeom prst="rect">
            <a:avLst/>
          </a:prstGeom>
        </p:spPr>
      </p:pic>
      <p:sp>
        <p:nvSpPr>
          <p:cNvPr id="3" name="Rectangle 2"/>
          <p:cNvSpPr txBox="1">
            <a:spLocks/>
          </p:cNvSpPr>
          <p:nvPr/>
        </p:nvSpPr>
        <p:spPr>
          <a:xfrm>
            <a:off x="2500298" y="0"/>
            <a:ext cx="6300788" cy="674687"/>
          </a:xfrm>
          <a:prstGeom prst="rect">
            <a:avLst/>
          </a:prstGeom>
        </p:spPr>
        <p:txBody>
          <a:bodyPr wrap="square" lIns="91440" tIns="45720" rIns="90000" bIns="4572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思维导图的画法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导图视频结束截屏_副本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817"/>
            <a:ext cx="8929718" cy="5538875"/>
          </a:xfrm>
          <a:prstGeom prst="rect">
            <a:avLst/>
          </a:prstGeom>
          <a:noFill/>
        </p:spPr>
      </p:pic>
      <p:grpSp>
        <p:nvGrpSpPr>
          <p:cNvPr id="3" name="组合 2"/>
          <p:cNvGrpSpPr/>
          <p:nvPr/>
        </p:nvGrpSpPr>
        <p:grpSpPr>
          <a:xfrm>
            <a:off x="3714744" y="5143512"/>
            <a:ext cx="1676509" cy="939062"/>
            <a:chOff x="6019800" y="5200650"/>
            <a:chExt cx="1847850" cy="1123950"/>
          </a:xfrm>
        </p:grpSpPr>
        <p:cxnSp>
          <p:nvCxnSpPr>
            <p:cNvPr id="4" name="直接箭头连接符 3"/>
            <p:cNvCxnSpPr/>
            <p:nvPr/>
          </p:nvCxnSpPr>
          <p:spPr>
            <a:xfrm flipH="1" flipV="1">
              <a:off x="6572250" y="5200650"/>
              <a:ext cx="4191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14"/>
            <p:cNvGrpSpPr/>
            <p:nvPr/>
          </p:nvGrpSpPr>
          <p:grpSpPr>
            <a:xfrm>
              <a:off x="6019800" y="5505450"/>
              <a:ext cx="1847850" cy="819150"/>
              <a:chOff x="6019800" y="5505450"/>
              <a:chExt cx="1847850" cy="819150"/>
            </a:xfrm>
          </p:grpSpPr>
          <p:sp>
            <p:nvSpPr>
              <p:cNvPr id="6" name="云形 5"/>
              <p:cNvSpPr/>
              <p:nvPr/>
            </p:nvSpPr>
            <p:spPr>
              <a:xfrm>
                <a:off x="6019800" y="5505450"/>
                <a:ext cx="1847850" cy="819150"/>
              </a:xfrm>
              <a:prstGeom prst="cloud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591300" y="5753100"/>
                <a:ext cx="1219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 smtClean="0"/>
                  <a:t>中心图</a:t>
                </a:r>
                <a:endParaRPr lang="zh-CN" altLang="en-US" dirty="0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5715008" y="571480"/>
            <a:ext cx="1857388" cy="907229"/>
            <a:chOff x="7791450" y="266700"/>
            <a:chExt cx="1447800" cy="1085850"/>
          </a:xfrm>
        </p:grpSpPr>
        <p:sp>
          <p:nvSpPr>
            <p:cNvPr id="9" name="云形 8"/>
            <p:cNvSpPr/>
            <p:nvPr/>
          </p:nvSpPr>
          <p:spPr>
            <a:xfrm>
              <a:off x="7791450" y="266700"/>
              <a:ext cx="1390650" cy="1085850"/>
            </a:xfrm>
            <a:prstGeom prst="cloud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020050" y="533400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关键词</a:t>
              </a:r>
              <a:endParaRPr lang="zh-CN" altLang="en-US" dirty="0"/>
            </a:p>
          </p:txBody>
        </p:sp>
        <p:cxnSp>
          <p:nvCxnSpPr>
            <p:cNvPr id="11" name="直接箭头连接符 10"/>
            <p:cNvCxnSpPr/>
            <p:nvPr/>
          </p:nvCxnSpPr>
          <p:spPr>
            <a:xfrm>
              <a:off x="8724900" y="1028700"/>
              <a:ext cx="285750" cy="2857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2285984" y="1285860"/>
            <a:ext cx="2857520" cy="1018643"/>
            <a:chOff x="3581400" y="495300"/>
            <a:chExt cx="2800350" cy="1219200"/>
          </a:xfrm>
        </p:grpSpPr>
        <p:sp>
          <p:nvSpPr>
            <p:cNvPr id="13" name="云形 12"/>
            <p:cNvSpPr/>
            <p:nvPr/>
          </p:nvSpPr>
          <p:spPr>
            <a:xfrm>
              <a:off x="3581400" y="495300"/>
              <a:ext cx="2800350" cy="990600"/>
            </a:xfrm>
            <a:prstGeom prst="cloud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33850" y="609600"/>
              <a:ext cx="1981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自然弯曲的，有粗细之分的线条</a:t>
              </a:r>
              <a:endParaRPr lang="zh-CN" altLang="en-US" dirty="0"/>
            </a:p>
          </p:txBody>
        </p:sp>
        <p:cxnSp>
          <p:nvCxnSpPr>
            <p:cNvPr id="15" name="直接箭头连接符 14"/>
            <p:cNvCxnSpPr/>
            <p:nvPr/>
          </p:nvCxnSpPr>
          <p:spPr>
            <a:xfrm flipH="1">
              <a:off x="4171950" y="1333500"/>
              <a:ext cx="45720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组合 15"/>
          <p:cNvGrpSpPr/>
          <p:nvPr/>
        </p:nvGrpSpPr>
        <p:grpSpPr>
          <a:xfrm>
            <a:off x="500034" y="5000636"/>
            <a:ext cx="2302680" cy="1130057"/>
            <a:chOff x="400050" y="5257800"/>
            <a:chExt cx="2305050" cy="1352550"/>
          </a:xfrm>
        </p:grpSpPr>
        <p:sp>
          <p:nvSpPr>
            <p:cNvPr id="17" name="云形 16"/>
            <p:cNvSpPr/>
            <p:nvPr/>
          </p:nvSpPr>
          <p:spPr>
            <a:xfrm>
              <a:off x="400050" y="5676900"/>
              <a:ext cx="2019300" cy="933450"/>
            </a:xfrm>
            <a:prstGeom prst="cloud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7700" y="5905500"/>
              <a:ext cx="1562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有组织有结构</a:t>
              </a:r>
              <a:endParaRPr lang="zh-CN" altLang="en-US" dirty="0"/>
            </a:p>
          </p:txBody>
        </p:sp>
        <p:cxnSp>
          <p:nvCxnSpPr>
            <p:cNvPr id="19" name="直接箭头连接符 18"/>
            <p:cNvCxnSpPr/>
            <p:nvPr/>
          </p:nvCxnSpPr>
          <p:spPr>
            <a:xfrm flipV="1">
              <a:off x="2362200" y="5257800"/>
              <a:ext cx="342900" cy="7239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500826" y="2428868"/>
            <a:ext cx="2071702" cy="1034560"/>
            <a:chOff x="9925050" y="1962150"/>
            <a:chExt cx="2000250" cy="1238250"/>
          </a:xfrm>
        </p:grpSpPr>
        <p:sp>
          <p:nvSpPr>
            <p:cNvPr id="21" name="云形 20"/>
            <p:cNvSpPr/>
            <p:nvPr/>
          </p:nvSpPr>
          <p:spPr>
            <a:xfrm>
              <a:off x="9925050" y="1962150"/>
              <a:ext cx="2000250" cy="952500"/>
            </a:xfrm>
            <a:prstGeom prst="cloud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115550" y="2190750"/>
              <a:ext cx="1790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有图画，有色彩</a:t>
              </a:r>
              <a:endParaRPr lang="zh-CN" altLang="en-US" dirty="0"/>
            </a:p>
          </p:txBody>
        </p:sp>
        <p:cxnSp>
          <p:nvCxnSpPr>
            <p:cNvPr id="23" name="直接箭头连接符 22"/>
            <p:cNvCxnSpPr/>
            <p:nvPr/>
          </p:nvCxnSpPr>
          <p:spPr>
            <a:xfrm flipH="1">
              <a:off x="10420350" y="2933700"/>
              <a:ext cx="514350" cy="2667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"/>
          <p:cNvSpPr txBox="1">
            <a:spLocks/>
          </p:cNvSpPr>
          <p:nvPr/>
        </p:nvSpPr>
        <p:spPr>
          <a:xfrm>
            <a:off x="2500298" y="0"/>
            <a:ext cx="6300788" cy="674687"/>
          </a:xfrm>
          <a:prstGeom prst="rect">
            <a:avLst/>
          </a:prstGeom>
        </p:spPr>
        <p:txBody>
          <a:bodyPr wrap="square" lIns="91440" tIns="45720" rIns="90000" bIns="4572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思维导图的画法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428596" y="928670"/>
            <a:ext cx="6865062" cy="434584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勤于练习，积极应用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！</a:t>
            </a:r>
            <a:endParaRPr kumimoji="0" lang="zh-CN" altLang="en-US" sz="5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5214950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下面我们做一个自我介绍的思维导图</a:t>
            </a:r>
            <a:endParaRPr lang="zh-CN" altLang="en-US" sz="2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2500298" y="0"/>
            <a:ext cx="6300788" cy="674687"/>
          </a:xfrm>
          <a:prstGeom prst="rect">
            <a:avLst/>
          </a:prstGeom>
        </p:spPr>
        <p:txBody>
          <a:bodyPr wrap="square" lIns="91440" tIns="45720" rIns="90000" bIns="4572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思维导图的画法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687" r="5242" b="14062"/>
          <a:stretch>
            <a:fillRect/>
          </a:stretch>
        </p:blipFill>
        <p:spPr>
          <a:xfrm rot="16200000">
            <a:off x="2667859" y="1189737"/>
            <a:ext cx="2955744" cy="48625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/>
          </p:cNvSpPr>
          <p:nvPr/>
        </p:nvSpPr>
        <p:spPr>
          <a:xfrm>
            <a:off x="2500298" y="0"/>
            <a:ext cx="6300788" cy="674687"/>
          </a:xfrm>
          <a:prstGeom prst="rect">
            <a:avLst/>
          </a:prstGeom>
        </p:spPr>
        <p:txBody>
          <a:bodyPr wrap="square" lIns="91440" tIns="45720" rIns="90000" bIns="4572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思维导图的应用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357290" y="2643182"/>
            <a:ext cx="6372244" cy="1143000"/>
          </a:xfrm>
        </p:spPr>
        <p:txBody>
          <a:bodyPr/>
          <a:lstStyle/>
          <a:p>
            <a:r>
              <a:rPr lang="zh-CN" altLang="en-US" sz="4000" dirty="0" smtClean="0"/>
              <a:t>请你来分享你的自我介绍</a:t>
            </a:r>
            <a:endParaRPr lang="zh-CN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文本框 6"/>
          <p:cNvSpPr txBox="1"/>
          <p:nvPr/>
        </p:nvSpPr>
        <p:spPr>
          <a:xfrm>
            <a:off x="916425" y="1573801"/>
            <a:ext cx="6752675" cy="306298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90500"/>
          </a:sp3d>
        </p:spPr>
        <p:txBody>
          <a:bodyPr wrap="square" lIns="76800" tIns="38400" rIns="76800" bIns="38400" rtlCol="0">
            <a:spAutoFit/>
          </a:bodyPr>
          <a:lstStyle/>
          <a:p>
            <a:pPr algn="ctr"/>
            <a:r>
              <a:rPr lang="en-US" altLang="zh-CN" sz="9700" b="1" dirty="0" smtClean="0">
                <a:solidFill>
                  <a:srgbClr val="03B9C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Th</a:t>
            </a:r>
            <a:r>
              <a:rPr lang="en-US" altLang="zh-CN" sz="9700" b="1" dirty="0" smtClean="0">
                <a:solidFill>
                  <a:srgbClr val="88A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an</a:t>
            </a:r>
            <a:r>
              <a:rPr lang="en-US" altLang="zh-CN" sz="9700" b="1" dirty="0" smtClean="0">
                <a:solidFill>
                  <a:srgbClr val="F0A90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k </a:t>
            </a:r>
          </a:p>
          <a:p>
            <a:pPr algn="ctr"/>
            <a:r>
              <a:rPr lang="en-US" altLang="zh-CN" sz="9700" b="1" dirty="0" smtClean="0">
                <a:solidFill>
                  <a:srgbClr val="E3665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you</a:t>
            </a:r>
            <a:r>
              <a:rPr lang="en-US" altLang="zh-CN" sz="9700" b="1" dirty="0" smtClean="0">
                <a:solidFill>
                  <a:srgbClr val="9966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!</a:t>
            </a:r>
            <a:endParaRPr lang="zh-CN" altLang="en-US" sz="9700" b="1" dirty="0">
              <a:solidFill>
                <a:srgbClr val="E3665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50"/>
          <p:cNvGrpSpPr/>
          <p:nvPr/>
        </p:nvGrpSpPr>
        <p:grpSpPr>
          <a:xfrm flipH="1" flipV="1">
            <a:off x="7518339" y="5115707"/>
            <a:ext cx="1543714" cy="1633410"/>
            <a:chOff x="3419345" y="385660"/>
            <a:chExt cx="1447546" cy="1149156"/>
          </a:xfrm>
        </p:grpSpPr>
        <p:sp>
          <p:nvSpPr>
            <p:cNvPr id="54" name="椭圆 53"/>
            <p:cNvSpPr/>
            <p:nvPr/>
          </p:nvSpPr>
          <p:spPr>
            <a:xfrm flipV="1">
              <a:off x="3419345" y="946280"/>
              <a:ext cx="588536" cy="588536"/>
            </a:xfrm>
            <a:prstGeom prst="ellipse">
              <a:avLst/>
            </a:prstGeom>
            <a:solidFill>
              <a:srgbClr val="03B9CE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 flipV="1">
              <a:off x="4274117" y="1163083"/>
              <a:ext cx="299650" cy="299650"/>
            </a:xfrm>
            <a:prstGeom prst="ellipse">
              <a:avLst/>
            </a:prstGeom>
            <a:solidFill>
              <a:srgbClr val="88AF20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 flipV="1">
              <a:off x="4650079" y="385660"/>
              <a:ext cx="216812" cy="216812"/>
            </a:xfrm>
            <a:prstGeom prst="ellipse">
              <a:avLst/>
            </a:prstGeom>
            <a:solidFill>
              <a:srgbClr val="F0A901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 flipV="1">
              <a:off x="4007881" y="550314"/>
              <a:ext cx="424390" cy="424390"/>
            </a:xfrm>
            <a:prstGeom prst="ellipse">
              <a:avLst/>
            </a:prstGeom>
            <a:solidFill>
              <a:srgbClr val="E36652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57"/>
          <p:cNvGrpSpPr/>
          <p:nvPr/>
        </p:nvGrpSpPr>
        <p:grpSpPr>
          <a:xfrm>
            <a:off x="87870" y="112227"/>
            <a:ext cx="1543714" cy="1633410"/>
            <a:chOff x="3419345" y="385660"/>
            <a:chExt cx="1447546" cy="1149156"/>
          </a:xfrm>
        </p:grpSpPr>
        <p:sp>
          <p:nvSpPr>
            <p:cNvPr id="59" name="椭圆 58"/>
            <p:cNvSpPr/>
            <p:nvPr/>
          </p:nvSpPr>
          <p:spPr>
            <a:xfrm flipV="1">
              <a:off x="3419345" y="946280"/>
              <a:ext cx="588536" cy="588536"/>
            </a:xfrm>
            <a:prstGeom prst="ellipse">
              <a:avLst/>
            </a:prstGeom>
            <a:solidFill>
              <a:srgbClr val="03B9CE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 flipV="1">
              <a:off x="4274117" y="1163083"/>
              <a:ext cx="299650" cy="299650"/>
            </a:xfrm>
            <a:prstGeom prst="ellipse">
              <a:avLst/>
            </a:prstGeom>
            <a:solidFill>
              <a:srgbClr val="88AF20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 flipV="1">
              <a:off x="4650079" y="385660"/>
              <a:ext cx="216812" cy="216812"/>
            </a:xfrm>
            <a:prstGeom prst="ellipse">
              <a:avLst/>
            </a:prstGeom>
            <a:solidFill>
              <a:srgbClr val="F0A901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 flipV="1">
              <a:off x="4007881" y="550314"/>
              <a:ext cx="424390" cy="424390"/>
            </a:xfrm>
            <a:prstGeom prst="ellipse">
              <a:avLst/>
            </a:prstGeom>
            <a:solidFill>
              <a:srgbClr val="E36652"/>
            </a:solidFill>
            <a:ln w="4445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rtlCol="0" anchor="ctr"/>
            <a:lstStyle/>
            <a:p>
              <a:pPr algn="ctr" defTabSz="1023595">
                <a:defRPr/>
              </a:pPr>
              <a:endParaRPr lang="zh-CN" altLang="en-US" sz="1300" kern="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D43AD19-008D-4DF6-BA13-55F6D7A4A92C}"/>
              </a:ext>
            </a:extLst>
          </p:cNvPr>
          <p:cNvGrpSpPr/>
          <p:nvPr/>
        </p:nvGrpSpPr>
        <p:grpSpPr>
          <a:xfrm>
            <a:off x="1771691" y="2519977"/>
            <a:ext cx="992594" cy="716975"/>
            <a:chOff x="5627104" y="1188340"/>
            <a:chExt cx="867264" cy="1228168"/>
          </a:xfrm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9DD383F5-FB1D-496E-9057-A1EDAFDAA9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27104" y="1197864"/>
              <a:ext cx="86513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>
              <a:extLst>
                <a:ext uri="{FF2B5EF4-FFF2-40B4-BE49-F238E27FC236}">
                  <a16:creationId xmlns="" xmlns:a16="http://schemas.microsoft.com/office/drawing/2014/main" id="{5C21CE09-6C4C-4D57-B861-A004578A5C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94368" y="1188340"/>
              <a:ext cx="0" cy="1228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5027061E-60FB-4BD2-ABA3-5107C2AA086B}"/>
              </a:ext>
            </a:extLst>
          </p:cNvPr>
          <p:cNvGrpSpPr/>
          <p:nvPr/>
        </p:nvGrpSpPr>
        <p:grpSpPr>
          <a:xfrm>
            <a:off x="-276" y="2317542"/>
            <a:ext cx="880164" cy="1557011"/>
            <a:chOff x="3447288" y="1197864"/>
            <a:chExt cx="1490472" cy="3008376"/>
          </a:xfrm>
        </p:grpSpPr>
        <p:cxnSp>
          <p:nvCxnSpPr>
            <p:cNvPr id="6" name="直接连接符 5">
              <a:extLst>
                <a:ext uri="{FF2B5EF4-FFF2-40B4-BE49-F238E27FC236}">
                  <a16:creationId xmlns="" xmlns:a16="http://schemas.microsoft.com/office/drawing/2014/main" id="{BC9DE2BE-7D0C-4582-AB84-FDFF2E6941A9}"/>
                </a:ext>
              </a:extLst>
            </p:cNvPr>
            <p:cNvCxnSpPr/>
            <p:nvPr/>
          </p:nvCxnSpPr>
          <p:spPr>
            <a:xfrm flipH="1">
              <a:off x="3447288" y="1197864"/>
              <a:ext cx="2560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4BC5F3AD-DBA1-4C27-ABF1-DC69C7B65F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47288" y="4206240"/>
              <a:ext cx="14904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="" xmlns:a16="http://schemas.microsoft.com/office/drawing/2014/main" id="{E09EB9E5-78A0-4609-BA3F-1F3E959154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47288" y="1197865"/>
              <a:ext cx="0" cy="3008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3">
            <a:extLst>
              <a:ext uri="{FF2B5EF4-FFF2-40B4-BE49-F238E27FC236}">
                <a16:creationId xmlns="" xmlns:a16="http://schemas.microsoft.com/office/drawing/2014/main" id="{1AE6B8EB-5E49-4708-B814-AFF0F29E9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795" y="2795053"/>
            <a:ext cx="166427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defRPr/>
            </a:pPr>
            <a:r>
              <a:rPr lang="zh-CN" altLang="en-US" sz="5400" b="1" dirty="0" smtClean="0">
                <a:solidFill>
                  <a:schemeClr val="accent1"/>
                </a:solidFill>
                <a:latin typeface="思源宋體 TW Light" panose="02020300000000000000" pitchFamily="18" charset="-128"/>
                <a:ea typeface="思源宋體 TW Light" panose="02020300000000000000" pitchFamily="18" charset="-128"/>
              </a:rPr>
              <a:t>挑战</a:t>
            </a:r>
            <a:endParaRPr lang="zh-CN" altLang="en-US" sz="5400" b="1" dirty="0">
              <a:solidFill>
                <a:schemeClr val="accent1"/>
              </a:solidFill>
              <a:latin typeface="思源宋體 TW Light" panose="02020300000000000000" pitchFamily="18" charset="-128"/>
              <a:ea typeface="思源宋體 TW Light" panose="02020300000000000000" pitchFamily="18" charset="-128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="" xmlns:a16="http://schemas.microsoft.com/office/drawing/2014/main" id="{7D738E88-B9D2-4F74-ABDC-70AD5D2036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76" y="1972290"/>
            <a:ext cx="166427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思源宋體 TW Light" panose="02020300000000000000" pitchFamily="18" charset="-128"/>
                <a:ea typeface="思源宋體 TW Light" panose="02020300000000000000" pitchFamily="18" charset="-128"/>
                <a:cs typeface="+mn-cs"/>
              </a:rPr>
              <a:t>记忆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思源宋體 TW Light" panose="02020300000000000000" pitchFamily="18" charset="-128"/>
              <a:ea typeface="思源宋體 TW Light" panose="02020300000000000000" pitchFamily="18" charset="-128"/>
              <a:cs typeface="+mn-cs"/>
            </a:endParaRPr>
          </a:p>
        </p:txBody>
      </p:sp>
      <p:sp>
        <p:nvSpPr>
          <p:cNvPr id="11" name="文本框 95">
            <a:extLst>
              <a:ext uri="{FF2B5EF4-FFF2-40B4-BE49-F238E27FC236}">
                <a16:creationId xmlns="" xmlns:a16="http://schemas.microsoft.com/office/drawing/2014/main" id="{05F92FD4-6F95-43A3-8470-46D9247E887A}"/>
              </a:ext>
            </a:extLst>
          </p:cNvPr>
          <p:cNvSpPr txBox="1"/>
          <p:nvPr/>
        </p:nvSpPr>
        <p:spPr>
          <a:xfrm>
            <a:off x="1091738" y="3810000"/>
            <a:ext cx="1918134" cy="238537"/>
          </a:xfrm>
          <a:prstGeom prst="rect">
            <a:avLst/>
          </a:prstGeom>
          <a:solidFill>
            <a:schemeClr val="tx1"/>
          </a:solidFill>
        </p:spPr>
        <p:txBody>
          <a:bodyPr wrap="square" lIns="68589" tIns="34295" rIns="68589" bIns="3429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100" b="1" kern="0" spc="300" dirty="0" smtClean="0">
                <a:solidFill>
                  <a:schemeClr val="bg1"/>
                </a:solidFill>
                <a:latin typeface="Arial" panose="020B0604020202020204" pitchFamily="34" charset="0"/>
                <a:ea typeface="幼圆" panose="02010509060101010101" pitchFamily="49" charset="-122"/>
                <a:cs typeface="+mn-ea"/>
                <a:sym typeface="Arial" panose="020B0604020202020204" pitchFamily="34" charset="0"/>
              </a:rPr>
              <a:t>MEMORY</a:t>
            </a:r>
            <a:endParaRPr kumimoji="0" lang="en-US" altLang="zh-CN" sz="1100" b="1" i="0" u="none" strike="noStrike" kern="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: 圆角 40">
            <a:extLst>
              <a:ext uri="{FF2B5EF4-FFF2-40B4-BE49-F238E27FC236}">
                <a16:creationId xmlns="" xmlns:a16="http://schemas.microsoft.com/office/drawing/2014/main" id="{8475B104-580C-4426-BCEF-E981E4CB2060}"/>
              </a:ext>
            </a:extLst>
          </p:cNvPr>
          <p:cNvSpPr/>
          <p:nvPr/>
        </p:nvSpPr>
        <p:spPr>
          <a:xfrm>
            <a:off x="3124234" y="1746629"/>
            <a:ext cx="6305550" cy="3779758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sysDot"/>
          </a:ln>
        </p:spPr>
        <p:txBody>
          <a:bodyPr wrap="square" anchor="ctr">
            <a:spAutoFit/>
          </a:bodyPr>
          <a:lstStyle/>
          <a:p>
            <a:r>
              <a:rPr lang="zh-CN" altLang="zh-CN" sz="5400" dirty="0" smtClean="0">
                <a:solidFill>
                  <a:schemeClr val="accent6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将呈现</a:t>
            </a:r>
            <a:r>
              <a:rPr lang="en-US" altLang="zh-CN" sz="5400" dirty="0" smtClean="0">
                <a:solidFill>
                  <a:schemeClr val="accent6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16</a:t>
            </a:r>
            <a:r>
              <a:rPr lang="zh-CN" altLang="zh-CN" sz="5400" dirty="0" smtClean="0">
                <a:solidFill>
                  <a:schemeClr val="accent6">
                    <a:lumMod val="50000"/>
                  </a:schemeClr>
                </a:solidFill>
                <a:latin typeface="华文隶书" pitchFamily="2" charset="-122"/>
                <a:ea typeface="华文隶书" pitchFamily="2" charset="-122"/>
              </a:rPr>
              <a:t>个名词。一分钟后，请同学们在纸上默写，看看能写出多少</a:t>
            </a:r>
            <a:r>
              <a:rPr lang="zh-CN" altLang="zh-CN" sz="5400" dirty="0" smtClean="0"/>
              <a:t>。</a:t>
            </a:r>
            <a:endParaRPr lang="zh-CN" altLang="zh-CN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16词_副本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357298"/>
            <a:ext cx="5075957" cy="409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6" descr="d079067e99d2a60550e2fd16860184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000636"/>
            <a:ext cx="950900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2">
            <a:extLst>
              <a:ext uri="{FF2B5EF4-FFF2-40B4-BE49-F238E27FC236}">
                <a16:creationId xmlns="" xmlns:a16="http://schemas.microsoft.com/office/drawing/2014/main" id="{D246F3AD-59AA-495E-BF74-60D1E7D81125}"/>
              </a:ext>
            </a:extLst>
          </p:cNvPr>
          <p:cNvSpPr txBox="1">
            <a:spLocks/>
          </p:cNvSpPr>
          <p:nvPr/>
        </p:nvSpPr>
        <p:spPr>
          <a:xfrm>
            <a:off x="2044816" y="2780302"/>
            <a:ext cx="1040671" cy="10156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anose="020B0604020202020204" pitchFamily="34" charset="0"/>
              </a:rPr>
              <a:t>02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文本占位符 5">
            <a:extLst>
              <a:ext uri="{FF2B5EF4-FFF2-40B4-BE49-F238E27FC236}">
                <a16:creationId xmlns="" xmlns:a16="http://schemas.microsoft.com/office/drawing/2014/main" id="{BD3FCF12-8DB7-4D55-8B62-4AF875FBCE66}"/>
              </a:ext>
            </a:extLst>
          </p:cNvPr>
          <p:cNvSpPr txBox="1">
            <a:spLocks/>
          </p:cNvSpPr>
          <p:nvPr/>
        </p:nvSpPr>
        <p:spPr>
          <a:xfrm>
            <a:off x="3368278" y="3525838"/>
            <a:ext cx="5033963" cy="175432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anose="020B0604020202020204" pitchFamily="34" charset="0"/>
              </a:rPr>
              <a:t>并数一数你记住了多少个</a:t>
            </a:r>
            <a:r>
              <a:rPr kumimoji="0" lang="en-US" altLang="zh-CN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anose="020B0604020202020204" pitchFamily="34" charset="0"/>
              </a:rPr>
              <a:t>?</a:t>
            </a:r>
            <a:endParaRPr kumimoji="0" lang="en-US" altLang="zh-CN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="" xmlns:a16="http://schemas.microsoft.com/office/drawing/2014/main" id="{9841022B-3197-4247-BED1-C7004F45C86A}"/>
              </a:ext>
            </a:extLst>
          </p:cNvPr>
          <p:cNvSpPr txBox="1">
            <a:spLocks/>
          </p:cNvSpPr>
          <p:nvPr/>
        </p:nvSpPr>
        <p:spPr>
          <a:xfrm>
            <a:off x="3714745" y="2798970"/>
            <a:ext cx="5429256" cy="3030331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  <a:sym typeface="Arial" panose="020B0604020202020204" pitchFamily="34" charset="0"/>
              </a:rPr>
              <a:t>请把你记住的词语写出来，</a:t>
            </a: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  <a:sym typeface="Arial" panose="020B0604020202020204" pitchFamily="34" charset="0"/>
              </a:rPr>
              <a:t/>
            </a:r>
            <a:b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  <a:sym typeface="Arial" panose="020B0604020202020204" pitchFamily="34" charset="0"/>
              </a:rPr>
            </a:b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  <a:sym typeface="Arial" panose="020B0604020202020204" pitchFamily="34" charset="0"/>
            </a:endParaRPr>
          </a:p>
        </p:txBody>
      </p:sp>
      <p:pic>
        <p:nvPicPr>
          <p:cNvPr id="5" name="Picture 2" descr="C:\Users\Administrator\Desktop\松鼠喇叭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90146" y="1733550"/>
            <a:ext cx="3140312" cy="3562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 descr="C:\Users\Administrator\Desktop\16词思维导图32_副本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94189">
            <a:off x="-17081" y="2654251"/>
            <a:ext cx="2614488" cy="4620841"/>
          </a:xfrm>
          <a:prstGeom prst="rect">
            <a:avLst/>
          </a:prstGeom>
          <a:noFill/>
        </p:spPr>
      </p:pic>
      <p:pic>
        <p:nvPicPr>
          <p:cNvPr id="2050" name="Picture 2" descr="C:\Users\Administrator\Desktop\16词思维导图1_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7425" y="1"/>
            <a:ext cx="4471988" cy="7945231"/>
          </a:xfrm>
          <a:prstGeom prst="rect">
            <a:avLst/>
          </a:prstGeom>
          <a:noFill/>
        </p:spPr>
      </p:pic>
      <p:pic>
        <p:nvPicPr>
          <p:cNvPr id="2057" name="Picture 9" descr="C:\Users\Administrator\Desktop\16词思维导图11_副本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7738" y="-1033463"/>
            <a:ext cx="2511705" cy="4462463"/>
          </a:xfrm>
          <a:prstGeom prst="rect">
            <a:avLst/>
          </a:prstGeom>
          <a:noFill/>
        </p:spPr>
      </p:pic>
      <p:pic>
        <p:nvPicPr>
          <p:cNvPr id="2058" name="Picture 10" descr="C:\Users\Administrator\Desktop\16词思维导图12_副本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15113" y="-709613"/>
            <a:ext cx="2514600" cy="5076826"/>
          </a:xfrm>
          <a:prstGeom prst="rect">
            <a:avLst/>
          </a:prstGeom>
          <a:noFill/>
        </p:spPr>
      </p:pic>
      <p:pic>
        <p:nvPicPr>
          <p:cNvPr id="2059" name="Picture 11" descr="C:\Users\Administrator\Desktop\16词思维导图21_副本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0" y="2147888"/>
            <a:ext cx="2651096" cy="4710113"/>
          </a:xfrm>
          <a:prstGeom prst="rect">
            <a:avLst/>
          </a:prstGeom>
          <a:noFill/>
        </p:spPr>
      </p:pic>
      <p:pic>
        <p:nvPicPr>
          <p:cNvPr id="2065" name="Picture 17" descr="C:\Users\Administrator\Desktop\16词思维导图22_副本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9331" y="1552624"/>
            <a:ext cx="4329113" cy="7691390"/>
          </a:xfrm>
          <a:prstGeom prst="rect">
            <a:avLst/>
          </a:prstGeom>
          <a:noFill/>
        </p:spPr>
      </p:pic>
      <p:pic>
        <p:nvPicPr>
          <p:cNvPr id="2066" name="Picture 18" descr="C:\Users\Administrator\Desktop\16词思维导图31_副本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34578" y="2133600"/>
            <a:ext cx="2165910" cy="3848100"/>
          </a:xfrm>
          <a:prstGeom prst="rect">
            <a:avLst/>
          </a:prstGeom>
          <a:noFill/>
        </p:spPr>
      </p:pic>
      <p:pic>
        <p:nvPicPr>
          <p:cNvPr id="2068" name="Picture 20" descr="C:\Users\Administrator\Desktop\16词思维导图41_副本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00175" y="-742950"/>
            <a:ext cx="2857500" cy="4233863"/>
          </a:xfrm>
          <a:prstGeom prst="rect">
            <a:avLst/>
          </a:prstGeom>
          <a:noFill/>
        </p:spPr>
      </p:pic>
      <p:pic>
        <p:nvPicPr>
          <p:cNvPr id="2070" name="Picture 22" descr="C:\Users\Administrator\Desktop\16词思维导图42_副本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" y="-1268160"/>
            <a:ext cx="3426533" cy="6087809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243137" y="4895850"/>
            <a:ext cx="3871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2071" name="Picture 23" descr="C:\Users\Administrator\Desktop\大脑的奇妙——思维导图 图库\16词_副本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43188" y="5219700"/>
            <a:ext cx="3829050" cy="1619250"/>
          </a:xfrm>
          <a:prstGeom prst="rect">
            <a:avLst/>
          </a:prstGeom>
          <a:noFill/>
        </p:spPr>
      </p:pic>
      <p:sp>
        <p:nvSpPr>
          <p:cNvPr id="13" name="椭圆 12"/>
          <p:cNvSpPr/>
          <p:nvPr/>
        </p:nvSpPr>
        <p:spPr>
          <a:xfrm>
            <a:off x="2628900" y="5200650"/>
            <a:ext cx="742950" cy="419100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743325" y="5581650"/>
            <a:ext cx="742950" cy="419100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729288" y="6019800"/>
            <a:ext cx="742950" cy="419100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829175" y="6038850"/>
            <a:ext cx="742950" cy="419100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672013" y="5162550"/>
            <a:ext cx="885825" cy="4953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672013" y="5505450"/>
            <a:ext cx="885825" cy="4953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657475" y="6000750"/>
            <a:ext cx="885825" cy="4953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671763" y="6362700"/>
            <a:ext cx="885825" cy="4953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714875" y="6496050"/>
            <a:ext cx="857250" cy="361950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643313" y="6096000"/>
            <a:ext cx="857250" cy="361950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3600450" y="6496050"/>
            <a:ext cx="857250" cy="361950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3614738" y="5238750"/>
            <a:ext cx="857250" cy="361950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700338" y="5676900"/>
            <a:ext cx="742950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5729288" y="6477000"/>
            <a:ext cx="742950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757863" y="5200650"/>
            <a:ext cx="742950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715000" y="5600700"/>
            <a:ext cx="742950" cy="3810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43075" y="1353235"/>
            <a:ext cx="8015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你认为哪种记忆方式效率更高，更容易回忆？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7262" y="286436"/>
            <a:ext cx="8015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chemeClr val="accent6">
                    <a:lumMod val="50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奇妙的大脑，奇妙的思维导图！</a:t>
            </a:r>
            <a:endParaRPr lang="en-US" altLang="zh-CN" sz="3600" dirty="0" smtClean="0">
              <a:solidFill>
                <a:schemeClr val="accent6">
                  <a:lumMod val="50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4" name="Picture 4" descr="C:\Users\Administrator\Desktop\16词思维导图_副本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0760" y="2000250"/>
            <a:ext cx="4069608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矩形 4"/>
          <p:cNvSpPr/>
          <p:nvPr/>
        </p:nvSpPr>
        <p:spPr>
          <a:xfrm>
            <a:off x="4000500" y="2895600"/>
            <a:ext cx="9858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VS</a:t>
            </a:r>
            <a:endParaRPr lang="zh-CN" alt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6" descr="C:\Users\Administrator\Desktop\16词_副本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453" y="1981200"/>
            <a:ext cx="3989939" cy="3219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s://ss1.bdstatic.com/70cFuXSh_Q1YnxGkpoWK1HF6hhy/it/u=342439271,2565743142&amp;fm=26&amp;gp=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86612" y="1123950"/>
            <a:ext cx="1528763" cy="2038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00">
        <p:fad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00100" y="1357298"/>
            <a:ext cx="7831893" cy="632803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none" lIns="0" tIns="0" rIns="0" bIns="0">
            <a:noAutofit/>
          </a:bodyPr>
          <a:lstStyle/>
          <a:p>
            <a:r>
              <a:rPr lang="zh-CN" altLang="en-US" sz="5100" dirty="0" smtClean="0">
                <a:solidFill>
                  <a:srgbClr val="F63107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神奇的思维导图</a:t>
            </a:r>
            <a:endParaRPr lang="zh-TW" altLang="en-US" sz="5100" dirty="0">
              <a:solidFill>
                <a:srgbClr val="F63107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4" name="Picture 3" descr="C:\Users\Administrator\Desktop\大脑的奇妙——思维导图 图库\左右脑思维导图_副本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786058"/>
            <a:ext cx="4143404" cy="3107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3" descr="波音公司思维导图墙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2714620"/>
            <a:ext cx="4786346" cy="354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文本框 4"/>
          <p:cNvSpPr txBox="1">
            <a:spLocks noChangeArrowheads="1"/>
          </p:cNvSpPr>
          <p:nvPr/>
        </p:nvSpPr>
        <p:spPr bwMode="auto">
          <a:xfrm>
            <a:off x="1071538" y="785794"/>
            <a:ext cx="7872412" cy="1887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3500"/>
              </a:lnSpc>
              <a:spcBef>
                <a:spcPct val="20000"/>
              </a:spcBef>
            </a:pPr>
            <a:r>
              <a:rPr lang="en-US" altLang="zh-CN" sz="2800" b="1" dirty="0">
                <a:solidFill>
                  <a:srgbClr val="000099"/>
                </a:solidFill>
                <a:ea typeface="黑体" panose="02010609060101010101" pitchFamily="49" charset="-122"/>
              </a:rPr>
              <a:t>       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设计波音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747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这样一个大型的项目通常要花费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年左右的时间。但是，通过使用一种思维工具，波音公司的工程师只使用了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个月的时间就完成了波音</a:t>
            </a:r>
            <a:r>
              <a:rPr lang="en-US" altLang="zh-CN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747</a:t>
            </a:r>
            <a:r>
              <a:rPr lang="zh-CN" altLang="en-US" sz="2800" b="1" dirty="0">
                <a:solidFill>
                  <a:srgbClr val="00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的设计！</a:t>
            </a:r>
            <a:endParaRPr lang="zh-CN" altLang="en-US" sz="2800" dirty="0">
              <a:solidFill>
                <a:srgbClr val="0033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8765" y="2564904"/>
            <a:ext cx="1107996" cy="367240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dirty="0" smtClean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思维导图</a:t>
            </a:r>
            <a:endParaRPr lang="zh-CN" altLang="en-US" sz="6000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2843212" y="0"/>
            <a:ext cx="6300788" cy="674687"/>
          </a:xfrm>
          <a:prstGeom prst="rect">
            <a:avLst/>
          </a:prstGeom>
        </p:spPr>
        <p:txBody>
          <a:bodyPr wrap="square" lIns="91440" tIns="45720" rIns="90000" bIns="4572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思维导图的作用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8" name="Picture 4" descr="https://ss3.bdstatic.com/70cFv8Sh_Q1YnxGkpoWK1HF6hhy/it/u=2375671909,1646738258&amp;fm=26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721642" y="-721566"/>
            <a:ext cx="5629246" cy="8643966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/>
          </p:cNvSpPr>
          <p:nvPr/>
        </p:nvSpPr>
        <p:spPr>
          <a:xfrm>
            <a:off x="2285984" y="0"/>
            <a:ext cx="6300788" cy="674687"/>
          </a:xfrm>
          <a:prstGeom prst="rect">
            <a:avLst/>
          </a:prstGeom>
        </p:spPr>
        <p:txBody>
          <a:bodyPr wrap="square" lIns="91440" tIns="45720" rIns="90000" bIns="4572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思维导图的作用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10"/>
  <p:tag name="KSO_WM_TAG_VERSION" val="1.0"/>
  <p:tag name="KSO_WM_SLIDE_ID" val="custom160310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81*122"/>
  <p:tag name="KSO_WM_SLIDE_SIZE" val="799*2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5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380</Words>
  <Application>WPS 演示</Application>
  <PresentationFormat>全屏显示(4:3)</PresentationFormat>
  <Paragraphs>53</Paragraphs>
  <Slides>19</Slides>
  <Notes>2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思维导图记笔记作用</vt:lpstr>
      <vt:lpstr>思维导图的原理</vt:lpstr>
      <vt:lpstr>幻灯片 13</vt:lpstr>
      <vt:lpstr>幻灯片 14</vt:lpstr>
      <vt:lpstr>幻灯片 15</vt:lpstr>
      <vt:lpstr>幻灯片 16</vt:lpstr>
      <vt:lpstr>幻灯片 17</vt:lpstr>
      <vt:lpstr>请你来分享你的自我介绍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ACER</dc:creator>
  <cp:lastModifiedBy>ACER</cp:lastModifiedBy>
  <cp:revision>95</cp:revision>
  <dcterms:created xsi:type="dcterms:W3CDTF">2021-03-07T12:58:00Z</dcterms:created>
  <dcterms:modified xsi:type="dcterms:W3CDTF">2021-05-08T02:59:37Z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