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391" r:id="rId3"/>
    <p:sldId id="403" r:id="rId4"/>
    <p:sldId id="291" r:id="rId5"/>
    <p:sldId id="404" r:id="rId6"/>
    <p:sldId id="405" r:id="rId7"/>
    <p:sldId id="384" r:id="rId8"/>
    <p:sldId id="383" r:id="rId9"/>
    <p:sldId id="385" r:id="rId10"/>
    <p:sldId id="406" r:id="rId11"/>
    <p:sldId id="407" r:id="rId12"/>
    <p:sldId id="386" r:id="rId13"/>
    <p:sldId id="408" r:id="rId14"/>
    <p:sldId id="390" r:id="rId15"/>
    <p:sldId id="387" r:id="rId16"/>
    <p:sldId id="409" r:id="rId17"/>
    <p:sldId id="393" r:id="rId18"/>
    <p:sldId id="410" r:id="rId19"/>
    <p:sldId id="395" r:id="rId2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052"/>
    <a:srgbClr val="F2EDCC"/>
    <a:srgbClr val="0080FF"/>
    <a:srgbClr val="FFC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005" autoAdjust="0"/>
    <p:restoredTop sz="94660"/>
  </p:normalViewPr>
  <p:slideViewPr>
    <p:cSldViewPr snapToGrid="0">
      <p:cViewPr varScale="1">
        <p:scale>
          <a:sx n="66" d="100"/>
          <a:sy n="66" d="100"/>
        </p:scale>
        <p:origin x="-86" y="-1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D2982-F62D-485D-8CD7-57949A81E52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791D1-BCB5-4D4B-939A-8A978AD6664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391645474dc46de43b890f71218d41ee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7145" y="-26670"/>
            <a:ext cx="12214860" cy="69259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91645474dc46de43b890f71218d41ee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-17145" y="-26670"/>
            <a:ext cx="12214860" cy="6925945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466725" y="339725"/>
            <a:ext cx="11258550" cy="617855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 l="13785" t="22607" r="19570" b="11367"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组合 6"/>
          <p:cNvGrpSpPr/>
          <p:nvPr/>
        </p:nvGrpSpPr>
        <p:grpSpPr>
          <a:xfrm>
            <a:off x="6305108" y="1150034"/>
            <a:ext cx="3652096" cy="4557931"/>
            <a:chOff x="4267134" y="1153551"/>
            <a:chExt cx="3652096" cy="4557931"/>
          </a:xfrm>
        </p:grpSpPr>
        <p:sp>
          <p:nvSpPr>
            <p:cNvPr id="8" name="矩形 7"/>
            <p:cNvSpPr/>
            <p:nvPr/>
          </p:nvSpPr>
          <p:spPr>
            <a:xfrm>
              <a:off x="4267134" y="1153551"/>
              <a:ext cx="3652096" cy="45579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461803" y="1351670"/>
              <a:ext cx="3261360" cy="4162865"/>
            </a:xfrm>
            <a:prstGeom prst="rect">
              <a:avLst/>
            </a:prstGeom>
            <a:noFill/>
            <a:ln w="57150">
              <a:solidFill>
                <a:srgbClr val="75DC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7800453" y="3682490"/>
            <a:ext cx="63117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049135" y="4142105"/>
            <a:ext cx="2099945" cy="820420"/>
          </a:xfrm>
          <a:prstGeom prst="rect">
            <a:avLst/>
          </a:prstGeom>
          <a:solidFill>
            <a:srgbClr val="75D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富力中学心理班会</a:t>
            </a:r>
            <a:endParaRPr lang="zh-CN" altLang="en-US" b="1" dirty="0" smtClean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  <a:p>
            <a:pPr algn="ctr"/>
            <a:r>
              <a:rPr lang="zh-CN" altLang="en-US" b="1" dirty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八年七班</a:t>
            </a:r>
            <a:endParaRPr lang="zh-CN" altLang="en-US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  <a:p>
            <a:pPr algn="ctr"/>
            <a:endParaRPr lang="zh-CN" altLang="en-US" b="1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13" name="TextBox 7"/>
          <p:cNvSpPr txBox="1"/>
          <p:nvPr/>
        </p:nvSpPr>
        <p:spPr>
          <a:xfrm>
            <a:off x="6096000" y="1419117"/>
            <a:ext cx="4075949" cy="1181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dirty="0" smtClean="0">
                <a:solidFill>
                  <a:srgbClr val="75DCE3"/>
                </a:solidFill>
                <a:latin typeface="Lucida Sans" panose="020B0602030504020204" pitchFamily="34" charset="0"/>
                <a:ea typeface="Lato Light" charset="0"/>
                <a:cs typeface="Lato Light" charset="0"/>
              </a:rPr>
              <a:t>我的</a:t>
            </a:r>
            <a:endParaRPr lang="en-US" sz="5400" dirty="0">
              <a:solidFill>
                <a:srgbClr val="75DCE3"/>
              </a:solidFill>
              <a:latin typeface="Lucida Sans" panose="020B0602030504020204" pitchFamily="34" charset="0"/>
              <a:ea typeface="Lato Light" charset="0"/>
              <a:cs typeface="Lato Light" charset="0"/>
            </a:endParaRPr>
          </a:p>
        </p:txBody>
      </p:sp>
      <p:sp>
        <p:nvSpPr>
          <p:cNvPr id="14" name="TextBox 7"/>
          <p:cNvSpPr txBox="1"/>
          <p:nvPr/>
        </p:nvSpPr>
        <p:spPr>
          <a:xfrm>
            <a:off x="6606111" y="2428396"/>
            <a:ext cx="3024554" cy="1144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5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Lato Light" charset="0"/>
              </a:rPr>
              <a:t>闲暇生活</a:t>
            </a:r>
            <a:endParaRPr lang="en-US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Lato Ligh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979930" y="2216150"/>
            <a:ext cx="745934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000" b="1">
                <a:ea typeface="宋体" panose="02010600030101010101" pitchFamily="2" charset="-122"/>
              </a:rPr>
              <a:t>谈到闲暇生活与学习、工作的质量，有一个名词叫</a:t>
            </a:r>
            <a:r>
              <a:rPr lang="en-US" sz="3000" b="1">
                <a:latin typeface="Cambria" panose="02040503050406030204" charset="0"/>
                <a:ea typeface="宋体" panose="02010600030101010101" pitchFamily="2" charset="-122"/>
              </a:rPr>
              <a:t>“</a:t>
            </a:r>
            <a:r>
              <a:rPr lang="zh-CN" sz="3000" b="1">
                <a:ea typeface="宋体" panose="02010600030101010101" pitchFamily="2" charset="-122"/>
              </a:rPr>
              <a:t>乐活一族</a:t>
            </a:r>
            <a:r>
              <a:rPr lang="en-US" sz="3000" b="1">
                <a:latin typeface="Cambria" panose="02040503050406030204" charset="0"/>
                <a:ea typeface="宋体" panose="02010600030101010101" pitchFamily="2" charset="-122"/>
              </a:rPr>
              <a:t>”</a:t>
            </a:r>
            <a:r>
              <a:rPr lang="zh-CN" sz="3000" b="1">
                <a:ea typeface="宋体" panose="02010600030101010101" pitchFamily="2" charset="-122"/>
              </a:rPr>
              <a:t>，你知道是什么意思吗？会给我们什么启发呢？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活动时间</a:t>
            </a:r>
            <a:r>
              <a:rPr lang="en-US" altLang="zh-CN" sz="2400" dirty="0" smtClean="0"/>
              <a:t>】</a:t>
            </a:r>
            <a:r>
              <a:rPr lang="en-US" sz="2400" dirty="0" smtClean="0"/>
              <a:t>15</a:t>
            </a:r>
            <a:r>
              <a:rPr lang="zh-CN" altLang="en-US" sz="2400" dirty="0" smtClean="0"/>
              <a:t>分钟。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活动内容</a:t>
            </a:r>
            <a:r>
              <a:rPr lang="en-US" altLang="zh-CN" sz="2400" dirty="0" smtClean="0"/>
              <a:t>】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1</a:t>
            </a:r>
            <a:r>
              <a:rPr lang="zh-CN" altLang="en-US" sz="2400" dirty="0" smtClean="0"/>
              <a:t>）自由讨论：什么是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乐活一族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？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乐活：意为以健康及自给自足的方式生活，强调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健康、可持续的生活方式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。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健康、快乐，环保、可持续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是乐活的核心理念。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2</a:t>
            </a:r>
            <a:r>
              <a:rPr lang="zh-CN" altLang="en-US" sz="2400" dirty="0" smtClean="0"/>
              <a:t> ）小组内讨论：有益的闲暇生活应该具备哪些特点？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3</a:t>
            </a:r>
            <a:r>
              <a:rPr lang="zh-CN" altLang="en-US" sz="2400" dirty="0" smtClean="0"/>
              <a:t> ）组长代表发言，教师记录并总结。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endParaRPr lang="zh-CN" altLang="en-US" sz="2400" dirty="0" smtClean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3 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乐活一族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365250" y="2144395"/>
            <a:ext cx="947928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3000" b="1">
                <a:ea typeface="微软雅黑" panose="020B0503020204020204" charset="-122"/>
                <a:sym typeface="+mn-ea"/>
              </a:rPr>
              <a:t>活动总结</a:t>
            </a:r>
            <a:endParaRPr lang="zh-CN" sz="3000" b="1">
              <a:ea typeface="微软雅黑" panose="020B0503020204020204" charset="-122"/>
            </a:endParaRPr>
          </a:p>
          <a:p>
            <a:pPr indent="0"/>
            <a:endParaRPr lang="zh-CN" sz="3000" b="1">
              <a:ea typeface="宋体" panose="02010600030101010101" pitchFamily="2" charset="-122"/>
            </a:endParaRPr>
          </a:p>
          <a:p>
            <a:pPr indent="0"/>
            <a:r>
              <a:rPr lang="zh-CN" sz="3000" b="1">
                <a:ea typeface="宋体" panose="02010600030101010101" pitchFamily="2" charset="-122"/>
              </a:rPr>
              <a:t>好的闲暇活动与学习任务之间要主次分明，能有益的闲暇活动和学习之间是互相补充的，而非相互影响。闲暇活动是否健康有益，对每个人来讲都非常重要。那么你的闲暇活动是否健康有益呢，给大家一个打分表，来具体了解一下吧！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400" dirty="0" smtClean="0"/>
              <a:t>（</a:t>
            </a:r>
            <a:r>
              <a:rPr lang="en-US" sz="2400" dirty="0" smtClean="0"/>
              <a:t>4</a:t>
            </a:r>
            <a:r>
              <a:rPr lang="zh-CN" altLang="en-US" sz="2400" dirty="0" smtClean="0"/>
              <a:t> ）发放闲暇活动评价表。评估方法：从表格提供的</a:t>
            </a:r>
            <a:r>
              <a:rPr lang="en-US" altLang="zh-CN" sz="2400" dirty="0" smtClean="0"/>
              <a:t>10</a:t>
            </a:r>
            <a:r>
              <a:rPr lang="zh-CN" altLang="en-US" sz="2400" dirty="0" smtClean="0"/>
              <a:t>个方向进行评估，符合的记</a:t>
            </a:r>
            <a:r>
              <a:rPr lang="en-US" altLang="zh-CN" sz="2400" dirty="0" smtClean="0"/>
              <a:t>1</a:t>
            </a:r>
            <a:r>
              <a:rPr lang="zh-CN" altLang="en-US" sz="2400" dirty="0" smtClean="0"/>
              <a:t>分，不符合的记</a:t>
            </a:r>
            <a:r>
              <a:rPr lang="en-US" altLang="zh-CN" sz="2400" dirty="0" smtClean="0"/>
              <a:t>0</a:t>
            </a:r>
            <a:r>
              <a:rPr lang="zh-CN" altLang="en-US" sz="2400" dirty="0" smtClean="0"/>
              <a:t>分，累计得分。</a:t>
            </a:r>
            <a:endParaRPr lang="zh-CN" altLang="en-US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en-US" altLang="zh-CN" sz="2400" dirty="0" smtClean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3 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乐活一族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676717" y="2519298"/>
          <a:ext cx="8644574" cy="1560926"/>
        </p:xfrm>
        <a:graphic>
          <a:graphicData uri="http://schemas.openxmlformats.org/drawingml/2006/table">
            <a:tbl>
              <a:tblPr/>
              <a:tblGrid>
                <a:gridCol w="1333743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  <a:gridCol w="664621"/>
              </a:tblGrid>
              <a:tr h="806832">
                <a:tc>
                  <a:txBody>
                    <a:bodyPr/>
                    <a:lstStyle/>
                    <a:p>
                      <a:pPr indent="349250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评分项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活动项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主动选择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益于身心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调节情绪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良好习惯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增长知识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增加技能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长期坚持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充实生活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促进交往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增强信心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zh-CN" sz="2000" dirty="0">
                          <a:latin typeface="微软雅黑" panose="020B0503020204020204" charset="-122"/>
                          <a:cs typeface="Times New Roman" panose="02020603050405020304"/>
                        </a:rPr>
                        <a:t>累计得分</a:t>
                      </a:r>
                      <a:endParaRPr lang="zh-CN" sz="20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微软雅黑" panose="020B0503020204020204" charset="-122"/>
                        <a:cs typeface="Times New Roman" panose="02020603050405020304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1668780" y="4221956"/>
            <a:ext cx="8823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dirty="0" smtClean="0"/>
              <a:t>参考分析：</a:t>
            </a:r>
            <a:endParaRPr lang="zh-CN" altLang="en-US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/>
              <a:t>8-10</a:t>
            </a:r>
            <a:r>
              <a:rPr lang="zh-CN" altLang="en-US" dirty="0" smtClean="0"/>
              <a:t>分：你的闲暇活动太棒了，一定要坚持下去！</a:t>
            </a:r>
            <a:endParaRPr lang="zh-CN" altLang="en-US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/>
              <a:t>5-7</a:t>
            </a:r>
            <a:r>
              <a:rPr lang="zh-CN" altLang="en-US" dirty="0" smtClean="0"/>
              <a:t>分：你的“闲暇分数”基本符合要求，再改进一下会更好。</a:t>
            </a:r>
            <a:endParaRPr lang="zh-CN" altLang="en-US" dirty="0" smtClean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dirty="0" smtClean="0"/>
              <a:t>4</a:t>
            </a:r>
            <a:r>
              <a:rPr lang="zh-CN" altLang="en-US" dirty="0" smtClean="0"/>
              <a:t>分以下：你的“闲暇分数”过低，可以考虑参与其他活动</a:t>
            </a:r>
            <a:endParaRPr lang="zh-CN" altLang="en-US" dirty="0" smtClean="0"/>
          </a:p>
        </p:txBody>
      </p:sp>
      <p:sp>
        <p:nvSpPr>
          <p:cNvPr id="6" name="矩形 5"/>
          <p:cNvSpPr/>
          <p:nvPr/>
        </p:nvSpPr>
        <p:spPr>
          <a:xfrm>
            <a:off x="1619250" y="5374600"/>
            <a:ext cx="9616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使用闲暇活动评价表为自己闲暇花朵上暖色调花瓣上的活动打分，看看你自己的得分情况如何。</a:t>
            </a:r>
            <a:endParaRPr lang="zh-CN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5</a:t>
            </a:r>
            <a:r>
              <a:rPr lang="zh-CN" altLang="en-US" sz="2400" dirty="0" smtClean="0"/>
              <a:t> ）组内交流自己的打分情况，选出组内最具潜能的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闲暇乐活族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6</a:t>
            </a:r>
            <a:r>
              <a:rPr lang="zh-CN" altLang="en-US" sz="2400" dirty="0" smtClean="0"/>
              <a:t> ）请各组最具潜能的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闲暇乐活族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谈一谈有益的闲暇活动给自己带来的收获。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7</a:t>
            </a:r>
            <a:r>
              <a:rPr lang="zh-CN" altLang="en-US" sz="2400" dirty="0" smtClean="0"/>
              <a:t> ）教师总结。</a:t>
            </a:r>
            <a:endParaRPr lang="zh-CN" altLang="en-US" sz="2400" dirty="0" smtClean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3 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乐活一族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229995" y="1782445"/>
            <a:ext cx="10010140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3000" b="1">
                <a:ea typeface="微软雅黑" panose="020B0503020204020204" charset="-122"/>
                <a:sym typeface="+mn-ea"/>
              </a:rPr>
              <a:t>活动总结</a:t>
            </a:r>
            <a:endParaRPr lang="zh-CN" sz="3000" b="1">
              <a:ea typeface="微软雅黑" panose="020B0503020204020204" charset="-122"/>
            </a:endParaRPr>
          </a:p>
          <a:p>
            <a:pPr indent="0"/>
            <a:endParaRPr lang="zh-CN" sz="3000" b="1">
              <a:ea typeface="微软雅黑" panose="020B0503020204020204" charset="-122"/>
            </a:endParaRPr>
          </a:p>
          <a:p>
            <a:pPr indent="0"/>
            <a:r>
              <a:rPr lang="zh-CN" sz="3000" b="1">
                <a:ea typeface="微软雅黑" panose="020B0503020204020204" charset="-122"/>
              </a:rPr>
              <a:t>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1) 人与人的差异在闲暇时间。</a:t>
            </a:r>
            <a:r>
              <a:rPr lang="zh-CN" sz="3000" b="1">
                <a:ea typeface="微软雅黑" panose="020B0503020204020204" charset="-122"/>
              </a:rPr>
              <a:t>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2) 积极有益的休闲活动是生命的绿化带。</a:t>
            </a:r>
            <a:r>
              <a:rPr lang="zh-CN" sz="3000" b="1">
                <a:ea typeface="微软雅黑" panose="020B0503020204020204" charset="-122"/>
              </a:rPr>
              <a:t>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3) 休闲不是闲着没事干随便做些什么，“休闲学”是关乎生命质量的学问。</a:t>
            </a:r>
            <a:r>
              <a:rPr lang="zh-CN" sz="3000" b="1">
                <a:ea typeface="微软雅黑" panose="020B0503020204020204" charset="-122"/>
              </a:rPr>
              <a:t>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4) 规划自己的时间和精力，在顺利完成学习和工作的同时也可以过得丰富而有意义。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2799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活动时间</a:t>
            </a:r>
            <a:r>
              <a:rPr lang="en-US" altLang="zh-CN" sz="2400" dirty="0" smtClean="0"/>
              <a:t>】</a:t>
            </a:r>
            <a:r>
              <a:rPr lang="en-US" sz="2400" dirty="0" smtClean="0"/>
              <a:t>5</a:t>
            </a:r>
            <a:r>
              <a:rPr lang="zh-CN" altLang="en-US" sz="2400" dirty="0" smtClean="0"/>
              <a:t>分钟。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活动内容</a:t>
            </a:r>
            <a:r>
              <a:rPr lang="en-US" altLang="zh-CN" sz="2400" dirty="0" smtClean="0"/>
              <a:t>】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1</a:t>
            </a:r>
            <a:r>
              <a:rPr lang="zh-CN" altLang="en-US" sz="2400" dirty="0" smtClean="0"/>
              <a:t>）自由发言：谈谈自己对这节课探讨的内容的感受。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2</a:t>
            </a:r>
            <a:r>
              <a:rPr lang="zh-CN" altLang="en-US" sz="2400" dirty="0" smtClean="0"/>
              <a:t>）课后延伸：为自己制定一份休闲计划，包括项目和具体的施行规划。</a:t>
            </a:r>
            <a:endParaRPr lang="zh-CN" altLang="en-US" sz="2400" dirty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4 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总结与延伸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424305" y="1844040"/>
            <a:ext cx="9497695" cy="3169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500" b="0">
                <a:ea typeface="微软雅黑" panose="020B0503020204020204" charset="-122"/>
              </a:rPr>
              <a:t>初中的课业负担明显加重，但是课余生活仍然有很多可以利用的空闲时间。闲暇时间的增加并不一定会带来课余生活质量的提高，关键在于如何使用可以自由支配的时间。由于电子产品的普及和移动互联网的迅猛发展，人们的生活状态已经发生很大变化，同学们受到的影响也很大。过于依赖电子产品，课余生活单调、缺乏意义、盲目甚至消极的现象相当普遍。通过本节主题班会希望能够对大家的课余生活进行引导，帮助大家顺利完成学业，帮助大家身心健康发展，帮助大家拓展知识和能力，促进大家个性均衡发展。</a:t>
            </a:r>
            <a:endParaRPr lang="zh-CN" altLang="en-US" sz="25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 l="13785" t="22607" r="19570" b="11367"/>
          <a:stretch>
            <a:fillRect/>
          </a:stretch>
        </p:blipFill>
        <p:spPr bwMode="auto">
          <a:xfrm>
            <a:off x="0" y="0"/>
            <a:ext cx="12192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6"/>
          <p:cNvGrpSpPr/>
          <p:nvPr/>
        </p:nvGrpSpPr>
        <p:grpSpPr>
          <a:xfrm>
            <a:off x="6305108" y="1150034"/>
            <a:ext cx="3652096" cy="4557931"/>
            <a:chOff x="4267134" y="1153551"/>
            <a:chExt cx="3652096" cy="4557931"/>
          </a:xfrm>
        </p:grpSpPr>
        <p:sp>
          <p:nvSpPr>
            <p:cNvPr id="8" name="矩形 7"/>
            <p:cNvSpPr/>
            <p:nvPr/>
          </p:nvSpPr>
          <p:spPr>
            <a:xfrm>
              <a:off x="4267134" y="1153551"/>
              <a:ext cx="3652096" cy="45579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461803" y="1351670"/>
              <a:ext cx="3261360" cy="4162865"/>
            </a:xfrm>
            <a:prstGeom prst="rect">
              <a:avLst/>
            </a:prstGeom>
            <a:noFill/>
            <a:ln w="57150">
              <a:solidFill>
                <a:srgbClr val="75DC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7800453" y="3682490"/>
            <a:ext cx="63117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049379" y="4690264"/>
            <a:ext cx="2099742" cy="298591"/>
          </a:xfrm>
          <a:prstGeom prst="rect">
            <a:avLst/>
          </a:prstGeom>
          <a:solidFill>
            <a:srgbClr val="75D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富力中学心理班会</a:t>
            </a:r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6305108" y="1150034"/>
            <a:ext cx="3652096" cy="4557931"/>
            <a:chOff x="4267134" y="1153551"/>
            <a:chExt cx="3652096" cy="4557931"/>
          </a:xfrm>
        </p:grpSpPr>
        <p:sp>
          <p:nvSpPr>
            <p:cNvPr id="16" name="矩形 15"/>
            <p:cNvSpPr/>
            <p:nvPr/>
          </p:nvSpPr>
          <p:spPr>
            <a:xfrm>
              <a:off x="4267134" y="1153551"/>
              <a:ext cx="3652096" cy="45579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461803" y="1351670"/>
              <a:ext cx="3261360" cy="4162865"/>
            </a:xfrm>
            <a:prstGeom prst="rect">
              <a:avLst/>
            </a:prstGeom>
            <a:noFill/>
            <a:ln w="57150">
              <a:solidFill>
                <a:srgbClr val="75DCE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2E75B6"/>
                </a:solidFill>
              </a:endParaRPr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7800453" y="3682490"/>
            <a:ext cx="631179" cy="0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7084060" y="4667250"/>
            <a:ext cx="2368550" cy="298450"/>
          </a:xfrm>
          <a:prstGeom prst="rect">
            <a:avLst/>
          </a:prstGeom>
          <a:solidFill>
            <a:srgbClr val="75DC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字魂36号-正文宋楷" panose="02000000000000000000" pitchFamily="2" charset="-122"/>
                <a:ea typeface="字魂36号-正文宋楷" panose="02000000000000000000" pitchFamily="2" charset="-122"/>
              </a:rPr>
              <a:t>富力中学 八年七班</a:t>
            </a:r>
            <a:endParaRPr lang="zh-CN" altLang="en-US" dirty="0">
              <a:latin typeface="字魂36号-正文宋楷" panose="02000000000000000000" pitchFamily="2" charset="-122"/>
              <a:ea typeface="字魂36号-正文宋楷" panose="02000000000000000000" pitchFamily="2" charset="-122"/>
            </a:endParaRPr>
          </a:p>
        </p:txBody>
      </p:sp>
      <p:sp>
        <p:nvSpPr>
          <p:cNvPr id="21" name="TextBox 7"/>
          <p:cNvSpPr txBox="1"/>
          <p:nvPr/>
        </p:nvSpPr>
        <p:spPr>
          <a:xfrm>
            <a:off x="6096000" y="1419117"/>
            <a:ext cx="4075949" cy="1181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5400" dirty="0" smtClean="0">
                <a:solidFill>
                  <a:srgbClr val="75DCE3"/>
                </a:solidFill>
                <a:latin typeface="Lucida Sans" panose="020B0602030504020204" pitchFamily="34" charset="0"/>
                <a:ea typeface="Lato Light" charset="0"/>
                <a:cs typeface="Lato Light" charset="0"/>
              </a:rPr>
              <a:t>2021</a:t>
            </a:r>
            <a:endParaRPr lang="en-US" sz="5400" dirty="0">
              <a:solidFill>
                <a:srgbClr val="75DCE3"/>
              </a:solidFill>
              <a:latin typeface="Lucida Sans" panose="020B0602030504020204" pitchFamily="34" charset="0"/>
              <a:ea typeface="Lato Light" charset="0"/>
              <a:cs typeface="Lato Light" charset="0"/>
            </a:endParaRPr>
          </a:p>
        </p:txBody>
      </p:sp>
      <p:sp>
        <p:nvSpPr>
          <p:cNvPr id="22" name="TextBox 7"/>
          <p:cNvSpPr txBox="1"/>
          <p:nvPr/>
        </p:nvSpPr>
        <p:spPr>
          <a:xfrm>
            <a:off x="6606111" y="2428396"/>
            <a:ext cx="3024554" cy="1234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庆科黄油体" panose="02000803000000020004" pitchFamily="2" charset="-122"/>
                <a:ea typeface="站酷庆科黄油体" panose="02000803000000020004" pitchFamily="2" charset="-122"/>
                <a:cs typeface="Lato Light" charset="0"/>
              </a:rPr>
              <a:t>谢谢观看</a:t>
            </a:r>
            <a:endParaRPr lang="en-US" sz="5400" dirty="0">
              <a:solidFill>
                <a:schemeClr val="accent1">
                  <a:lumMod val="75000"/>
                </a:schemeClr>
              </a:solidFill>
              <a:latin typeface="站酷庆科黄油体" panose="02000803000000020004" pitchFamily="2" charset="-122"/>
              <a:ea typeface="站酷庆科黄油体" panose="02000803000000020004" pitchFamily="2" charset="-122"/>
              <a:cs typeface="Lato Light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0" grpId="0" bldLvl="0" animBg="1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810385" y="1887220"/>
            <a:ext cx="7855585" cy="2399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500" b="1">
                <a:ea typeface="微软雅黑" panose="020B0503020204020204" charset="-122"/>
                <a:cs typeface="Times New Roman" panose="02020603050405020304" charset="0"/>
              </a:rPr>
              <a:t>1.通过“方圆之间”活动，引发学生对“学与玩”的关系进行思考，明确活动课主题。2.通过“多彩闲暇花”活动分享课余生活，促进彼此沟通与了解，帮助学生了解休闲心理的相关知识。3.通过“乐活一族”活动引导学生思考有益的闲暇活动应该具备的条件，培养科学的休闲观，提升生活质量。</a:t>
            </a:r>
            <a:endParaRPr lang="zh-CN" altLang="en-US" sz="2500" b="1"/>
          </a:p>
        </p:txBody>
      </p:sp>
      <p:sp>
        <p:nvSpPr>
          <p:cNvPr id="2" name="文本框 1"/>
          <p:cNvSpPr txBox="1"/>
          <p:nvPr/>
        </p:nvSpPr>
        <p:spPr>
          <a:xfrm>
            <a:off x="4151630" y="1082675"/>
            <a:ext cx="30422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4000" b="1"/>
              <a:t>目标</a:t>
            </a:r>
            <a:endParaRPr lang="zh-CN" altLang="zh-CN" sz="4000"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4215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【</a:t>
            </a:r>
            <a:r>
              <a:rPr lang="zh-CN" altLang="en-US" sz="2400" b="1" dirty="0" smtClean="0"/>
              <a:t>活动时间</a:t>
            </a:r>
            <a:r>
              <a:rPr lang="en-US" altLang="zh-CN" sz="2400" b="1" dirty="0" smtClean="0"/>
              <a:t>】</a:t>
            </a:r>
            <a:r>
              <a:rPr lang="en-US" sz="2400" b="1" dirty="0" smtClean="0"/>
              <a:t>5</a:t>
            </a:r>
            <a:r>
              <a:rPr lang="zh-CN" altLang="en-US" sz="2400" b="1" dirty="0" smtClean="0"/>
              <a:t>分钟。</a:t>
            </a:r>
            <a:endParaRPr lang="zh-CN" altLang="en-US" sz="2400" b="1" dirty="0" smtClean="0"/>
          </a:p>
          <a:p>
            <a:r>
              <a:rPr lang="en-US" altLang="zh-CN" sz="2400" b="1" dirty="0" smtClean="0"/>
              <a:t>【</a:t>
            </a:r>
            <a:r>
              <a:rPr lang="zh-CN" altLang="en-US" sz="2400" b="1" dirty="0" smtClean="0"/>
              <a:t>活动内容</a:t>
            </a:r>
            <a:r>
              <a:rPr lang="en-US" altLang="zh-CN" sz="2400" b="1" dirty="0" smtClean="0"/>
              <a:t>】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（</a:t>
            </a:r>
            <a:r>
              <a:rPr lang="en-US" sz="2400" b="1" dirty="0" smtClean="0"/>
              <a:t>1</a:t>
            </a:r>
            <a:r>
              <a:rPr lang="zh-CN" altLang="en-US" sz="2400" b="1" dirty="0" smtClean="0"/>
              <a:t>）要求学生听到</a:t>
            </a:r>
            <a:r>
              <a:rPr lang="en-US" sz="2400" b="1" dirty="0" smtClean="0"/>
              <a:t>“</a:t>
            </a:r>
            <a:r>
              <a:rPr lang="zh-CN" altLang="en-US" sz="2400" b="1" dirty="0" smtClean="0"/>
              <a:t>开始</a:t>
            </a:r>
            <a:r>
              <a:rPr lang="en-US" sz="2400" b="1" dirty="0" smtClean="0"/>
              <a:t>”</a:t>
            </a:r>
            <a:r>
              <a:rPr lang="zh-CN" altLang="en-US" sz="2400" b="1" dirty="0" smtClean="0"/>
              <a:t>的口令后，双手各执一支笔，在活动记录单上</a:t>
            </a:r>
            <a:r>
              <a:rPr lang="en-US" sz="2400" b="1" dirty="0" smtClean="0"/>
              <a:t>“</a:t>
            </a:r>
            <a:r>
              <a:rPr lang="zh-CN" altLang="en-US" sz="2400" b="1" dirty="0" smtClean="0"/>
              <a:t>方圆之间</a:t>
            </a:r>
            <a:r>
              <a:rPr lang="en-US" sz="2400" b="1" dirty="0" smtClean="0"/>
              <a:t>”</a:t>
            </a:r>
            <a:r>
              <a:rPr lang="zh-CN" altLang="en-US" sz="2400" b="1" dirty="0" smtClean="0"/>
              <a:t>栏目，一手画圆一手画方，两手必须同时进行，不可停顿。看谁速度快且画得规范。可以找两个同学在黑板上完成。</a:t>
            </a:r>
            <a:endParaRPr lang="zh-CN" altLang="en-US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（</a:t>
            </a:r>
            <a:r>
              <a:rPr lang="en-US" sz="2400" b="1" dirty="0" smtClean="0"/>
              <a:t>2</a:t>
            </a:r>
            <a:r>
              <a:rPr lang="zh-CN" altLang="en-US" sz="2400" b="1" dirty="0" smtClean="0"/>
              <a:t> ）自由发言：这个活动可以让你联想到什么？</a:t>
            </a:r>
            <a:endParaRPr lang="zh-CN" altLang="en-US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（</a:t>
            </a:r>
            <a:r>
              <a:rPr lang="en-US" sz="2400" b="1" dirty="0" smtClean="0"/>
              <a:t>3</a:t>
            </a:r>
            <a:r>
              <a:rPr lang="zh-CN" altLang="en-US" sz="2400" b="1" dirty="0" smtClean="0"/>
              <a:t> ）教师总结。</a:t>
            </a:r>
            <a:endParaRPr lang="zh-CN" altLang="en-US" sz="1600" b="1" dirty="0" smtClean="0"/>
          </a:p>
          <a:p>
            <a:pPr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b="1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b="1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1 </a:t>
            </a:r>
            <a:r>
              <a:rPr lang="zh-CN" altLang="en-US" sz="2000" b="1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方圆之间</a:t>
            </a:r>
            <a:endParaRPr lang="zh-CN" altLang="en-US" sz="2000" b="1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b="1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331595" y="1652270"/>
            <a:ext cx="9074150" cy="3553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500" b="0">
                <a:ea typeface="微软雅黑" panose="020B0503020204020204" charset="-122"/>
              </a:rPr>
              <a:t>（</a:t>
            </a:r>
            <a:r>
              <a:rPr lang="en-US" sz="2500" b="0">
                <a:latin typeface="微软雅黑" panose="020B0503020204020204" charset="-122"/>
                <a:cs typeface="Times New Roman" panose="02020603050405020304" charset="0"/>
              </a:rPr>
              <a:t>1)</a:t>
            </a:r>
            <a:r>
              <a:rPr lang="zh-CN" sz="2500" b="0">
                <a:ea typeface="微软雅黑" panose="020B0503020204020204" charset="-122"/>
                <a:cs typeface="Times New Roman" panose="02020603050405020304" charset="0"/>
              </a:rPr>
              <a:t>“一心二用”并不容易做到，可以做到的前提是一项活动达到自动化水平。</a:t>
            </a:r>
            <a:endParaRPr lang="zh-CN" sz="2500" b="0">
              <a:ea typeface="微软雅黑" panose="020B0503020204020204" charset="-122"/>
              <a:cs typeface="Times New Roman" panose="02020603050405020304" charset="0"/>
            </a:endParaRPr>
          </a:p>
          <a:p>
            <a:pPr indent="0"/>
            <a:r>
              <a:rPr lang="zh-CN" sz="2500" b="0">
                <a:ea typeface="微软雅黑" panose="020B0503020204020204" charset="-122"/>
              </a:rPr>
              <a:t>（</a:t>
            </a:r>
            <a:r>
              <a:rPr lang="en-US" sz="2500" b="0">
                <a:latin typeface="微软雅黑" panose="020B0503020204020204" charset="-122"/>
                <a:cs typeface="Times New Roman" panose="02020603050405020304" charset="0"/>
              </a:rPr>
              <a:t>2)</a:t>
            </a:r>
            <a:r>
              <a:rPr lang="zh-CN" sz="2500" b="0">
                <a:ea typeface="微软雅黑" panose="020B0503020204020204" charset="-122"/>
              </a:rPr>
              <a:t>学习和生活中经常出现一心二用的现象，比如</a:t>
            </a:r>
            <a:r>
              <a:rPr lang="zh-CN" sz="2500" b="0">
                <a:ea typeface="微软雅黑" panose="020B0503020204020204" charset="-122"/>
                <a:cs typeface="Times New Roman" panose="02020603050405020304" charset="0"/>
              </a:rPr>
              <a:t>“学与玩儿”</a:t>
            </a:r>
            <a:endParaRPr lang="zh-CN" sz="2500" b="0">
              <a:ea typeface="微软雅黑" panose="020B0503020204020204" charset="-122"/>
              <a:cs typeface="Times New Roman" panose="02020603050405020304" charset="0"/>
            </a:endParaRPr>
          </a:p>
          <a:p>
            <a:pPr indent="0"/>
            <a:r>
              <a:rPr lang="zh-CN" sz="2500" b="0">
                <a:ea typeface="微软雅黑" panose="020B0503020204020204" charset="-122"/>
              </a:rPr>
              <a:t>（</a:t>
            </a:r>
            <a:r>
              <a:rPr lang="zh-CN" sz="2500" b="0">
                <a:ea typeface="微软雅黑" panose="020B0503020204020204" charset="-122"/>
                <a:cs typeface="Times New Roman" panose="02020603050405020304" charset="0"/>
              </a:rPr>
              <a:t>3)大多数情况下，依次完成任务或者活动，效果最好。</a:t>
            </a:r>
            <a:endParaRPr lang="zh-CN" sz="2500" b="0">
              <a:ea typeface="微软雅黑" panose="020B0503020204020204" charset="-122"/>
              <a:cs typeface="Times New Roman" panose="02020603050405020304" charset="0"/>
            </a:endParaRPr>
          </a:p>
          <a:p>
            <a:pPr indent="0"/>
            <a:r>
              <a:rPr lang="zh-CN" sz="2500" b="0">
                <a:ea typeface="微软雅黑" panose="020B0503020204020204" charset="-122"/>
              </a:rPr>
              <a:t>（</a:t>
            </a:r>
            <a:r>
              <a:rPr lang="zh-CN" sz="2500" b="0">
                <a:ea typeface="微软雅黑" panose="020B0503020204020204" charset="-122"/>
                <a:cs typeface="Times New Roman" panose="02020603050405020304" charset="0"/>
              </a:rPr>
              <a:t>4)闲暇活动和工作学习次分明，专心致志可以达好的效果，有一个与这种能力相关的热词叫“乐活一族”。</a:t>
            </a:r>
            <a:endParaRPr lang="zh-CN" altLang="en-US" sz="2500"/>
          </a:p>
        </p:txBody>
      </p:sp>
      <p:sp>
        <p:nvSpPr>
          <p:cNvPr id="2" name="文本框 1"/>
          <p:cNvSpPr txBox="1"/>
          <p:nvPr/>
        </p:nvSpPr>
        <p:spPr>
          <a:xfrm>
            <a:off x="3893820" y="859155"/>
            <a:ext cx="356679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000" b="1"/>
              <a:t>活动总结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940560" y="2178050"/>
            <a:ext cx="806132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3000" b="1">
                <a:ea typeface="宋体" panose="02010600030101010101" pitchFamily="2" charset="-122"/>
              </a:rPr>
              <a:t>大家每天都在学校见面，完成的是学习任务，而不在学校的时间里都在做什么，彼此了解得不一定很清楚，接下来每个同学以花朵的形式描述自己的空闲时光，和伙伴们交流一下。</a:t>
            </a:r>
            <a:endParaRPr lang="zh-CN" altLang="en-US" sz="30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活动时间</a:t>
            </a:r>
            <a:r>
              <a:rPr lang="en-US" altLang="zh-CN" sz="2400" dirty="0" smtClean="0"/>
              <a:t>】</a:t>
            </a:r>
            <a:r>
              <a:rPr lang="en-US" sz="2400" dirty="0" smtClean="0"/>
              <a:t>20</a:t>
            </a:r>
            <a:r>
              <a:rPr lang="zh-CN" altLang="en-US" sz="2400" dirty="0" smtClean="0"/>
              <a:t>分钟。</a:t>
            </a:r>
            <a:endParaRPr lang="zh-CN" altLang="en-US" sz="2400" dirty="0" smtClean="0"/>
          </a:p>
          <a:p>
            <a:r>
              <a:rPr lang="en-US" altLang="zh-CN" sz="2400" dirty="0" smtClean="0"/>
              <a:t>【</a:t>
            </a:r>
            <a:r>
              <a:rPr lang="zh-CN" altLang="en-US" sz="2400" dirty="0" smtClean="0"/>
              <a:t>活动内容</a:t>
            </a:r>
            <a:r>
              <a:rPr lang="en-US" altLang="zh-CN" sz="2400" dirty="0" smtClean="0"/>
              <a:t>】</a:t>
            </a:r>
            <a:endParaRPr lang="en-US" altLang="zh-CN" sz="2400" dirty="0" smtClean="0"/>
          </a:p>
          <a:p>
            <a:r>
              <a:rPr lang="zh-CN" altLang="en-US" sz="2400" dirty="0" smtClean="0"/>
              <a:t>（</a:t>
            </a:r>
            <a:r>
              <a:rPr lang="en-US" altLang="en-US" sz="2400" dirty="0" smtClean="0"/>
              <a:t>1</a:t>
            </a:r>
            <a:r>
              <a:rPr lang="zh-CN" altLang="en-US" sz="2400" dirty="0" smtClean="0"/>
              <a:t>）自由发言：什么是闲暇？</a:t>
            </a:r>
            <a:endParaRPr lang="zh-CN" altLang="en-US" sz="2400" dirty="0" smtClean="0"/>
          </a:p>
          <a:p>
            <a:r>
              <a:rPr lang="zh-CN" altLang="en-US" sz="2400" dirty="0" smtClean="0"/>
              <a:t>（</a:t>
            </a:r>
            <a:r>
              <a:rPr lang="en-US" altLang="en-US" sz="2400" dirty="0" smtClean="0"/>
              <a:t>2</a:t>
            </a:r>
            <a:r>
              <a:rPr lang="zh-CN" altLang="en-US" sz="2400" dirty="0" smtClean="0"/>
              <a:t>）明确</a:t>
            </a:r>
            <a:r>
              <a:rPr lang="en-US" altLang="en-US" sz="2400" dirty="0" smtClean="0"/>
              <a:t>“</a:t>
            </a:r>
            <a:r>
              <a:rPr lang="zh-CN" altLang="en-US" sz="2400" dirty="0" smtClean="0"/>
              <a:t>闲暇</a:t>
            </a:r>
            <a:r>
              <a:rPr lang="en-US" altLang="en-US" sz="2400" dirty="0" smtClean="0"/>
              <a:t>”</a:t>
            </a:r>
            <a:r>
              <a:rPr lang="zh-CN" altLang="en-US" sz="2400" dirty="0" smtClean="0"/>
              <a:t>的概念。</a:t>
            </a:r>
            <a:endParaRPr lang="zh-CN" altLang="en-US" sz="2400" dirty="0" smtClean="0"/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2.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多彩闲暇花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00130" y="3954921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2800" dirty="0" smtClean="0"/>
              <a:t>“</a:t>
            </a:r>
            <a:r>
              <a:rPr lang="zh-CN" altLang="en-US" sz="2800" dirty="0" smtClean="0"/>
              <a:t>闲暇</a:t>
            </a:r>
            <a:r>
              <a:rPr lang="en-US" altLang="en-US" sz="2800" dirty="0" smtClean="0"/>
              <a:t>”</a:t>
            </a:r>
            <a:r>
              <a:rPr lang="zh-CN" altLang="en-US" sz="2800" dirty="0" smtClean="0"/>
              <a:t>也叫</a:t>
            </a:r>
            <a:r>
              <a:rPr lang="en-US" altLang="en-US" sz="2800" dirty="0" smtClean="0"/>
              <a:t>“</a:t>
            </a:r>
            <a:r>
              <a:rPr lang="zh-CN" altLang="en-US" sz="2800" dirty="0" smtClean="0"/>
              <a:t>休闲</a:t>
            </a:r>
            <a:r>
              <a:rPr lang="en-US" altLang="en-US" sz="2800" dirty="0" smtClean="0"/>
              <a:t>”</a:t>
            </a:r>
            <a:r>
              <a:rPr lang="zh-CN" altLang="en-US" sz="2800" dirty="0" smtClean="0"/>
              <a:t>，是指除正规学习、工作和吃饭睡觉等基本生活之外的可自由支配的时间。</a:t>
            </a:r>
            <a:endParaRPr lang="zh-CN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3</a:t>
            </a:r>
            <a:r>
              <a:rPr lang="zh-CN" altLang="en-US" sz="2400" dirty="0" smtClean="0"/>
              <a:t> ）我的闲暇花。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绘制方法：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①</a:t>
            </a:r>
            <a:r>
              <a:rPr lang="zh-CN" altLang="en-US" sz="2400" dirty="0" smtClean="0"/>
              <a:t>在活动记录单的</a:t>
            </a:r>
            <a:r>
              <a:rPr lang="en-US" sz="2400" dirty="0" smtClean="0"/>
              <a:t>“</a:t>
            </a:r>
            <a:r>
              <a:rPr lang="zh-CN" altLang="en-US" sz="2400" dirty="0" smtClean="0"/>
              <a:t>闲暇花朵</a:t>
            </a:r>
            <a:r>
              <a:rPr lang="en-US" sz="2400" dirty="0" smtClean="0"/>
              <a:t>”</a:t>
            </a:r>
            <a:r>
              <a:rPr lang="zh-CN" altLang="en-US" sz="2400" dirty="0" smtClean="0"/>
              <a:t>的花瓣上写出自己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闲暇时间常常做的事情。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②</a:t>
            </a:r>
            <a:r>
              <a:rPr lang="zh-CN" altLang="en-US" sz="2400" dirty="0" smtClean="0"/>
              <a:t>为花瓣涂色，喜欢的事情用暖的颜色，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比如红、橙、黄，不喜欢的事情用冷的颜色，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比如青、蓝、紫。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③</a:t>
            </a:r>
            <a:r>
              <a:rPr lang="zh-CN" altLang="en-US" sz="2400" dirty="0" smtClean="0"/>
              <a:t>如果花瓣用不完就保持空白。</a:t>
            </a:r>
            <a:endParaRPr lang="zh-CN" altLang="en-US" sz="2400" dirty="0" smtClean="0"/>
          </a:p>
          <a:p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2.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多彩闲暇花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  <p:sp>
        <p:nvSpPr>
          <p:cNvPr id="9218" name="AutoShape 2" descr="data:image/jpeg;base64,/9j/4AAQSkZJRgABAQEAYABgAAD/2wBDAAgGBgcGBQgHBwcJCQgKDBQNDAsLDBkSEw8UHRofHh0aHBwgJC4nICIsIxwcKDcpLDAxNDQ0Hyc5PTgyPC4zNDL/2wBDAQkJCQwLDBgNDRgyIRwhMjIyMjIyMjIyMjIyMjIyMjIyMjIyMjIyMjIyMjIyMjIyMjIyMjIyMjIyMjIyMjIyMjL/wgARCAIcAewDASIAAhEBAxEB/8QAGwABAQADAQEBAAAAAAAAAAAAAAYBBAUDAgf/xAAUAQEAAAAAAAAAAAAAAAAAAAAA/9oADAMBAAIQAxAAAAG/AAAAAAAAAAAAAAAAAABjIAAAAAAAAAAAAAAAAAAAAAAAAAAADBljIAAAAAAAAAAAAAAAAAAAAAAAAAAAA8UMbeK73InpUfEO3mTrAAAAAAAAAAAAAAAAAAAAAAco6mIj1LNF/JbuD3gBjOsSNjK2AAxkRlZ4cUqAAAAAAAAAAAAAAAAAAAAAa8du0RtYyGMif5Fvom59QtyZlKuLKjcxkAAxG2UaWWQAAAAAAAAAAAAAAAAAAAAi7Lg7J1wAAcvi1smVkZRTxZZAADQ4/lQm2Axom+4Hsdl5/ZkAAAAAADGQAAAAAAAAB8xFzOFFnhd0AAYyIX235w/SGMgA5xM20tsHdk/CvJHo0w5Pj3BFbdTwTvZnaIAAAAAAAAAAAAAAAAYyIuh6UWWri9kyADH47+xwhc/XL6gBiGofzwpuvv74yAADGRFWsVagAAAAAAAAAAAAAA+D7S+kWqLyWSMG34eWsXufzOyO1hFnQ5FJ2CD9bfBy+jL8A1v0fz6IAAAA1veDN2x8vUAAAAAAGDIAAAAADHHPLibtWc/ogAA19gTU3+k4Py634lsAAYirbVPv3k6syAA+eId3Rldo59jt/QAAAAAAAAAAAAAAh7eLLTOMgAAADGcEZaRVoZAAxn4PzXsZriN8K7nHLz9fB9drjUZvfWMgAAAAAAAAAAAAAAGIi40jb+oO3PUAABjTNxGy527mT1i8YyAJzs/nZcdbGQBjI85qpELTdOWKpI1pkAAAAAAAAAAAAADGRryVqInZrdc4fx2Pomvix+yK8u1zzm3G1kxo74g+pUTJt8rwsCQ6dHgkq381rDvgAAYyORxbGaKTPH7AAAAAAAAAAAAAAAAABib99Y+qTIAAfnn6D+OH6r0Pn6ANP8v/AFuKO32o7olCAABjIibaKtQAAAAAAAAAAAAAAABq7MSZtfj0AABgmp7e+y2YyANLdwSmxzLYjrDTki7TdEfQGEafFty+oAAAAAAAAAAAAAAAAa8tt9Y6AAAMTne/NC4lP0T8pP1XIAASVH48kpsZHKn7URWbMRNL0cgAAAAAAAAAAAAAAAAEdW8PYOwABhEnl9086Wn4z+zfj5+wNbZAAMRtlGFoAAAAAAAAAAAAAAAAAAAAD5gr/XPv1ihaaMztHNrN77MRlpGFn+efocUbtRDXBkAGI3u6hQgAAAAAAAAAAGDIAAAAAAAAMZAAABF2cYWkVaxZ1vOikitTNKZfMia1vxO6AAAAAAAAAAAAAAAAAAAAAAAAAYjLSMLOLtIstAcjg2oi6ToAAAAAAAAAAAAAAAAAAAAAAYMvDhlGjMFoi+gUjy9RF2kUWsXaRZZ5+foAAAAAAAAAAAAAAAAAAAAAAARtlzif7/FqzGcjHO6Qivau550JHSozpcP76h4dOVqgAAAAAAAAAAAAAAAAAAAAAAACP73Qhi7aO8AAakfd8Y4ln+XfqRE20TamQAAAAAAAAAAAAAAAAAAAAAAAPn6ET0aTkHXzEfRaowWeIvBz/wBCjOqeXX25IsgDBl4yRZ+Mf7lD7cDxK1FYLZNUhkAAAAAAAAAAAAAAAAAADGcBkYZGIm3ii0ibSZKjOjvGOV9T54WfvkxkAGv7wx7Wfl7AAAAAAAAAAAAAAAAAAAAAADm9IS9HGW5G10d8Hxd+GwAAHzIHr0/HvgAAAAAAAAAAAAAAAAAAAAAAAwT+x2IUsfy39bkD47GzrnR+5vyO9w9ntEfVdAAAAAAAAAAAAAAAAAAAAYyADGQAAA4fcE/3oe1Ie85nIKsAAAAAAAAAAAAAAAAAAAAAAAAAAAAGvHXPEO1Je1Ocvqw1YboAAAAAAAAAAAAAAAAAAAAAAAAAAAGMiU6XZiS0hajpmlvQ1IdVjIAAAAAAAAAAAAAAAAAAAAAAAAAAAxkSGzTcQ7UpoVxPVvPlC8TlCfRgyAAAAAAAAAAAAAAAYMgAAGDIAAAADHIPSc9rAiuV+lSRyq335huT2Q6vN0S52Px6pLgAADGQAAAAAAAAAAAAAAAAAAABiFrIk/RUX8nd5PvTjIAeflsj5+gAAAAAAAMZAAADAyxkAAMDLAyxkGDIDGQxkAMAyMMgwMgMZAAAAABgyxkAGD//xAAxEAACAgIABAUDBAICAwEAAAADBAIFAAETFCBQBhAREhUhIjAjJCVAFjQxNjIzcID/2gAIAQEAAQUC/wDwuQkBQncGYJy92TP5tbErgTM+8FJEIhwNeMCEMI/J+tE7CrdJufd7KcnnxjiEfRdC2KQS6MHtbr4kR61a2Wf48OWfAcPPdboYnarudJy6ACiDvY+lsXHToS++t7UYsQBrV92DHQ9VAcxewOgbX115XxfZXqi4CvVQfSPar8nsQXFoC3S0qJwKjBatnyt/1bHr8P8A1F2rxD/r6/46nk4Or1Lc9Sxn7vEvU4TgpUQ/ZWdquQ8asrD8xX9dwpL0Sai4qX/tHVfl9qSwuAt5kdWDm7lDWQtUZ5GcZ67HvXrqv3uusuv/AJxf+LuGft8TdU/3/iHJkgKBbvZJ/HWLmCokh5qtS1k6hEmTpjLbRtdzL2O2R20Csf06v13KvMJSa47XS6zpRSkX2NV61Epg61p+YQCXh02dfF0FQ5tpbsdgoRRhJ0boOtwckX9b9ddD8vkbNmwIwRCrEnr8AP2/iTsjiBUzIWInodXiJf1HXE4td52TuklEoMOYomJIP4dfqeKOyvVOizVt9wJr69DdyBeRdW1iIKFusPb9knilgu7GUtQiTjXliqsNQP4TmiuGkHKf9+UtRie8UFv5GzPnDvCZydxvOVudZ/ODz5KyDhrOvdiFktfidmu75ONmeZSrgIx83qnUpFeas4pqDSX/AA736aYJO6bHCIh/3X7MaWoV7djtdJZXXUQIi6NRpFw3h48Mk/ZJirEtJKdNuGSpwkiYP4GWgqQlNu7kssJQP92xd0irV13s/IfXN+IupgWjrUBNyS6d71HR7dMGbsX3sXpI+/WtR1/eLrnvEP5Evr4h61H417f+RhzfiQWf5Hve+fti5wrs+aopF2CqTX7FX/S+/IL9HxN1b37dUMffmxw3kkVJ5OkQnm6D2b4d0rkbzYpLurta7C96oXGt63r8dycQ3BFiYXTctcujWrcqh0yhGcWKNYmcezq8UfXdj/faWg2us2apLAkSQ6zNgX0a/hm27CzIpQBHBQ8qhr16DsDWEFqLtz+FyngSSVpOJf75gjOOVQwrL5R9XI+IFN584hm75HWS8Qhz5GzPnJWzOFr66ugBQ9ni64lh40oJwOtWNRgb5Mmt26GtFvh72KuZeLZ18Wk6ey5iH4XkBPCrXCCP2GQBTzkVc0mtrIwjHysbOCek6uZC9NxAEEKiuXIgMIw68rpSSjVZYxeD+G4S5hetb5xPsllZcvldWcvvq8RsfeiPhI+bIItLLrmGWvsIPC/DX/tLnsdm/pINXXbB1736aZ3J1rWvTXRbQ2m44hue66zg5r8BP+09iYPBYFYCbrPXdM8BEqvLn6WgaZVoz72vYVUWtq2swk1vW9dSO+cvOxWMtv2MI6HDrH/J3be/d4k6ifsfEOMqBbHy79TtW5WYzW/XXnYWOzyQTikr2ExNBDRC3KHXcOcsrWp8knKfv8V9V+L1TXLx1/JmuVbz4dpbfvvBZzN3PPjrFzFEQJQ7Fek9lYkLgo9RCRENZiVhf4vP3eI+p0XGRoie+s7V4i/0Yf8Ah1NlnbuLDhHxFgfWL3XQfbrtVyHjVlYfTFf0uvEeMkmNIFb993ns91eAnGX6qb/d7Vv661uVG9AkSw8mXAKQkZy52omJIWUv1cysDzCNEfiV/VQffrtZRQOPdQyrLi3sc4V2xi9GGEta1HXlSf7GeHv/AFR/jb3psT8vX0oeDWdzpv8Adzw/9IWiXOK1T/Ng6LGe7GwjrUY9zq/tt8pfscywricZK4Cfy3vUdO23vlW1+kg90U+3xHiP6fiDybrVnM+FOLPgyF2skBOPddfZ4ozX2eKO9tfZ4jx79K/7kQww6LdojzfiCO8+bYz57ccDeJFyE4kj5XH6dhl99ma+uu4XTLS8hUQpYJBUOa1rXmZBU+EpirSVuN6JniCHqkKfFDdj4lXXk4tf3B1WLitM1KUOptMLgwsHpjWMNMVdMXi1bI+KrQE91d3G1VIMibY3V+phcbQVCzrmqHfD3lT+3su5MgLUMrNCbD1WSOnlqg84W+O/tL3uW9euj1x0jJ3AGOu6HFZ+MtTheB4tekfmUuuRRjznFcicM+1N1qzmaQs0s+TsQ58/rWfO73nyNmbOUt2sJQhGpSm41YSGiDop7HroIWAYEuSHn8dZNZHw8rrPgUcl4eT3nwpw5xblTFLgTJe3Vn7S1w/7LxD5vPiREJJm0mIIwQ6TFiANQKTLHbrfW1Xdb1KN6HiIpm5lTHnYIr16E2C9b5ZWboxxEPtzy3Np0bPGSJDRB0hNhIScRjUHK2e67OwlqVchFFfuEv46/wAtoSUcs2NvFCGAA9Pr6Y5azKSurYpR7jcK8yjWN84kwGLC6enE3433D2O2RJkWAzziQybyo8NfL6zlrKzxVMKY+5j/AIq5y4WnCS5hPKkqkiZKgS3n+PKZCjRhglwg7taJ84pUu82rvXroe901n3t2EquxHOJBvpxdVp3JSj3owYHCgadc3lqmTU0HYPL96skIvL1T8i+Ti5KxlZkbYO9WqMp7rnovA3rW9HXNTnVaE2HvTyhUWU3gui9PXGUzVh0nwvD705VSiRC2ixvHKj1Ipb70TvT1aF7UHXKuS7IWoNpAdH7bGoxa6UPmt+uu7NvAShp60dzdfal1ukcVxW8YgNexVaxiuVazdY8lvVydfYrpEuQMIuu5WD0UV0K3ZZeV0zvhrLRXUYpUz58dZK58hZr5rxAD0K/TGwkAGlVKWQz9xX18rb+T9gJEVWmWZejcYyzlw56encndF2mmw5Wh+aY3nHuGsUp4CJ/8T//EABQRAQAAAAAAAAAAAAAAAAAAAKD/2gAIAQMBAT8BA9//xAAUEQEAAAAAAAAAAAAAAAAAAACg/9oACAECAQE/AQPf/8QARBAAAQIDAgkJBQUIAgMAAAAAAQIDAAQREiETICIxMkFQUVIFEBQjMDNCYXEkYoGRsUNykqHBFTRAY3OC0fA14VNwgP/aAAgBAQAGPwL/AOFytxQSkazBb5Ply575ipmW2/KK5EwNwjBOAsvcKte2VOLNEpzxhHKolEHJTvgIbSEpGoc/C7qXCpKa79vNXXthvk5s5IvcMJbQKJSKAYrU+1ptm+EOJzKFdmWnL1HRSNcWrfRWTm3xVyYdUYqxNuoMVVSZbHzizWw5wKxVuqzJFYdnHNN5WM61xJMBPAojZa3V6KRWFcoTQrf1acW0Ord4xAleUM3hdio57AzuKpDTXCmmPNJ3ObLCB41UhtoeFNMYtOi7Ud0dCmzVk925zyLPvV7CYXxObLYVqDnYFtWfwq3GFSEz3zebzHNLDciv1x3nNyDCTxEnZblM6cqGV66WT8OwTOsXPM3mmsQl1OvONxhr+n/nHDI0nVUhtrhTTE6x9sfGO/8Ayi6YR8boqlQI8tiUOaHZFegs1bPYqlz3D+h5RLHej/OOlOduXvPrzFS1BKRrMYKQYLy+Kl0Vm5rBp4ExlJU4feMfuzfyj93SPu3RhOT5hSTwKjo02jBTA+R2IHGu/bvTSMq55Fyx2BWnvGsoRyZM+I5KvXGceOoXesF9fePG18IwaBhX+AQHuUXCE6mhFhpASnyxqpueToKiy53reSrYn7Qk8/2iN8YRvP4k7uwLY0ErtpiuK3JJPVN5ThjofJo8i5qEWjlva1nsXWxouprsXpshn8bcXZLg0kHHbmBqyTDC/cpiFfjNyB5wphm62avORg2h6nWeyNPs0X7G6RKnBTAvu1x0efTgnR4jmOLg2wXndyYKFMoaaVqVAQ1MNhI8P+iPa5a2jiRHVKytaTngqUaAZzFG7mk6+EQGmhd9eyW6s5KRWHp1zSeN38faUQANZiiCXVe7Hs8jZG9cd603F88mLpxB/wB9I+ycjruTyfNMYObZcQd9LxHsz6ZmW4K3j4RRCrK+BWfmMjJGg+0cjIFV61nPidIk+qfTfdrhuRSiy5XrTAaR8Tv7KpzQJZg0lkGq174ShAolIoB/HWdN45kCA7PulCNTQjqmkg79ePRxtK/vCMlJbPumKsOhfrcYMu8FVUKJUrP84CftFXrOM3yixcpJovzhDidFQr2Np5YT+sWGwWZTWd8BppNB9f44rzrNyB5x0uZyphd9/h7Rpo6DItY7jR8SaQppWdpdMapNBF7oUdyL4pJS9hP/AJFRhp1wvubjmigFB/HpbN7cuK07WcO4dhOAtqWFL8OrPHcOflF0uv5xREr81x1UkkDeYynm2h5RWanHHPSMlkE71X7Cngc//faug/aouxyTqiaf43P9+sXoSfhGVLtH+2O6KfuqisvNutnzjJcRMJ84szkqto7xHVOpV5a9hNTn2TmSuKi8dpLvsuJLzZvSIS4g1SoVGMUjTdyUw22dKlVeuNRaQoecWmasL3pzR16ekMcQirSr9aTnGwFNOZj+UdFnASz4HBAWhQUk6x2HWupT8YIlWVOnebhGDQT91FwisycIs6hmEGTmT1Kr214pcdVRIht2aqlv7IHN5dlhpU4F8X3ZjHRJ9ODe1K37AKHUBSfOCvk+YI9xUUm5In3kxlJdSfSO8P4TGks+iY6ph1cdRIWfNUdfNBpO5MYWaUp1eoE54qpIlpPUhIzxg2kBI5sG6LtR3RQDpMt9Iyypo+8Ir0hPyMWJVpby9V0B/lFVE6mhFG0gON6FPpHR3j1yM1fF2VlVyxoq3QeT5zvE6Ct+wsptCvVMfu7X4Yul2vwCMlIHpzYNGW+rMiOlcoG26cyDqxnHFNIKzcDTXCHXmkqUonPFG20p9BzpnGckKOrUqL7nk6Q/XssM33zV4pCXPGLleuxRLsC3MrzDdGHfNuZVeSdWO1LjVlGGEbkDEWyvMoQvA5M3LmtniEcLo0k9lMyvgVlJ2JRN7y9AQZiYypleeurHqc0GY1OO2UxTFZ5Rb1GyuEz/ACebLulQeKMGvIfGdHYs04L/AJHYanXNFMK5Rmdfdp7Atp03ckRyXLawbSvWuM4yrxCFyy9Nk0+EYZo4OYGZQ1x0blFNhwePfFReMeYmh3aBZSdhtyCDkJynICEiiRcB2BczsS+bzMSieEf5x0L8EwKH15rDyK+esRWWVh5fgOqLKzgnNy4qMToUjluLuUoaoDQvOdR3nYS3VZkisOzjmm6rsMGjvXclMJR4zer1geRp+WOl4aTSqw27xJrz9a2LXELjFZKdUkcKovbadiglWk/76x7ZNWUcKIssp9VHOdhrHEQmGUbkDHU4s0SkVJhpxQya5I3DmtfzjjvN70GEjgJTstH34Hpj9DYPUIvcXCkIFENN0HMl/wDn07Caa4XNluUzpyoZVrAsn1GN0GRvrpuQG0fFW+J5e67mmVjwPg/WG3B4kg48/wD1P1OzCFAmTdNx3QFoUFJOsc9p5wJ8tZgtsAsyutR1xg2h6nWeafV/M/U80+3xG6MGdJo2cead4nNmFtxIUk6oKpCZKRwKimBbV53RRbiGR5RhJhan1+9migFB5c89/U5pj78KTmZmc3rjPL12aD1huudeVtSfHv8A6nmmRucjJ71F6IsOXPt3KH64rcg2chJq4YCRcBtSfT5/rzT7e5f6nm6bJZL4zgeKLD3UvawrmqTQR0aQ6x5V1oaoNo2nl6atqzad6a/TmnUb7+erqMriTcY9nn3EDdHtU644N0UZQBvOs7WPvt8x99v9NuSi+JNPrzSbnEKbTq4tKR5mO8Kz7ojqpR1Uf8a58/8AqOtknUxQrLZ98RaQoKG8c8g9qt0/PmlX+BcV2i0GnMG0u4qpmi3MvreV6xkMIHwi7n6xlB86RheT5hSTwKjo8+jAu8Wo8yHBnQuEOcSQYc92ioYX7g2itk68x3GFSb1zzN1+7HsOp9FaxAl5qq5Y6C90PWTXItD6w1vTkw63xJIixwKI2knlCW7xGn5iA6j4jccdTToqkx+z5o1ZX3aomZU521807K+dobTM3KirCu8RugONKqPpjlH2gvQYsu1tLyFevNLzHhdyVbToc0GZ5OP3mosOdS7wqx2ppsi1Wqk1gKGYisFY0mzahp3iTf69hluJT6mP3ln8YjJdQfRWyquIovjTnj2WZwiOBUUfkCfNMZUm8IyJJ0x1MhZ+9HXTQaTuRDptLces1BMN70ZMKQrMoUh+TXpNKxStxQSkazBb5PYLh4jFZqcsDhRGWt1R9Y0V/ii4uD+6PZp5afIxltpmEeWeAypC23T4Ts+ak9Ryk8zbuZD4of8AfliWl3qOinfAfnlFLXhaEWGkBKdwxlOrNEpFYd5RdzquRs+Wn06jZVAIzGMKnSaNqG3eIcxcVefCneY6fPZSzehB1dgmQYPVJNXFQltAolIoNnuNayLvWMErTZNn4QpCsyhQw/IOaTaqphS1miUipgzjw6hs0bT2HQ5XKmF3GnhizncVetW0bWZmZ+vMzyi2NdlcMSMsq5yilHyhLSBkpFMfovJ4tuHOsaotqNt9WkraRs6beUmEL8YyVesLaXmUIcQyhKnkChSdYizNyrjSvKLphI+9dGS6g/3Rpp+cZcw2P7ossIW8ryFI9pV0djgEWGU03nWdqFvNLzGby5kcoMd41peYhLlAQc4OoxfLpHpdF2EH90aTnzjuyr1VHVNJR6DaxA7xN6IovvW8lUUOaMEr91ezHdtxM80OpcucEBaDVKhUGFNnPnSdxhUo/c+1dfrG21NOCqVCDyfMHIPdK5kz8r3zeemsRhE3K8Sd226ZnU3oVBlZi6Ybuv183TpQdWe8RAdbNx/LbYnJa6Ybvu1xazODTTFDeIMzK5UsdNvdAcaN27dtvp8mP6iItNm/Wk5xF8Gbkb2/G1Fps5WtJzjbfSpA4N4eEZjGAmBgpgXUOvm6RJKwL2egzGOjz6cE8PFqO26nId1LEBudQXWdTgi0y4FCLLqfRQziMj2mW3booVYJe5cVG16uqv1JGcxWVlw23xKghydTQ6oLzcwgWRWtSICplkrazYRIjq3hXhNxjrGhXiFxisjM2k8C4szsmtPvJjvbB98UirbiVeh2nbzrNyE746ZPZbqrwk6udMm1e69q8oQxnAF/nFbGDVvRHss5bTwrj2iRtDeiKOsOp8s8ZUsqvkikewy0za9YSt9ag1rSpe0lvqvYYuSN/PVV7h0UQZ+b71eiN2LlJB9Y7pH4Yu2k6GRVwpoIwJ5PWb6kiMnk52vxijbAYTvMYaYXh3t5zf8ApT//xAAsEAABAgMGBgMBAQEBAAAAAAABABEhMUFRYXGBwdEgUJGhsfAQMOHxQHCA/9oACAEBAAE/If8AwvFYmSQCOnhMMOlM0zwwOwRn2s4h0KoTmgVx05yGGM5FFR24D3G9SU7A+TMkAYha2hQjpij725eSBMj6WecLU/g8odNsHDDzHBioo/jNSOuOfLHuYhIMdQAgQ8+EL02YIk6jfoRgixos8+UcA9WHC3hmyPGo3BjE2PHv44hkg7IY07oh4uchnrysgDFEmYksJINoOEIRVQGZvtT4OacXmoRABHBkR8neiwhsmgjKRY14phC2y5XnKC48gjshiwFxHyJSJlaEFVJJD88fLqOXRmNuMlgSrtaHKxIvK6IgQIkRxs/idFBxgmTKp7T4uvxxHJi0xaCMeEdN05WUUHZHKfZ0F8cc7B9BtYBQbeE2sCDdYC9K7jFl0stAj5ZBHUix4IURsIogzDgaIsEfaavDkTjkgDAcgxCOfOTt28fQQAIIcFRyaM6RU26LIFxoTg7hn63T4nBwKwRjaILs/iETiesIeUzXs2UGYZ70KY3kj4IzFtSBz3VBYB4bJ5I9EItMbkHegX+g4HUxNq75IJ2Zli2r58TFDwttCr+oTOxujsYQFE37KegUK23lBIeoE+IoAzcHhF5I8WZsPJGYsMQSCp36oGIwQJM+MgEMYhPvMsOY2yQhhIh+EkcnVbZoPfkBlJuuv6KZrwGH0jKsHvnvyRkWwZgyIqwsuUX8UBhaONvUTyzJRackCxED44HlD94yQx/HGyz8qhRjbzbT9UejHhfvJrRkCYHoVSmTTYlmMkQBwXBkeA5fBqYOOyubmB3UtuToJFwjn+SeUFYgQqgTkoEZLkACla4lM2QmalafqYrOiLjROV/en+8mmWIwCOrJhh1XQg5qyMUbgG2KoB7gj3+MkPZ/FSRV3R02y5RM1Ra3xnnDKCHC0sDJb8NcGAKCsbPKYL/IRbcDoZIIRtKLVOyQ7eBahg31zt+oBiAAHJNEUh6wdkEIAAoP9ws32wqbwsD2p5TIu1fq42EqwJTobW6RR2GpBKHbKIMKkVQ7wsy4gpMIRRbp0RU3CD6WbSgrgCZIJiz34JsEzNStP+6EHFhCFHh99r9k5jsL5+W4xouDJNMmWe/EcBAqSwTmAv0UUW5/WzyiHjxc9FDIwIAAMB/vrbVQ8/JHT7Rf5sjt9EMjy4KMzfvKVAxFEW8Jl/BAUE0vB5UtgpoHQIdVG4piI/f+6AADCXIDJW2XIwZ+fbHqD3QDoeMUlA5TAwg0H6p3cBXjUJ9Yk1IEJrCU3hlRgpEe7FU5qxDoU5DF5ujkULyy4KUPZjkhs4IHBFfsZiqMeE49018InEAvpQnefbUxZuoOI+MtAcIq9S6LZWBq0QMd1LJ2LI5ACKzNStCCnwhnYbeFKxQRwfoel3mLoodIJTGvhP8AsG4Bed0YMA0jdKLGecyH54QAgEFwa8ArnWG4IdZHVJs+6H0MCGKohxKTRQSGBIDHun/3lyKiC7piTwOhUoYThjULr2hOqBxLVKsaomBK8AbqVMBkE6sFU8x+26eJ1qHhumeeDV+8Sg8I2TOJr8Gj+YEytCIQbJpj5HhMStQ73CcDKJonI7CQN0z7PdZ5QwMrtNBJRBRUBqPqaaJBEfwoeEIlNj+ORG3wyKJZ9KpCEAWA3G+AgNNRbHZVVJIY9kOGNtri7r0fi4DZdtE1F3Q+XCXMn1R3TeYJi3LvqgSRH5iLNUE8RI7nJTHIgCMetyGa3QMt9/G4Qk0xqqCF1i0eAckg9hoUATJAgz29iCoebI94u+oWeAWu/g9uSBAZabmgNUSiL9eMBiAAHJRDU1d/GTBYHCCWQEV/ocKDRLAO91UyivoPht9MNo5HBBmA+NyCFMxpAW5fQcgjtCyu2a3ggAnxxScGwbDQ9VC5h3q11UisFm3TrEIDEMW6GyAkQRXjnA8Kb9eRm/Arg9s8oMoEAUH0YdNn+kcldynjQJDPCHluvww4NPAKfDJxFHJsiwJlGEHxQBEBBkR8kgByYBF2BDCrHVMK8iSTfGeSi2HMbnj38fQVxpAmBUoRcCd+qKYYN8uOWXy6wGHlkAJS+TwfUx0fYAaQPRAbMIaELqgNuhk2vtCCgEk2jM5GQZ7h0QgYaIxme/GLm+BEDRCWgC3xFZmEdxxwqctMWh3TvGOqa8TclA3TX6FECUSY3E7ILKBmEj7RQj51kBv8ROgBLrxkOCF2ZdtOVlFElkRhPs6G0uD0ThJYOnMsgFICsbL1F7MzTO1FfbybT4JTJ1hiFI3WRx5V3KwAQEODAhP3JAi/88IVInBHB+bgAmwAnWKae3YBZ9PNv+AvD4Fby3iiR3TUSJIXTHt3ESwJsXQN515ZPtsSMXRmw/V2Lv0mDnzhfs6qVMkvRQyMCAAMB8ynqJ+PbuRulRYBfvniE8s5joBEYGcPOXbmhtf/AMF8wap/A1K+xRimFM8Jw0ylLeg7lBRYMAKDmg5l7t/j0rI+ARJM+5HypDhhBAm7YoRijgYEySiMBthGHeSMkwaHNT9qf18YA6Tr8yM+4tUvjkPBQDZsalRr2bHEPNme4h+fAe+9NzwfcEHxE8BqRrzO8vTSdQAFH+8l3E4eHTsQxjQGQW4v5ARMESjHeSDCLIjj5uIc6PgWhEf30RAASMeYjgQBiLFFgZo0A6qbdaXHugjAALvggEMYoCxSww9QiSabkDnunGQQcG2vCBBDiIVNBPX0IYaXWQnBU+5+qLzkgOIgfHMW2QQfpBVmSEx/G3GXuDQ7KJYTg++iEIBLkRdvwphdwsjsyhc5CYso2MWzvqeZCZaOA6m6OKxlXsuPvESDaEbVAZR08FENbD20+IwgIW59iOZEOGZOhdc/i+ieTExUrDxwKDBJszRqwCXLFvT4sOLS26czAYAJQIKOmbIIutwRmWwMAE3Hjc64gROKtejjuMBuKPJCA3SKE5xB4D3+jtxYXsWq7ZYeVCTkA/SkEGWydFCXHTo6kCCrf9uTLqH6sjOWrR7boV3AWqIyTIJnnlLsyn/Qs0eSJIF0j3HfhnVUIysCv4DLdCJB/aDBDOig0ULWqYfcB0U9j4B2KmRaZ2tkeOzMuCeVMm4I8gdn249vjxNt5buB3NEz/CntvCQ08oBE8gcUSUQoVsUjNBXbry8QEITZ/HRw3A4NoRQyOBFlUEPRJxr3+IkLBFkcIBQt4CbjkcE5Q28qHwAu5eC0xdCSJaog9G2SD85mYieRD1RXQ5oKR4DQIrqMMj7X6Bh+MPaPhSsxANmHMYCQRsBfvn4kOgCK+iHROoGHzDtHomnTBxEAJJYC1OLQ8lg3R5VF8D2PMimhZXcIRU+Feuh5S2F6KeB2E7SUJkmQfsWQ2I2P80CfBwTYj0K6ezCUVdOUBv2TmYYhy3TcNpjiHmkf1Fkvwwz+IDJpep7RC+Pwb2gTu8Gu0pIwXIDMT5Nkac46KGNkVzZvdevszTWSkmZsKEcAJBiDVGZC+5q/yWDIc7OBJGdvscUFY0CoTWYVjiUimBtzuEoAhR3Q5ZR38/EEiIPq/EGQCFs52wLYAGzBCXsaqEa/Eew0OTbeE/LnCpWHnb8sasRqmaaBsDsiMAIGINUCwm+jVOtSnUVh53KGpyIqWsUNcQskAIAEGBBQYyXCbbwoBAe4pzuuXDCwdpKoQEIFdfd8OTVsBNFQUjg2JZ4QIIcFxzqWUlo52qTkEeetcCrWxNMYiiiDkWDAKBlDmHyPCJg/Au8kABAQZEc3n7rciItSr5nQKvzguR4QEnmICGGSNmxYwl2KHD20gUJMb/qJ0a1vR4Q8UdTrumIYQndJNAdozzM3IDEhssuHEaONKIBh8CRUAEKfpD+AxuE1e6cQMlx2knLsHpF1LkFMWzhElbxg2IQSYVRF2KYAlJi01QEDeKEws5iSymjTqRU36fLuAJAMTsE4YYxxLbdwjWA3HQCXD+BAAYGFg5k4/wCC7TTHK4EXPRGAJwbER3GuyOuyfedeiOv/ABT/2gAMAwEAAgADAAAAEAAAAAAAAAAAAAAAAAAAIAAAAAAAAAEAMAAAAAAAAAAAEMOMNOMMMMMPMIFOPPPAAAAAAAAAAAAAAIEMCKAABAEAAEINEMDBAAAADAAANOADFIBECAAAABAADAADDDDAADDDCAIEGNJFCDCAIDDAHDDHLLHCAAAAAAAAAOAAAKKIAANACDDAAAAAAAEAAAAAAAAAEIAAACCABHCAMHKAAAKMEEAAAAAAAAAENBAABAAOBIAAECAABCAAAEAAAAAABDAPPAEAFMIAAAAFIAANLFOBAEAAAADLIAAEBKAAMDAMAGIAAAEMEIAEIAAAAHKAAAAFLKAFLGIHKAFAAENACEEAAAAANBAAADIEAAECAEEBBAAAACENKBAAAACEEBALJAIICFOAAAEMIAABCBDAEIAAAMAAAAIEAABCACPAAAAKAAAMEMAAAAAAAAAACEAABNCAFFBDAEAAAAAAAABAAAAAAAAOAAAJIIBAHHALOCCDDADBCAAAAAAAAAOAAFJFCAADAAAAAAAAAAAAAAAAAAAAANDKGMABAACAAAAAAABBDCBFIAAAAAAAIAABDEJNCBDHDDLJHPBHHCAAAAAAAAAAAAAMFAMAAAAAAAAAAAAAABCAAAAAABACCCHBLPLNCBHFKCLHPNNOAAAAAAAAEJMAOPPAAAIIEMEMEEMIEAEAAAAAAAAAHCAAEOLAKEAACAAAIEGMMMIAAAAAAAAAPKDHHEABDAJBBFAABDADDAAAAAAAAAAAFEMOOIJOIADOAAABABDCOAAAAAAAAAAAAAEJDMEICACEAIFAPNPAAAAAAAAAAAAACBHAKFKIDABDCBDABDAAAAAAAAAIAEBCFAHNAAADAHECCNLEMAAAAAAAAAAAAAAAAFBJAEIAIAAAMIAADDACABCACAACACDDHNGBDACDBCDDDDDAAAAAAAAAAAAAAAAAEIDBDBAAAAEAAAAAAAAAABAAABAABAADJDEHMLAABHDACAAAAAEAAAAAAAIMAMNDPIAIIAAEPNMMCAAADCAADDCBACCADMMDACAAAAABCABP/8QAFBEBAAAAAAAAAAAAAAAAAAAAoP/aAAgBAwEBPxAD3//EABQRAQAAAAAAAAAAAAAAAAAAAKD/2gAIAQIBAT8QA9//xAAqEAEAAgECBQQDAAMBAQAAAAABABEhMUEQIFFhgTBxkaFAscFQ0fDh8f/aAAgBAQABPxA/w23PfPcuXLly+F8L4H5O06+icDkJfDrznPcv1tufzNuFSsf4i549Anj0D25Lly5c8cLly5cs7SyeOFzxPEuXLnieJ45PEvgcb436Hn0vPHzwNZt6WzCmZh3/AB0iAMpMPfQDuj2gUqdoJ859yrfm6CHw/i5ROnO9glU91PS5eNIcOvNtznGv8BXKu4O1B/e0Wd1GlH76tmhDTxVEe71e7KlTDsFsiaFf9htHxbwrJ7XuhTe+WzNuSvTPxvM88pwJog90II6I+068b47RkTTpQun/AIsdIVQAmgf3kqHp1ni5dl2u1I2d5hugXXuaeIafivC+NcKlSuBKlc1cKhx9mwXn6Oqyr4d29icZ+6jtFLbypk+bYACN2D5Yw11fIo8APxD81wqCdHp7Ne0OSpq+C1gYPLR5lim80lKPe/wlclS5Q7Jqq8AZUjJOiQftzVKlSuFSuNcK4VK5SGnonoW0Re9Bod3Q94c1HLksNOugdW1zNuQNo6Odip9te8AtPC2NAfsNTeDxMKLEdEd51m8KCV7cMj6IE4Cw3Bl5bfM2nXibxBB3IWzAHhP56G3Ocr+OdYvDcFHyQWQxfdDL5bfPJtw1JewNumz+9GP0RrKVxnbYm7swccABb9qv9S5yU2FjTzUj1yf7+SafhVIWx/x7RHrAibnOfYrrZ2H2dE3PEQhuXruG6GR39nCzWRU71/qQ05hyw/mH2SUhrb1LpB+HtxPxHhU2HX/T4SikPJkzL96HzNuapcW4Ayq77v2TA+ojdL/6HZJvOmoGnNaaiyZVaJhGjtwZfLfC5ZXtEO5RPwS9u+afqElBoE/ohRH0Onkl+pty3Lly5cuXLly5cuXLly5cuH/aQYRwjHIlrcK6POD3gbMcL5RLApEsTpEsjRtRcL7N+cJW0H6yOJcvjc9hjLSX+49lBh1us0PLNJJqQdwZTuo94+LK9eu1UHzACA5X58UJajDor5YxUdQ/aZYbfDdj7DzEdqXCz0zqbbO3SCVxvkPQPTr0KgAo6IJlL1xZ3O8ZkANG3pU6P02e/OxC92A0nggxJoLYq+a+yDldXCK6+D8vwMsLUdVHL3V8oxUq0sbS5o9mXtrLmssrDohj79STphMXuXVe7K5KhDXsQqZu9Hbo5iculHVTq0j3H0a574XLlzzwuXLly5cuXL4XwxL5Eol9AGo7NtEx6Ul7V6nR3+ZfG5fBEFhSJhJUsKe9wex8oQaxBOicLnmXUbuOC4E3PYad1NpNQhxnsNPh3XLC2e7OoXQ76sAJcuXLl8RWWlZRYL/J85cvhcuXwuXLl8xp+GhGyyAKlYN6rqNzqNSOcXyvJ+xtvB5gC89N7FeETzBzQL1H9y5AulyN10dBl8G8rB9z27TTa1aZTnBNgsfIB/NCV6G0oiwKNnH9mHKelXCuNSuBKlcalcKlTHHFQjd9O4xrU677kvPYDsE7LdGXaCTAsGxO0rhes1Oja+gRdvYPiHokulgbNbDZ0IlqVzRbbl6liy2sSqOq2DyEYY7fkutzuWRTP2aALVmm1quRl9zNauDQg8M9875N1/8AJXDbhXGuAUHFd60DutB7xnYVbYpa7XRxVwrkqVKlSpUrj5nmeeO8xx8zzxDUFkA6q4IOeNGq3pfD4GB1V3CyOuQ+IiCHuT/jrA1odA/1Ido9D/SmtxG2awlAloHj4IpeNOE9QZPZE7RSrm1QOyr3A9QSygmUfwD2+JcUMlWQDABoNGsrBjU6EFHPUro7Hm554IImKesyKSzvHTZPh3N40EWkW6ptajdoOkNUurO5X8NiG/HHHzPPBr6kKAaq7EGJIRQzf9g3yuk0arCAUcPM8zz+EcMcrpAgwZ2c6LNC9tXaLy7roPpju3BsWKXb93nxpz+yjQ/JLpVeeF+Q8FTILBth7OS/MunCrb6FLXXW0shQ6TfXN3TR7278rNEkBhMC9zP3i8sL7Jp40445cRTUDntugZf1MPTdOjv1dmDdYLjNTO8Tdh6d82eTPO6QYCN3c3ToGXwbxZalmaN1dZ8GDeAnHPOzAQnZ0NvuPiEzyZnimJKYfDTFq0Etov8AaniHJZ1mWrCYPLNLsqr37mHzEHEukaOouHiLiQslL3vPswdmAZ8pw6AcufQzM8cw9R0mE/UcFKzuV7QFem6MDUs9q/8AUhpwvkf7Ebx0dyu+tnxFyA6Bf2DM92f6uDBVWD/zzNNA93zVJYVHZlPLfaO1eqf2v6j9MSI2dTQPsEFAA0AoIS+F8L9Y4Xy78up7RGgSz/w1i/TcjEUojuPILzxeimN0At/UIycQahcAUKdkfyOq47pPyEuHRIXhU+pqRgf6OnwzUZ3vEP8AjhYVvoTn3YGvZYApm3Ee7zL9M5yXxvjcvhfJtHo0OYVZPgdVQlIkrA5EenIcrLime0zvcrVaCMGoS9GCC7Kifs0fbluo6zNsR0vYa9xE0EF5U8aeOWpiSAnTwx+MZYofe48iLALFsPfUs8E7ygOq/krcdyyDzX+Ss5DDoNO8S1MwgP6dmvcQMLWeD3IPGuFy4n3uCv7DL4JmwJXC61qPeLtNtPPa9LupeW222irHUOrjtLrS7luvZb9WdG4TIAgbE68dCA+fLubBuuxA/wCNTFEWOo2tNgaTR6CwAiUjvGN0qp74GvuY6kN2qF29ugXYYezrxX6ueSvQqVKmq28rp6jqPciVG+AF07Bk8wFoHAp3s+lIaG8gw8lvqWhd0f5EPvtH9FR6ycBY/DDYB+nPe4M2lcvY8VPtMpctNuqNWdVUQMloEZNGqy8XQlKNr1L11F7yqnYcwdcbP07xU/RrPtC/t9kCbsqB7W/YSzmdEPgtL311Lu2C17URYK7TVHRrA66rdJT6CAKa47IFdwjXKgwXC383Uz1hwrhXJUcmRc4/1bn9i4Oc9m1ZrZlbmNSGnMSuFSpUqVxrhXGpUqVKlSpUqVKJUQLnVs/kiN2P+9prQdSz9TsfQx9RoLgJTBuXRrnO2phpjzMltTRrYYO8AFGDYIEqUSoYIjKVq6ZsLfEPqlSoaCrqsnzFqGUl770ZlRImhTB05v2BfuRaslW4GnuOmzjpDJw24VKlSpRFECaMPL79nc7zTTAbaj7JT54VKlSpXCpUqVKlSpUOY5Dgchw2m82mDEh+yU3W3k41sgVSq3UW/V4GOJyBidi7tj8C8ks8wX3B+y8hhMZuLIdxpm1pcAao3SyzYbketBBXK+xfWjDlOKWOLj266OhVCj3TmH5NcotrZSw6XOg6G7jrGjbrdHJL6t3wd+Wo/wCUhoAyrL9AjtU0Fe2TuwhjAB45Ej2a2Qaav/6ASzul1iC7DSxqse6JwWTWpq3z76j7mOFc3vsw6f8AkTb1/E8TxPE8c3xPjh44+J44ZDJq1Ww7riX5VdAWADtoOrbK5PE8cGBdQl9Z4hcoYGb+8lYewcPE8TxwLYsIO74APiXLottolo8AfEB38MIZpjkegz7wdUimHs0xnow71AXiJiB0RNeHieJ4niKA7TBLFjC6EfYXhNp4nieJ4nieJ45NuHj8S4WUi+jVvwsdx0g0VkoAoPrnuPoa3QOHyH2CHqAh7ov4Q05ve7PH/gry4NMr1YXrqD9dbibRWwFq0Mj38iWwFZewNPzTBgtaLE7MuXFQALVcBETbTd6EexroDvou1ikVZq+xodj/AAWmB5dXRa86eZc1Z3psjspg5rzGqm/URgO+aO72miGK3RpfQUeHrN0A+Rv7WGnKby7kHHXIRcUputBQs8NkqVBUTKMD4a+bIhsWxkOw5eQSnAG8a+P1IZhXfWvlIoCjbN9qDyViQJwZ5f8ABR2gV6Nc483X1FZpa9rtFzxU95+ww5n8A2AP7/YUtSjD4/IK9VhNUA87KX1U24EviGGAPan6CIXPgF0jaXwZRKSjrDHC/Qvmv8Nql0/QpqG0p0rmaFdO8AS/U0dTqGg3c6EAIGPoPyt1etwjUUcPe79XL5rM3KhzjVJ0awvk8cfHG+a/SxxxxxMTExMTExxxKNhJvf8AovEEiObyBa/cB8zExMTEBEgBarVRkq0tWlBs6t2h3Im+hK6l0OhsQGstF6cKIDV02B+yotGKeB570HSegVK4Y4VKlSpUqVK4VKlcleuIYSgsR2ZWtQj/AOrQm9HUqYp+nD34pseu/wBgOX9Tpcad6KfwdWFaV05fUL9GhwDdUL8nCvC19ifQE1OoGtn+icwnWgXmLBtXp3M8DxKlca9Svwtuc8R0XHudHuS7kJZbzSbNS+8ULqYuN99P6iVg1cKeC+yCUFEAnuWvkw/fgwHQDAccN8Ph6vev7S7da5whYdMXPYw4HHMa5DOyey34lqygJTS/gPn1zhvysIw45meQmebPHb0exrfVCZjuHwP5GLBHSKNb9z7qE1B6WJgp9PR9zkuO+1PxH9FeCDDG04CgPEzyZmZnjfrZh6R6W3IcN51XcPk4EaCqh2INozJ2ODrQ0UYRx7taZkbiu1s6N9BO8QANjkTeBYuxgDqrpLZjafRKtF+DXMJNQuXnWq5od93MNPTvluXwvhcvhcJf5Fx0m0Z5GqNoRfGMe7Fce0BQ00N8rp5DM65MNM+p+IoAG0qvy1fEYtBXyEZ8adoS5cuXLly5cuXL4XLly+N8L5TlvnvjfNfC5fDaVHQ+XFnaFeaLDvgTtxqVy1zHoVKlcK4VK41+Dt6N2YLj1x+xJtCKstfP8MOkrlOFchwqHGuNQPSrmqVwqVK5al1GIcXT/eL7vgD7KvtND/Zpb4RSt+ufGDauFBuwYIPcWPmDzSw08kM8AuNCTsK/S8FRHJTYx+8qRYArvD0KlSuN8a4Y574Xx8sNOO3rIlnfVzeSFZxnDDELZFezhtXzCygFVW82ZQ6tjR9Su78xQAHUcjGqwVQP2oYHhtvFTQ+w8kJtYFgbL3dS/ZCSCFiOEjXqlJsBL+SKwaB4H+yttAY6UfqHZsR6h+xcpwrmrgc9ca/IQyyM0c/Jh7LLSHIbDa87PbmVDbgOlTqv5oyhqoS0/wBG+3U7rms2DCEd7PtCQoN/vV9o0wDO5V91F+MVDR+/zjz+I6RIHpYsb0Y7PaXlDLe4X7Hchym8GKb+JNkjvrht+Adlon0MWXeRdLW/I4CtV3TsVV5U24HE04bTrzGnOcN/ygRBHCJrFoGU6K/VtNzDiFUxnx0xs/vbnDQKo+V20Ph2iohZi1491s92XiY5g0rV134ZHJjl3575SXxubchwuX698BkqgWI6idIcAsvncA2fI2YOUVe0molZvZp94JLly5fAF8kmeItVApe3eF/CLRCx+4Y7TRpP9BvxAAHENhh+DxvjcuMUj/w2yhrJ0mRB10P17Lly5fG/W2/EqDjooT53TyHxFa1/NUdCwPIgNE3pf0fc0Iepj+hK9bHG/wCKYxbulhBBKCuhTcxPuDDCsx0g3aTK6zPIlvpl9g8QGr9mwj+5SKaWtnB2AeRcA1d1w/8Ae0Pr8Kfe0Ua5ROoGUaDon2LhV3g1XwL9wwvN/wCEAelkA8P9TDRDY/kYH4lbKFENPg/aVekUgFpZk31CGnqX+ah1B8QpdAexK68KnYfdsZK8cbQ1TRppbT+z3GHCyYjKi8/8G7LTqyt9mNndy7Yh2V0I93q92VynoU7I2O7p5inz24pHsAf9oehXCuPiVK41+Dt6FcVE062uSfKPxDaHmyIWMPFNSIWPhh8RZ8mbujgeAxxKq7V6nodg1XY9yVoXgndC0DwauYRUqVrwqOIpM1W21Z3NB1XaEbODsMTTkqVwOFcK5a416dcu3CufPXg1QXq90/krzLLpvE1PxzCvEK7Cn9yjWQLdqnb9iL1JowFsPW1hqNlm4a9ShoMDFEOVagNp6xR2vavwywCWmB4h2Zry7wxwzzH4terXGuCQm1h1Fn4q8KsE2iKoX3t4RSUqWwRQ1sZYqWcPXqvdcvvK45jpCLAtVQHVmRliLPdemN3g2vYvRrzqvLbmr1dfpArjXGuWvT2/GOTaMfXs1NGD3PsIBtKnfBnyV5S1Ylu62HcafEMng4pJeaLeWV12haWCgX1yj5YOenBD4BKwx0W/2N0M6v8AshbYn/gBuLMeiivulvHlKNB1oUfRvfz8MyYgag9f4ac3jlJfoHA04bcev4vXigiRNhpq6lweR9geAipSBo6KtayPd2mNC5amoN6P1H3kpvf2n/PM7jLgF0qgWxOkPgog8lVWKfd1+5jlOc/BNeJMc+3JvxOV0mq2pNUGbdmPepiVp2Q2e4Z7jF2qAsDqMGQ2SW0Pk27ltEVe0NOG0qb8u0rgcN+ByV6V8b43+Jcck2pwbFr81TsesDSTREyMoaOQaOj7Oj2ZlzUahV5cDuIw0ly5cuXyXxuXwvnvgT44Y9LHDExMTExyYmOXrwviTV537OiOTuTptfatgvY+ljeGYWDXOtDet0LE39kQ0o3M/wCt1HpCVz3xxy3yXxv/AAdiLVHyHq+mnaZWCDDDX3G/Uz1lXG6egYnLRonfd2ZUulL7gNk5fP4lfhHp1K4pZFioAGf3gfJjpB5ihXPWO7b42irxDWBwibkLOJZUN/rps0cQM+I2N8Gz+9pXGuNSueuWuNQ4VwqVK4VKlcSVKlcA41KlcD0UuaaxUWRsN25s5OxIA1zJ3Nzo6MKoyBYjqJEYBeRG6jf7+yGQnLxb/ehIN8a4Gno1K9C+GZnjnjczxzMzPq55kEb3lzq7zuOgXdZdt6qX0td3adzxc1uZUWpOvVWp+Hc3l8qg9k3YnqZdobAhYmifiXwvhcuXzXLl8Lly5fG5cuXxuXL43Ll8PEotRrBa0Bs+zZIDct7QbZfoPeCNtCrtpnyiEAEzH/xhxFYXJKL7TPhuFTbCNL6H9qe0HC1osfZ5Lly5cuXLly5cuXLly/8ACmaxqHwzY7tEygzSqOuEfJAJBRiTolSA80ugt3XpozIV6GNLvcybkDLM1a/2eLI0bCDyU183ERRmoX2znAxU0ihTcMHxSE2U6U+32hlN0A/T/gjj55CVPMrhXCpXB2zWHyvZq+DeHTUB96haF9NA7wAAoNjhdU+nNu/S2PYZiy+xFy0eqWPZ5r631vf0mMSLHTGxVD9Qoa9Qz3upHxrir+Rf0gBwr7DGUQRsqTwJIBcFmvoN1U1qnPUrjUqVKl8xyY/HuAFUA1WU3osoFdG9tvwhLOsZLRrj1fsfiCPZ0JfGG6sBsd2GOTtwQf2lBvqL/wBQqQsAUHrXL9MlfjpmAIq8FFxYKzKF61XqhMAHiDO2Ip+poX2n71di7Wau9UDajq6bEpv1T/F54BPPCuTPpHHPNn/Abchv+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20" name="AutoShape 4" descr="data:image/jpeg;base64,/9j/4AAQSkZJRgABAQEAYABgAAD/2wBDAAgGBgcGBQgHBwcJCQgKDBQNDAsLDBkSEw8UHRofHh0aHBwgJC4nICIsIxwcKDcpLDAxNDQ0Hyc5PTgyPC4zNDL/2wBDAQkJCQwLDBgNDRgyIRwhMjIyMjIyMjIyMjIyMjIyMjIyMjIyMjIyMjIyMjIyMjIyMjIyMjIyMjIyMjIyMjIyMjL/wgARCAIcAewDASIAAhEBAxEB/8QAGwABAQADAQEBAAAAAAAAAAAAAAYBBAUDAgf/xAAUAQEAAAAAAAAAAAAAAAAAAAAA/9oADAMBAAIQAxAAAAG/AAAAAAAAAAAAAAAAAABjIAAAAAAAAAAAAAAAAAAAAAAAAAAADBljIAAAAAAAAAAAAAAAAAAAAAAAAAAAA8UMbeK73InpUfEO3mTrAAAAAAAAAAAAAAAAAAAAAAco6mIj1LNF/JbuD3gBjOsSNjK2AAxkRlZ4cUqAAAAAAAAAAAAAAAAAAAAAa8du0RtYyGMif5Fvom59QtyZlKuLKjcxkAAxG2UaWWQAAAAAAAAAAAAAAAAAAAAi7Lg7J1wAAcvi1smVkZRTxZZAADQ4/lQm2Axom+4Hsdl5/ZkAAAAAADGQAAAAAAAAB8xFzOFFnhd0AAYyIX235w/SGMgA5xM20tsHdk/CvJHo0w5Pj3BFbdTwTvZnaIAAAAAAAAAAAAAAAAYyIuh6UWWri9kyADH47+xwhc/XL6gBiGofzwpuvv74yAADGRFWsVagAAAAAAAAAAAAAA+D7S+kWqLyWSMG34eWsXufzOyO1hFnQ5FJ2CD9bfBy+jL8A1v0fz6IAAAA1veDN2x8vUAAAAAAGDIAAAAADHHPLibtWc/ogAA19gTU3+k4Py634lsAAYirbVPv3k6syAA+eId3Rldo59jt/QAAAAAAAAAAAAAAh7eLLTOMgAAADGcEZaRVoZAAxn4PzXsZriN8K7nHLz9fB9drjUZvfWMgAAAAAAAAAAAAAAGIi40jb+oO3PUAABjTNxGy527mT1i8YyAJzs/nZcdbGQBjI85qpELTdOWKpI1pkAAAAAAAAAAAAADGRryVqInZrdc4fx2Pomvix+yK8u1zzm3G1kxo74g+pUTJt8rwsCQ6dHgkq381rDvgAAYyORxbGaKTPH7AAAAAAAAAAAAAAAAABib99Y+qTIAAfnn6D+OH6r0Pn6ANP8v/AFuKO32o7olCAABjIibaKtQAAAAAAAAAAAAAAABq7MSZtfj0AABgmp7e+y2YyANLdwSmxzLYjrDTki7TdEfQGEafFty+oAAAAAAAAAAAAAAAAa8tt9Y6AAAMTne/NC4lP0T8pP1XIAASVH48kpsZHKn7URWbMRNL0cgAAAAAAAAAAAAAAAAEdW8PYOwABhEnl9086Wn4z+zfj5+wNbZAAMRtlGFoAAAAAAAAAAAAAAAAAAAAD5gr/XPv1ihaaMztHNrN77MRlpGFn+efocUbtRDXBkAGI3u6hQgAAAAAAAAAAGDIAAAAAAAAMZAAABF2cYWkVaxZ1vOikitTNKZfMia1vxO6AAAAAAAAAAAAAAAAAAAAAAAAAYjLSMLOLtIstAcjg2oi6ToAAAAAAAAAAAAAAAAAAAAAAYMvDhlGjMFoi+gUjy9RF2kUWsXaRZZ5+foAAAAAAAAAAAAAAAAAAAAAAARtlzif7/FqzGcjHO6Qivau550JHSozpcP76h4dOVqgAAAAAAAAAAAAAAAAAAAAAAACP73Qhi7aO8AAakfd8Y4ln+XfqRE20TamQAAAAAAAAAAAAAAAAAAAAAAAPn6ET0aTkHXzEfRaowWeIvBz/wBCjOqeXX25IsgDBl4yRZ+Mf7lD7cDxK1FYLZNUhkAAAAAAAAAAAAAAAAAADGcBkYZGIm3ii0ibSZKjOjvGOV9T54WfvkxkAGv7wx7Wfl7AAAAAAAAAAAAAAAAAAAAAADm9IS9HGW5G10d8Hxd+GwAAHzIHr0/HvgAAAAAAAAAAAAAAAAAAAAAAAwT+x2IUsfy39bkD47GzrnR+5vyO9w9ntEfVdAAAAAAAAAAAAAAAAAAAAYyADGQAAA4fcE/3oe1Ie85nIKsAAAAAAAAAAAAAAAAAAAAAAAAAAAAGvHXPEO1Je1Ocvqw1YboAAAAAAAAAAAAAAAAAAAAAAAAAAAGMiU6XZiS0hajpmlvQ1IdVjIAAAAAAAAAAAAAAAAAAAAAAAAAAAxkSGzTcQ7UpoVxPVvPlC8TlCfRgyAAAAAAAAAAAAAAAYMgAAGDIAAAADHIPSc9rAiuV+lSRyq335huT2Q6vN0S52Px6pLgAADGQAAAAAAAAAAAAAAAAAAABiFrIk/RUX8nd5PvTjIAeflsj5+gAAAAAAAMZAAADAyxkAAMDLAyxkGDIDGQxkAMAyMMgwMgMZAAAAABgyxkAGD//xAAxEAACAgIABAUDBAICAwEAAAADBAIFAAETFCBQBhAREhUhIjAjJCVAFjQxNjIzcID/2gAIAQEAAQUC/wDwuQkBQncGYJy92TP5tbErgTM+8FJEIhwNeMCEMI/J+tE7CrdJufd7KcnnxjiEfRdC2KQS6MHtbr4kR61a2Wf48OWfAcPPdboYnarudJy6ACiDvY+lsXHToS++t7UYsQBrV92DHQ9VAcxewOgbX115XxfZXqi4CvVQfSPar8nsQXFoC3S0qJwKjBatnyt/1bHr8P8A1F2rxD/r6/46nk4Or1Lc9Sxn7vEvU4TgpUQ/ZWdquQ8asrD8xX9dwpL0Sai4qX/tHVfl9qSwuAt5kdWDm7lDWQtUZ5GcZ67HvXrqv3uusuv/AJxf+LuGft8TdU/3/iHJkgKBbvZJ/HWLmCokh5qtS1k6hEmTpjLbRtdzL2O2R20Csf06v13KvMJSa47XS6zpRSkX2NV61Epg61p+YQCXh02dfF0FQ5tpbsdgoRRhJ0boOtwckX9b9ddD8vkbNmwIwRCrEnr8AP2/iTsjiBUzIWInodXiJf1HXE4td52TuklEoMOYomJIP4dfqeKOyvVOizVt9wJr69DdyBeRdW1iIKFusPb9knilgu7GUtQiTjXliqsNQP4TmiuGkHKf9+UtRie8UFv5GzPnDvCZydxvOVudZ/ODz5KyDhrOvdiFktfidmu75ONmeZSrgIx83qnUpFeas4pqDSX/AA736aYJO6bHCIh/3X7MaWoV7djtdJZXXUQIi6NRpFw3h48Mk/ZJirEtJKdNuGSpwkiYP4GWgqQlNu7kssJQP92xd0irV13s/IfXN+IupgWjrUBNyS6d71HR7dMGbsX3sXpI+/WtR1/eLrnvEP5Evr4h61H417f+RhzfiQWf5Hve+fti5wrs+aopF2CqTX7FX/S+/IL9HxN1b37dUMffmxw3kkVJ5OkQnm6D2b4d0rkbzYpLurta7C96oXGt63r8dycQ3BFiYXTctcujWrcqh0yhGcWKNYmcezq8UfXdj/faWg2us2apLAkSQ6zNgX0a/hm27CzIpQBHBQ8qhr16DsDWEFqLtz+FyngSSVpOJf75gjOOVQwrL5R9XI+IFN584hm75HWS8Qhz5GzPnJWzOFr66ugBQ9ni64lh40oJwOtWNRgb5Mmt26GtFvh72KuZeLZ18Wk6ey5iH4XkBPCrXCCP2GQBTzkVc0mtrIwjHysbOCek6uZC9NxAEEKiuXIgMIw68rpSSjVZYxeD+G4S5hetb5xPsllZcvldWcvvq8RsfeiPhI+bIItLLrmGWvsIPC/DX/tLnsdm/pINXXbB1736aZ3J1rWvTXRbQ2m44hue66zg5r8BP+09iYPBYFYCbrPXdM8BEqvLn6WgaZVoz72vYVUWtq2swk1vW9dSO+cvOxWMtv2MI6HDrH/J3be/d4k6ifsfEOMqBbHy79TtW5WYzW/XXnYWOzyQTikr2ExNBDRC3KHXcOcsrWp8knKfv8V9V+L1TXLx1/JmuVbz4dpbfvvBZzN3PPjrFzFEQJQ7Fek9lYkLgo9RCRENZiVhf4vP3eI+p0XGRoie+s7V4i/0Yf8Ah1NlnbuLDhHxFgfWL3XQfbrtVyHjVlYfTFf0uvEeMkmNIFb993ns91eAnGX6qb/d7Vv661uVG9AkSw8mXAKQkZy52omJIWUv1cysDzCNEfiV/VQffrtZRQOPdQyrLi3sc4V2xi9GGEta1HXlSf7GeHv/AFR/jb3psT8vX0oeDWdzpv8Adzw/9IWiXOK1T/Ng6LGe7GwjrUY9zq/tt8pfscywricZK4Cfy3vUdO23vlW1+kg90U+3xHiP6fiDybrVnM+FOLPgyF2skBOPddfZ4ozX2eKO9tfZ4jx79K/7kQww6LdojzfiCO8+bYz57ccDeJFyE4kj5XH6dhl99ma+uu4XTLS8hUQpYJBUOa1rXmZBU+EpirSVuN6JniCHqkKfFDdj4lXXk4tf3B1WLitM1KUOptMLgwsHpjWMNMVdMXi1bI+KrQE91d3G1VIMibY3V+phcbQVCzrmqHfD3lT+3su5MgLUMrNCbD1WSOnlqg84W+O/tL3uW9euj1x0jJ3AGOu6HFZ+MtTheB4tekfmUuuRRjznFcicM+1N1qzmaQs0s+TsQ58/rWfO73nyNmbOUt2sJQhGpSm41YSGiDop7HroIWAYEuSHn8dZNZHw8rrPgUcl4eT3nwpw5xblTFLgTJe3Vn7S1w/7LxD5vPiREJJm0mIIwQ6TFiANQKTLHbrfW1Xdb1KN6HiIpm5lTHnYIr16E2C9b5ZWboxxEPtzy3Np0bPGSJDRB0hNhIScRjUHK2e67OwlqVchFFfuEv46/wAtoSUcs2NvFCGAA9Pr6Y5azKSurYpR7jcK8yjWN84kwGLC6enE3433D2O2RJkWAzziQybyo8NfL6zlrKzxVMKY+5j/AIq5y4WnCS5hPKkqkiZKgS3n+PKZCjRhglwg7taJ84pUu82rvXroe901n3t2EquxHOJBvpxdVp3JSj3owYHCgadc3lqmTU0HYPL96skIvL1T8i+Ti5KxlZkbYO9WqMp7rnovA3rW9HXNTnVaE2HvTyhUWU3gui9PXGUzVh0nwvD705VSiRC2ixvHKj1Ipb70TvT1aF7UHXKuS7IWoNpAdH7bGoxa6UPmt+uu7NvAShp60dzdfal1ukcVxW8YgNexVaxiuVazdY8lvVydfYrpEuQMIuu5WD0UV0K3ZZeV0zvhrLRXUYpUz58dZK58hZr5rxAD0K/TGwkAGlVKWQz9xX18rb+T9gJEVWmWZejcYyzlw56encndF2mmw5Wh+aY3nHuGsUp4CJ/8T//EABQRAQAAAAAAAAAAAAAAAAAAAKD/2gAIAQMBAT8BA9//xAAUEQEAAAAAAAAAAAAAAAAAAACg/9oACAECAQE/AQPf/8QARBAAAQIDAgkJBQUIAgMAAAAAAQIDAAQREiETICIxMkFQUVIFEBQjMDNCYXEkYoGRsUNykqHBFTRAY3OC0fA14VNwgP/aAAgBAQAGPwL/AOFytxQSkazBb5Ply575ipmW2/KK5EwNwjBOAsvcKte2VOLNEpzxhHKolEHJTvgIbSEpGoc/C7qXCpKa79vNXXthvk5s5IvcMJbQKJSKAYrU+1ptm+EOJzKFdmWnL1HRSNcWrfRWTm3xVyYdUYqxNuoMVVSZbHzizWw5wKxVuqzJFYdnHNN5WM61xJMBPAojZa3V6KRWFcoTQrf1acW0Ord4xAleUM3hdio57AzuKpDTXCmmPNJ3ObLCB41UhtoeFNMYtOi7Ud0dCmzVk925zyLPvV7CYXxObLYVqDnYFtWfwq3GFSEz3zebzHNLDciv1x3nNyDCTxEnZblM6cqGV66WT8OwTOsXPM3mmsQl1OvONxhr+n/nHDI0nVUhtrhTTE6x9sfGO/8Ayi6YR8boqlQI8tiUOaHZFegs1bPYqlz3D+h5RLHej/OOlOduXvPrzFS1BKRrMYKQYLy+Kl0Vm5rBp4ExlJU4feMfuzfyj93SPu3RhOT5hSTwKjo02jBTA+R2IHGu/bvTSMq55Fyx2BWnvGsoRyZM+I5KvXGceOoXesF9fePG18IwaBhX+AQHuUXCE6mhFhpASnyxqpueToKiy53reSrYn7Qk8/2iN8YRvP4k7uwLY0ErtpiuK3JJPVN5ThjofJo8i5qEWjlva1nsXWxouprsXpshn8bcXZLg0kHHbmBqyTDC/cpiFfjNyB5wphm62avORg2h6nWeyNPs0X7G6RKnBTAvu1x0efTgnR4jmOLg2wXndyYKFMoaaVqVAQ1MNhI8P+iPa5a2jiRHVKytaTngqUaAZzFG7mk6+EQGmhd9eyW6s5KRWHp1zSeN38faUQANZiiCXVe7Hs8jZG9cd603F88mLpxB/wB9I+ycjruTyfNMYObZcQd9LxHsz6ZmW4K3j4RRCrK+BWfmMjJGg+0cjIFV61nPidIk+qfTfdrhuRSiy5XrTAaR8Tv7KpzQJZg0lkGq174ShAolIoB/HWdN45kCA7PulCNTQjqmkg79ePRxtK/vCMlJbPumKsOhfrcYMu8FVUKJUrP84CftFXrOM3yixcpJovzhDidFQr2Np5YT+sWGwWZTWd8BppNB9f44rzrNyB5x0uZyphd9/h7Rpo6DItY7jR8SaQppWdpdMapNBF7oUdyL4pJS9hP/AJFRhp1wvubjmigFB/HpbN7cuK07WcO4dhOAtqWFL8OrPHcOflF0uv5xREr81x1UkkDeYynm2h5RWanHHPSMlkE71X7Cngc//faug/aouxyTqiaf43P9+sXoSfhGVLtH+2O6KfuqisvNutnzjJcRMJ84szkqto7xHVOpV5a9hNTn2TmSuKi8dpLvsuJLzZvSIS4g1SoVGMUjTdyUw22dKlVeuNRaQoecWmasL3pzR16ekMcQirSr9aTnGwFNOZj+UdFnASz4HBAWhQUk6x2HWupT8YIlWVOnebhGDQT91FwisycIs6hmEGTmT1Kr214pcdVRIht2aqlv7IHN5dlhpU4F8X3ZjHRJ9ODe1K37AKHUBSfOCvk+YI9xUUm5In3kxlJdSfSO8P4TGks+iY6ph1cdRIWfNUdfNBpO5MYWaUp1eoE54qpIlpPUhIzxg2kBI5sG6LtR3RQDpMt9Iyypo+8Ir0hPyMWJVpby9V0B/lFVE6mhFG0gON6FPpHR3j1yM1fF2VlVyxoq3QeT5zvE6Ct+wsptCvVMfu7X4Yul2vwCMlIHpzYNGW+rMiOlcoG26cyDqxnHFNIKzcDTXCHXmkqUonPFG20p9BzpnGckKOrUqL7nk6Q/XssM33zV4pCXPGLleuxRLsC3MrzDdGHfNuZVeSdWO1LjVlGGEbkDEWyvMoQvA5M3LmtniEcLo0k9lMyvgVlJ2JRN7y9AQZiYypleeurHqc0GY1OO2UxTFZ5Rb1GyuEz/ACebLulQeKMGvIfGdHYs04L/AJHYanXNFMK5Rmdfdp7Atp03ckRyXLawbSvWuM4yrxCFyy9Nk0+EYZo4OYGZQ1x0blFNhwePfFReMeYmh3aBZSdhtyCDkJynICEiiRcB2BczsS+bzMSieEf5x0L8EwKH15rDyK+esRWWVh5fgOqLKzgnNy4qMToUjluLuUoaoDQvOdR3nYS3VZkisOzjmm6rsMGjvXclMJR4zer1geRp+WOl4aTSqw27xJrz9a2LXELjFZKdUkcKovbadiglWk/76x7ZNWUcKIssp9VHOdhrHEQmGUbkDHU4s0SkVJhpxQya5I3DmtfzjjvN70GEjgJTstH34Hpj9DYPUIvcXCkIFENN0HMl/wDn07Caa4XNluUzpyoZVrAsn1GN0GRvrpuQG0fFW+J5e67mmVjwPg/WG3B4kg48/wD1P1OzCFAmTdNx3QFoUFJOsc9p5wJ8tZgtsAsyutR1xg2h6nWeafV/M/U80+3xG6MGdJo2cead4nNmFtxIUk6oKpCZKRwKimBbV53RRbiGR5RhJhan1+9migFB5c89/U5pj78KTmZmc3rjPL12aD1huudeVtSfHv8A6nmmRucjJ71F6IsOXPt3KH64rcg2chJq4YCRcBtSfT5/rzT7e5f6nm6bJZL4zgeKLD3UvawrmqTQR0aQ6x5V1oaoNo2nl6atqzad6a/TmnUb7+erqMriTcY9nn3EDdHtU644N0UZQBvOs7WPvt8x99v9NuSi+JNPrzSbnEKbTq4tKR5mO8Kz7ojqpR1Uf8a58/8AqOtknUxQrLZ98RaQoKG8c8g9qt0/PmlX+BcV2i0GnMG0u4qpmi3MvreV6xkMIHwi7n6xlB86RheT5hSTwKjo8+jAu8Wo8yHBnQuEOcSQYc92ioYX7g2itk68x3GFSb1zzN1+7HsOp9FaxAl5qq5Y6C90PWTXItD6w1vTkw63xJIixwKI2knlCW7xGn5iA6j4jccdTToqkx+z5o1ZX3aomZU521807K+dobTM3KirCu8RugONKqPpjlH2gvQYsu1tLyFevNLzHhdyVbToc0GZ5OP3mosOdS7wqx2ppsi1Wqk1gKGYisFY0mzahp3iTf69hluJT6mP3ln8YjJdQfRWyquIovjTnj2WZwiOBUUfkCfNMZUm8IyJJ0x1MhZ+9HXTQaTuRDptLces1BMN70ZMKQrMoUh+TXpNKxStxQSkazBb5PYLh4jFZqcsDhRGWt1R9Y0V/ii4uD+6PZp5afIxltpmEeWeAypC23T4Ts+ak9Ryk8zbuZD4of8AfliWl3qOinfAfnlFLXhaEWGkBKdwxlOrNEpFYd5RdzquRs+Wn06jZVAIzGMKnSaNqG3eIcxcVefCneY6fPZSzehB1dgmQYPVJNXFQltAolIoNnuNayLvWMErTZNn4QpCsyhQw/IOaTaqphS1miUipgzjw6hs0bT2HQ5XKmF3GnhizncVetW0bWZmZ+vMzyi2NdlcMSMsq5yilHyhLSBkpFMfovJ4tuHOsaotqNt9WkraRs6beUmEL8YyVesLaXmUIcQyhKnkChSdYizNyrjSvKLphI+9dGS6g/3Rpp+cZcw2P7ossIW8ryFI9pV0djgEWGU03nWdqFvNLzGby5kcoMd41peYhLlAQc4OoxfLpHpdF2EH90aTnzjuyr1VHVNJR6DaxA7xN6IovvW8lUUOaMEr91ezHdtxM80OpcucEBaDVKhUGFNnPnSdxhUo/c+1dfrG21NOCqVCDyfMHIPdK5kz8r3zeemsRhE3K8Sd226ZnU3oVBlZi6Ybuv183TpQdWe8RAdbNx/LbYnJa6Ybvu1xazODTTFDeIMzK5UsdNvdAcaN27dtvp8mP6iItNm/Wk5xF8Gbkb2/G1Fps5WtJzjbfSpA4N4eEZjGAmBgpgXUOvm6RJKwL2egzGOjz6cE8PFqO26nId1LEBudQXWdTgi0y4FCLLqfRQziMj2mW3booVYJe5cVG16uqv1JGcxWVlw23xKghydTQ6oLzcwgWRWtSICplkrazYRIjq3hXhNxjrGhXiFxisjM2k8C4szsmtPvJjvbB98UirbiVeh2nbzrNyE746ZPZbqrwk6udMm1e69q8oQxnAF/nFbGDVvRHss5bTwrj2iRtDeiKOsOp8s8ZUsqvkikewy0za9YSt9ag1rSpe0lvqvYYuSN/PVV7h0UQZ+b71eiN2LlJB9Y7pH4Yu2k6GRVwpoIwJ5PWb6kiMnk52vxijbAYTvMYaYXh3t5zf8ApT//xAAsEAABAgMGBgMBAQEBAAAAAAABABEhMUFRYXGBwdEgUJGhsfAQMOHxQHCA/9oACAEBAAE/If8AwvFYmSQCOnhMMOlM0zwwOwRn2s4h0KoTmgVx05yGGM5FFR24D3G9SU7A+TMkAYha2hQjpij725eSBMj6WecLU/g8odNsHDDzHBioo/jNSOuOfLHuYhIMdQAgQ8+EL02YIk6jfoRgixos8+UcA9WHC3hmyPGo3BjE2PHv44hkg7IY07oh4uchnrysgDFEmYksJINoOEIRVQGZvtT4OacXmoRABHBkR8neiwhsmgjKRY14phC2y5XnKC48gjshiwFxHyJSJlaEFVJJD88fLqOXRmNuMlgSrtaHKxIvK6IgQIkRxs/idFBxgmTKp7T4uvxxHJi0xaCMeEdN05WUUHZHKfZ0F8cc7B9BtYBQbeE2sCDdYC9K7jFl0stAj5ZBHUix4IURsIogzDgaIsEfaavDkTjkgDAcgxCOfOTt28fQQAIIcFRyaM6RU26LIFxoTg7hn63T4nBwKwRjaILs/iETiesIeUzXs2UGYZ70KY3kj4IzFtSBz3VBYB4bJ5I9EItMbkHegX+g4HUxNq75IJ2Zli2r58TFDwttCr+oTOxujsYQFE37KegUK23lBIeoE+IoAzcHhF5I8WZsPJGYsMQSCp36oGIwQJM+MgEMYhPvMsOY2yQhhIh+EkcnVbZoPfkBlJuuv6KZrwGH0jKsHvnvyRkWwZgyIqwsuUX8UBhaONvUTyzJRackCxED44HlD94yQx/HGyz8qhRjbzbT9UejHhfvJrRkCYHoVSmTTYlmMkQBwXBkeA5fBqYOOyubmB3UtuToJFwjn+SeUFYgQqgTkoEZLkACla4lM2QmalafqYrOiLjROV/en+8mmWIwCOrJhh1XQg5qyMUbgG2KoB7gj3+MkPZ/FSRV3R02y5RM1Ra3xnnDKCHC0sDJb8NcGAKCsbPKYL/IRbcDoZIIRtKLVOyQ7eBahg31zt+oBiAAHJNEUh6wdkEIAAoP9ws32wqbwsD2p5TIu1fq42EqwJTobW6RR2GpBKHbKIMKkVQ7wsy4gpMIRRbp0RU3CD6WbSgrgCZIJiz34JsEzNStP+6EHFhCFHh99r9k5jsL5+W4xouDJNMmWe/EcBAqSwTmAv0UUW5/WzyiHjxc9FDIwIAAMB/vrbVQ8/JHT7Rf5sjt9EMjy4KMzfvKVAxFEW8Jl/BAUE0vB5UtgpoHQIdVG4piI/f+6AADCXIDJW2XIwZ+fbHqD3QDoeMUlA5TAwg0H6p3cBXjUJ9Yk1IEJrCU3hlRgpEe7FU5qxDoU5DF5ujkULyy4KUPZjkhs4IHBFfsZiqMeE49018InEAvpQnefbUxZuoOI+MtAcIq9S6LZWBq0QMd1LJ2LI5ACKzNStCCnwhnYbeFKxQRwfoel3mLoodIJTGvhP8AsG4Bed0YMA0jdKLGecyH54QAgEFwa8ArnWG4IdZHVJs+6H0MCGKohxKTRQSGBIDHun/3lyKiC7piTwOhUoYThjULr2hOqBxLVKsaomBK8AbqVMBkE6sFU8x+26eJ1qHhumeeDV+8Sg8I2TOJr8Gj+YEytCIQbJpj5HhMStQ73CcDKJonI7CQN0z7PdZ5QwMrtNBJRBRUBqPqaaJBEfwoeEIlNj+ORG3wyKJZ9KpCEAWA3G+AgNNRbHZVVJIY9kOGNtri7r0fi4DZdtE1F3Q+XCXMn1R3TeYJi3LvqgSRH5iLNUE8RI7nJTHIgCMetyGa3QMt9/G4Qk0xqqCF1i0eAckg9hoUATJAgz29iCoebI94u+oWeAWu/g9uSBAZabmgNUSiL9eMBiAAHJRDU1d/GTBYHCCWQEV/ocKDRLAO91UyivoPht9MNo5HBBmA+NyCFMxpAW5fQcgjtCyu2a3ggAnxxScGwbDQ9VC5h3q11UisFm3TrEIDEMW6GyAkQRXjnA8Kb9eRm/Arg9s8oMoEAUH0YdNn+kcldynjQJDPCHluvww4NPAKfDJxFHJsiwJlGEHxQBEBBkR8kgByYBF2BDCrHVMK8iSTfGeSi2HMbnj38fQVxpAmBUoRcCd+qKYYN8uOWXy6wGHlkAJS+TwfUx0fYAaQPRAbMIaELqgNuhk2vtCCgEk2jM5GQZ7h0QgYaIxme/GLm+BEDRCWgC3xFZmEdxxwqctMWh3TvGOqa8TclA3TX6FECUSY3E7ILKBmEj7RQj51kBv8ROgBLrxkOCF2ZdtOVlFElkRhPs6G0uD0ThJYOnMsgFICsbL1F7MzTO1FfbybT4JTJ1hiFI3WRx5V3KwAQEODAhP3JAi/88IVInBHB+bgAmwAnWKae3YBZ9PNv+AvD4Fby3iiR3TUSJIXTHt3ESwJsXQN515ZPtsSMXRmw/V2Lv0mDnzhfs6qVMkvRQyMCAAMB8ynqJ+PbuRulRYBfvniE8s5joBEYGcPOXbmhtf/AMF8wap/A1K+xRimFM8Jw0ylLeg7lBRYMAKDmg5l7t/j0rI+ARJM+5HypDhhBAm7YoRijgYEySiMBthGHeSMkwaHNT9qf18YA6Tr8yM+4tUvjkPBQDZsalRr2bHEPNme4h+fAe+9NzwfcEHxE8BqRrzO8vTSdQAFH+8l3E4eHTsQxjQGQW4v5ARMESjHeSDCLIjj5uIc6PgWhEf30RAASMeYjgQBiLFFgZo0A6qbdaXHugjAALvggEMYoCxSww9QiSabkDnunGQQcG2vCBBDiIVNBPX0IYaXWQnBU+5+qLzkgOIgfHMW2QQfpBVmSEx/G3GXuDQ7KJYTg++iEIBLkRdvwphdwsjsyhc5CYso2MWzvqeZCZaOA6m6OKxlXsuPvESDaEbVAZR08FENbD20+IwgIW59iOZEOGZOhdc/i+ieTExUrDxwKDBJszRqwCXLFvT4sOLS26czAYAJQIKOmbIIutwRmWwMAE3Hjc64gROKtejjuMBuKPJCA3SKE5xB4D3+jtxYXsWq7ZYeVCTkA/SkEGWydFCXHTo6kCCrf9uTLqH6sjOWrR7boV3AWqIyTIJnnlLsyn/Qs0eSJIF0j3HfhnVUIysCv4DLdCJB/aDBDOig0ULWqYfcB0U9j4B2KmRaZ2tkeOzMuCeVMm4I8gdn249vjxNt5buB3NEz/CntvCQ08oBE8gcUSUQoVsUjNBXbry8QEITZ/HRw3A4NoRQyOBFlUEPRJxr3+IkLBFkcIBQt4CbjkcE5Q28qHwAu5eC0xdCSJaog9G2SD85mYieRD1RXQ5oKR4DQIrqMMj7X6Bh+MPaPhSsxANmHMYCQRsBfvn4kOgCK+iHROoGHzDtHomnTBxEAJJYC1OLQ8lg3R5VF8D2PMimhZXcIRU+Feuh5S2F6KeB2E7SUJkmQfsWQ2I2P80CfBwTYj0K6ezCUVdOUBv2TmYYhy3TcNpjiHmkf1Fkvwwz+IDJpep7RC+Pwb2gTu8Gu0pIwXIDMT5Nkac46KGNkVzZvdevszTWSkmZsKEcAJBiDVGZC+5q/yWDIc7OBJGdvscUFY0CoTWYVjiUimBtzuEoAhR3Q5ZR38/EEiIPq/EGQCFs52wLYAGzBCXsaqEa/Eew0OTbeE/LnCpWHnb8sasRqmaaBsDsiMAIGINUCwm+jVOtSnUVh53KGpyIqWsUNcQskAIAEGBBQYyXCbbwoBAe4pzuuXDCwdpKoQEIFdfd8OTVsBNFQUjg2JZ4QIIcFxzqWUlo52qTkEeetcCrWxNMYiiiDkWDAKBlDmHyPCJg/Au8kABAQZEc3n7rciItSr5nQKvzguR4QEnmICGGSNmxYwl2KHD20gUJMb/qJ0a1vR4Q8UdTrumIYQndJNAdozzM3IDEhssuHEaONKIBh8CRUAEKfpD+AxuE1e6cQMlx2knLsHpF1LkFMWzhElbxg2IQSYVRF2KYAlJi01QEDeKEws5iSymjTqRU36fLuAJAMTsE4YYxxLbdwjWA3HQCXD+BAAYGFg5k4/wCC7TTHK4EXPRGAJwbER3GuyOuyfedeiOv/ABT/2gAMAwEAAgADAAAAEAAAAAAAAAAAAAAAAAAAIAAAAAAAAAEAMAAAAAAAAAAAEMOMNOMMMMMPMIFOPPPAAAAAAAAAAAAAAIEMCKAABAEAAEINEMDBAAAADAAANOADFIBECAAAABAADAADDDDAADDDCAIEGNJFCDCAIDDAHDDHLLHCAAAAAAAAAOAAAKKIAANACDDAAAAAAAEAAAAAAAAAEIAAACCABHCAMHKAAAKMEEAAAAAAAAAENBAABAAOBIAAECAABCAAAEAAAAAABDAPPAEAFMIAAAAFIAANLFOBAEAAAADLIAAEBKAAMDAMAGIAAAEMEIAEIAAAAHKAAAAFLKAFLGIHKAFAAENACEEAAAAANBAAADIEAAECAEEBBAAAACENKBAAAACEEBALJAIICFOAAAEMIAABCBDAEIAAAMAAAAIEAABCACPAAAAKAAAMEMAAAAAAAAAACEAABNCAFFBDAEAAAAAAAABAAAAAAAAOAAAJIIBAHHALOCCDDADBCAAAAAAAAAOAAFJFCAADAAAAAAAAAAAAAAAAAAAAANDKGMABAACAAAAAAABBDCBFIAAAAAAAIAABDEJNCBDHDDLJHPBHHCAAAAAAAAAAAAAMFAMAAAAAAAAAAAAAABCAAAAAABACCCHBLPLNCBHFKCLHPNNOAAAAAAAAEJMAOPPAAAIIEMEMEEMIEAEAAAAAAAAAHCAAEOLAKEAACAAAIEGMMMIAAAAAAAAAPKDHHEABDAJBBFAABDADDAAAAAAAAAAAFEMOOIJOIADOAAABABDCOAAAAAAAAAAAAAEJDMEICACEAIFAPNPAAAAAAAAAAAAACBHAKFKIDABDCBDABDAAAAAAAAAIAEBCFAHNAAADAHECCNLEMAAAAAAAAAAAAAAAAFBJAEIAIAAAMIAADDACABCACAACACDDHNGBDACDBCDDDDDAAAAAAAAAAAAAAAAAEIDBDBAAAAEAAAAAAAAAABAAABAABAADJDEHMLAABHDACAAAAAEAAAAAAAIMAMNDPIAIIAAEPNMMCAAADCAADDCBACCADMMDACAAAAABCABP/8QAFBEBAAAAAAAAAAAAAAAAAAAAoP/aAAgBAwEBPxAD3//EABQRAQAAAAAAAAAAAAAAAAAAAKD/2gAIAQIBAT8QA9//xAAqEAEAAgECBQQDAAMBAQAAAAABABEhMUEQIFFhgTBxkaFAscFQ0fDh8f/aAAgBAQABPxA/w23PfPcuXLly+F8L4H5O06+icDkJfDrznPcv1tufzNuFSsf4i549Anj0D25Lly5c8cLly5cs7SyeOFzxPEuXLnieJ45PEvgcb436Hn0vPHzwNZt6WzCmZh3/AB0iAMpMPfQDuj2gUqdoJ859yrfm6CHw/i5ROnO9glU91PS5eNIcOvNtznGv8BXKu4O1B/e0Wd1GlH76tmhDTxVEe71e7KlTDsFsiaFf9htHxbwrJ7XuhTe+WzNuSvTPxvM88pwJog90II6I+068b47RkTTpQun/AIsdIVQAmgf3kqHp1ni5dl2u1I2d5hugXXuaeIafivC+NcKlSuBKlc1cKhx9mwXn6Oqyr4d29icZ+6jtFLbypk+bYACN2D5Yw11fIo8APxD81wqCdHp7Ne0OSpq+C1gYPLR5lim80lKPe/wlclS5Q7Jqq8AZUjJOiQftzVKlSuFSuNcK4VK5SGnonoW0Re9Bod3Q94c1HLksNOugdW1zNuQNo6Odip9te8AtPC2NAfsNTeDxMKLEdEd51m8KCV7cMj6IE4Cw3Bl5bfM2nXibxBB3IWzAHhP56G3Ocr+OdYvDcFHyQWQxfdDL5bfPJtw1JewNumz+9GP0RrKVxnbYm7swccABb9qv9S5yU2FjTzUj1yf7+SafhVIWx/x7RHrAibnOfYrrZ2H2dE3PEQhuXruG6GR39nCzWRU71/qQ05hyw/mH2SUhrb1LpB+HtxPxHhU2HX/T4SikPJkzL96HzNuapcW4Ayq77v2TA+ojdL/6HZJvOmoGnNaaiyZVaJhGjtwZfLfC5ZXtEO5RPwS9u+afqElBoE/ohRH0Onkl+pty3Lly5cuXLly5cuXLly5cuH/aQYRwjHIlrcK6POD3gbMcL5RLApEsTpEsjRtRcL7N+cJW0H6yOJcvjc9hjLSX+49lBh1us0PLNJJqQdwZTuo94+LK9eu1UHzACA5X58UJajDor5YxUdQ/aZYbfDdj7DzEdqXCz0zqbbO3SCVxvkPQPTr0KgAo6IJlL1xZ3O8ZkANG3pU6P02e/OxC92A0nggxJoLYq+a+yDldXCK6+D8vwMsLUdVHL3V8oxUq0sbS5o9mXtrLmssrDohj79STphMXuXVe7K5KhDXsQqZu9Hbo5iculHVTq0j3H0a574XLlzzwuXLly5cuXL4XwxL5Eol9AGo7NtEx6Ul7V6nR3+ZfG5fBEFhSJhJUsKe9wex8oQaxBOicLnmXUbuOC4E3PYad1NpNQhxnsNPh3XLC2e7OoXQ76sAJcuXLl8RWWlZRYL/J85cvhcuXwuXLl8xp+GhGyyAKlYN6rqNzqNSOcXyvJ+xtvB5gC89N7FeETzBzQL1H9y5AulyN10dBl8G8rB9z27TTa1aZTnBNgsfIB/NCV6G0oiwKNnH9mHKelXCuNSuBKlcalcKlTHHFQjd9O4xrU677kvPYDsE7LdGXaCTAsGxO0rhes1Oja+gRdvYPiHokulgbNbDZ0IlqVzRbbl6liy2sSqOq2DyEYY7fkutzuWRTP2aALVmm1quRl9zNauDQg8M9875N1/8AJXDbhXGuAUHFd60DutB7xnYVbYpa7XRxVwrkqVKlSpUrj5nmeeO8xx8zzxDUFkA6q4IOeNGq3pfD4GB1V3CyOuQ+IiCHuT/jrA1odA/1Ido9D/SmtxG2awlAloHj4IpeNOE9QZPZE7RSrm1QOyr3A9QSygmUfwD2+JcUMlWQDABoNGsrBjU6EFHPUro7Hm554IImKesyKSzvHTZPh3N40EWkW6ptajdoOkNUurO5X8NiG/HHHzPPBr6kKAaq7EGJIRQzf9g3yuk0arCAUcPM8zz+EcMcrpAgwZ2c6LNC9tXaLy7roPpju3BsWKXb93nxpz+yjQ/JLpVeeF+Q8FTILBth7OS/MunCrb6FLXXW0shQ6TfXN3TR7278rNEkBhMC9zP3i8sL7Jp40445cRTUDntugZf1MPTdOjv1dmDdYLjNTO8Tdh6d82eTPO6QYCN3c3ToGXwbxZalmaN1dZ8GDeAnHPOzAQnZ0NvuPiEzyZnimJKYfDTFq0Etov8AaniHJZ1mWrCYPLNLsqr37mHzEHEukaOouHiLiQslL3vPswdmAZ8pw6AcufQzM8cw9R0mE/UcFKzuV7QFem6MDUs9q/8AUhpwvkf7Ebx0dyu+tnxFyA6Bf2DM92f6uDBVWD/zzNNA93zVJYVHZlPLfaO1eqf2v6j9MSI2dTQPsEFAA0AoIS+F8L9Y4Xy78up7RGgSz/w1i/TcjEUojuPILzxeimN0At/UIycQahcAUKdkfyOq47pPyEuHRIXhU+pqRgf6OnwzUZ3vEP8AjhYVvoTn3YGvZYApm3Ee7zL9M5yXxvjcvhfJtHo0OYVZPgdVQlIkrA5EenIcrLime0zvcrVaCMGoS9GCC7Kifs0fbluo6zNsR0vYa9xE0EF5U8aeOWpiSAnTwx+MZYofe48iLALFsPfUs8E7ygOq/krcdyyDzX+Ss5DDoNO8S1MwgP6dmvcQMLWeD3IPGuFy4n3uCv7DL4JmwJXC61qPeLtNtPPa9LupeW222irHUOrjtLrS7luvZb9WdG4TIAgbE68dCA+fLubBuuxA/wCNTFEWOo2tNgaTR6CwAiUjvGN0qp74GvuY6kN2qF29ugXYYezrxX6ueSvQqVKmq28rp6jqPciVG+AF07Bk8wFoHAp3s+lIaG8gw8lvqWhd0f5EPvtH9FR6ycBY/DDYB+nPe4M2lcvY8VPtMpctNuqNWdVUQMloEZNGqy8XQlKNr1L11F7yqnYcwdcbP07xU/RrPtC/t9kCbsqB7W/YSzmdEPgtL311Lu2C17URYK7TVHRrA66rdJT6CAKa47IFdwjXKgwXC383Uz1hwrhXJUcmRc4/1bn9i4Oc9m1ZrZlbmNSGnMSuFSpUqVxrhXGpUqVKlSpUqVKJUQLnVs/kiN2P+9prQdSz9TsfQx9RoLgJTBuXRrnO2phpjzMltTRrYYO8AFGDYIEqUSoYIjKVq6ZsLfEPqlSoaCrqsnzFqGUl770ZlRImhTB05v2BfuRaslW4GnuOmzjpDJw24VKlSpRFECaMPL79nc7zTTAbaj7JT54VKlSpXCpUqVKlSpUOY5Dgchw2m82mDEh+yU3W3k41sgVSq3UW/V4GOJyBidi7tj8C8ks8wX3B+y8hhMZuLIdxpm1pcAao3SyzYbketBBXK+xfWjDlOKWOLj266OhVCj3TmH5NcotrZSw6XOg6G7jrGjbrdHJL6t3wd+Wo/wCUhoAyrL9AjtU0Fe2TuwhjAB45Ej2a2Qaav/6ASzul1iC7DSxqse6JwWTWpq3z76j7mOFc3vsw6f8AkTb1/E8TxPE8c3xPjh44+J44ZDJq1Ww7riX5VdAWADtoOrbK5PE8cGBdQl9Z4hcoYGb+8lYewcPE8TxwLYsIO74APiXLottolo8AfEB38MIZpjkegz7wdUimHs0xnow71AXiJiB0RNeHieJ4niKA7TBLFjC6EfYXhNp4nieJ4nieJ45NuHj8S4WUi+jVvwsdx0g0VkoAoPrnuPoa3QOHyH2CHqAh7ov4Q05ve7PH/gry4NMr1YXrqD9dbibRWwFq0Mj38iWwFZewNPzTBgtaLE7MuXFQALVcBETbTd6EexroDvou1ikVZq+xodj/AAWmB5dXRa86eZc1Z3psjspg5rzGqm/URgO+aO72miGK3RpfQUeHrN0A+Rv7WGnKby7kHHXIRcUputBQs8NkqVBUTKMD4a+bIhsWxkOw5eQSnAG8a+P1IZhXfWvlIoCjbN9qDyViQJwZ5f8ABR2gV6Nc483X1FZpa9rtFzxU95+ww5n8A2AP7/YUtSjD4/IK9VhNUA87KX1U24EviGGAPan6CIXPgF0jaXwZRKSjrDHC/Qvmv8Nql0/QpqG0p0rmaFdO8AS/U0dTqGg3c6EAIGPoPyt1etwjUUcPe79XL5rM3KhzjVJ0awvk8cfHG+a/SxxxxxMTExMTExxxKNhJvf8AovEEiObyBa/cB8zExMTEBEgBarVRkq0tWlBs6t2h3Im+hK6l0OhsQGstF6cKIDV02B+yotGKeB570HSegVK4Y4VKlSpUqVK4VKlcleuIYSgsR2ZWtQj/AOrQm9HUqYp+nD34pseu/wBgOX9Tpcad6KfwdWFaV05fUL9GhwDdUL8nCvC19ifQE1OoGtn+icwnWgXmLBtXp3M8DxKlca9Svwtuc8R0XHudHuS7kJZbzSbNS+8ULqYuN99P6iVg1cKeC+yCUFEAnuWvkw/fgwHQDAccN8Ph6vev7S7da5whYdMXPYw4HHMa5DOyey34lqygJTS/gPn1zhvysIw45meQmebPHb0exrfVCZjuHwP5GLBHSKNb9z7qE1B6WJgp9PR9zkuO+1PxH9FeCDDG04CgPEzyZmZnjfrZh6R6W3IcN51XcPk4EaCqh2INozJ2ODrQ0UYRx7taZkbiu1s6N9BO8QANjkTeBYuxgDqrpLZjafRKtF+DXMJNQuXnWq5od93MNPTvluXwvhcvhcJf5Fx0m0Z5GqNoRfGMe7Fce0BQ00N8rp5DM65MNM+p+IoAG0qvy1fEYtBXyEZ8adoS5cuXLly5cuXL4XLly+N8L5TlvnvjfNfC5fDaVHQ+XFnaFeaLDvgTtxqVy1zHoVKlcK4VK41+Dt6N2YLj1x+xJtCKstfP8MOkrlOFchwqHGuNQPSrmqVwqVK5al1GIcXT/eL7vgD7KvtND/Zpb4RSt+ufGDauFBuwYIPcWPmDzSw08kM8AuNCTsK/S8FRHJTYx+8qRYArvD0KlSuN8a4Y574Xx8sNOO3rIlnfVzeSFZxnDDELZFezhtXzCygFVW82ZQ6tjR9Su78xQAHUcjGqwVQP2oYHhtvFTQ+w8kJtYFgbL3dS/ZCSCFiOEjXqlJsBL+SKwaB4H+yttAY6UfqHZsR6h+xcpwrmrgc9ca/IQyyM0c/Jh7LLSHIbDa87PbmVDbgOlTqv5oyhqoS0/wBG+3U7rms2DCEd7PtCQoN/vV9o0wDO5V91F+MVDR+/zjz+I6RIHpYsb0Y7PaXlDLe4X7Hchym8GKb+JNkjvrht+Adlon0MWXeRdLW/I4CtV3TsVV5U24HE04bTrzGnOcN/ygRBHCJrFoGU6K/VtNzDiFUxnx0xs/vbnDQKo+V20Ph2iohZi1491s92XiY5g0rV134ZHJjl3575SXxubchwuX698BkqgWI6idIcAsvncA2fI2YOUVe0molZvZp94JLly5fAF8kmeItVApe3eF/CLRCx+4Y7TRpP9BvxAAHENhh+DxvjcuMUj/w2yhrJ0mRB10P17Lly5fG/W2/EqDjooT53TyHxFa1/NUdCwPIgNE3pf0fc0Iepj+hK9bHG/wCKYxbulhBBKCuhTcxPuDDCsx0g3aTK6zPIlvpl9g8QGr9mwj+5SKaWtnB2AeRcA1d1w/8Ae0Pr8Kfe0Ua5ROoGUaDon2LhV3g1XwL9wwvN/wCEAelkA8P9TDRDY/kYH4lbKFENPg/aVekUgFpZk31CGnqX+ah1B8QpdAexK68KnYfdsZK8cbQ1TRppbT+z3GHCyYjKi8/8G7LTqyt9mNndy7Yh2V0I93q92VynoU7I2O7p5inz24pHsAf9oehXCuPiVK41+Dt6FcVE062uSfKPxDaHmyIWMPFNSIWPhh8RZ8mbujgeAxxKq7V6nodg1XY9yVoXgndC0DwauYRUqVrwqOIpM1W21Z3NB1XaEbODsMTTkqVwOFcK5a416dcu3CufPXg1QXq90/krzLLpvE1PxzCvEK7Cn9yjWQLdqnb9iL1JowFsPW1hqNlm4a9ShoMDFEOVagNp6xR2vavwywCWmB4h2Zry7wxwzzH4terXGuCQm1h1Fn4q8KsE2iKoX3t4RSUqWwRQ1sZYqWcPXqvdcvvK45jpCLAtVQHVmRliLPdemN3g2vYvRrzqvLbmr1dfpArjXGuWvT2/GOTaMfXs1NGD3PsIBtKnfBnyV5S1Ylu62HcafEMng4pJeaLeWV12haWCgX1yj5YOenBD4BKwx0W/2N0M6v8AshbYn/gBuLMeiivulvHlKNB1oUfRvfz8MyYgag9f4ac3jlJfoHA04bcev4vXigiRNhpq6lweR9geAipSBo6KtayPd2mNC5amoN6P1H3kpvf2n/PM7jLgF0qgWxOkPgog8lVWKfd1+5jlOc/BNeJMc+3JvxOV0mq2pNUGbdmPepiVp2Q2e4Z7jF2qAsDqMGQ2SW0Pk27ltEVe0NOG0qb8u0rgcN+ByV6V8b43+Jcck2pwbFr81TsesDSTREyMoaOQaOj7Oj2ZlzUahV5cDuIw0ly5cuXyXxuXwvnvgT44Y9LHDExMTExyYmOXrwviTV537OiOTuTptfatgvY+ljeGYWDXOtDet0LE39kQ0o3M/wCt1HpCVz3xxy3yXxv/AAdiLVHyHq+mnaZWCDDDX3G/Uz1lXG6egYnLRonfd2ZUulL7gNk5fP4lfhHp1K4pZFioAGf3gfJjpB5ihXPWO7b42irxDWBwibkLOJZUN/rps0cQM+I2N8Gz+9pXGuNSueuWuNQ4VwqVK4VKlcSVKlcA41KlcD0UuaaxUWRsN25s5OxIA1zJ3Nzo6MKoyBYjqJEYBeRG6jf7+yGQnLxb/ehIN8a4Gno1K9C+GZnjnjczxzMzPq55kEb3lzq7zuOgXdZdt6qX0td3adzxc1uZUWpOvVWp+Hc3l8qg9k3YnqZdobAhYmifiXwvhcuXzXLl8Lly5fG5cuXxuXL43Ll8PEotRrBa0Bs+zZIDct7QbZfoPeCNtCrtpnyiEAEzH/xhxFYXJKL7TPhuFTbCNL6H9qe0HC1osfZ5Lly5cuXLly5cuXLly/8ACmaxqHwzY7tEygzSqOuEfJAJBRiTolSA80ugt3XpozIV6GNLvcybkDLM1a/2eLI0bCDyU183ERRmoX2znAxU0ihTcMHxSE2U6U+32hlN0A/T/gjj55CVPMrhXCpXB2zWHyvZq+DeHTUB96haF9NA7wAAoNjhdU+nNu/S2PYZiy+xFy0eqWPZ5r631vf0mMSLHTGxVD9Qoa9Qz3upHxrir+Rf0gBwr7DGUQRsqTwJIBcFmvoN1U1qnPUrjUqVKl8xyY/HuAFUA1WU3osoFdG9tvwhLOsZLRrj1fsfiCPZ0JfGG6sBsd2GOTtwQf2lBvqL/wBQqQsAUHrXL9MlfjpmAIq8FFxYKzKF61XqhMAHiDO2Ip+poX2n71di7Wau9UDajq6bEpv1T/F54BPPCuTPpHHPNn/Abchv+X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7713320" y="3303486"/>
            <a:ext cx="371475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36065" y="1659890"/>
            <a:ext cx="9345295" cy="281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4</a:t>
            </a:r>
            <a:r>
              <a:rPr lang="zh-CN" altLang="en-US" sz="2400" dirty="0" smtClean="0"/>
              <a:t> ）组内交流闲暇花，向伙伴们介绍你的闲暇时光如何度过。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5</a:t>
            </a:r>
            <a:r>
              <a:rPr lang="zh-CN" altLang="en-US" sz="2400" dirty="0" smtClean="0"/>
              <a:t> ）小组选出闲暇花颜色最丰富的同学在班内分享。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6</a:t>
            </a:r>
            <a:r>
              <a:rPr lang="zh-CN" altLang="en-US" sz="2400" dirty="0" smtClean="0"/>
              <a:t> ）自由发言：闲暇时光和学习任务之间有什么关联？</a:t>
            </a:r>
            <a:endParaRPr lang="zh-CN" altLang="en-US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sz="2400" dirty="0" smtClean="0"/>
              <a:t>7</a:t>
            </a:r>
            <a:r>
              <a:rPr lang="zh-CN" altLang="en-US" sz="2400" dirty="0" smtClean="0"/>
              <a:t> ）教师总结</a:t>
            </a:r>
            <a:endParaRPr lang="zh-CN" altLang="en-US" sz="2400" dirty="0" smtClean="0"/>
          </a:p>
          <a:p>
            <a:pPr>
              <a:lnSpc>
                <a:spcPct val="2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3" name="文本框 15"/>
          <p:cNvSpPr txBox="1"/>
          <p:nvPr/>
        </p:nvSpPr>
        <p:spPr>
          <a:xfrm>
            <a:off x="1536065" y="1076325"/>
            <a:ext cx="6756400" cy="427355"/>
          </a:xfrm>
          <a:prstGeom prst="rect">
            <a:avLst/>
          </a:prstGeom>
          <a:noFill/>
          <a:ln w="63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活动</a:t>
            </a:r>
            <a:r>
              <a:rPr lang="en-US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2.</a:t>
            </a:r>
            <a:r>
              <a:rPr lang="zh-CN" altLang="en-US" sz="2000" kern="100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Times New Roman" panose="02020603050405020304"/>
              </a:rPr>
              <a:t>多彩闲暇花</a:t>
            </a:r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endParaRPr lang="zh-CN" altLang="en-US" sz="2000" kern="100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  <a:p>
            <a:pPr algn="l"/>
            <a:endParaRPr lang="zh-CN" altLang="en-US" sz="2000" kern="100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  <p:bldLst>
      <p:bldP spid="2" grpId="0"/>
      <p:bldP spid="2" grpId="1"/>
      <p:bldP spid="2" grpId="2"/>
      <p:bldP spid="2" grpId="3"/>
      <p:bldP spid="2" grpId="4"/>
      <p:bldP spid="2" grpId="5"/>
      <p:bldP spid="2" grpId="6"/>
      <p:bldP spid="2" grpId="7"/>
      <p:bldP spid="2" grpId="8"/>
      <p:bldP spid="2" grpId="9"/>
      <p:bldP spid="2" grpId="10"/>
      <p:bldP spid="2" grpId="11"/>
      <p:bldP spid="2" grpId="12"/>
      <p:bldP spid="2" grpId="13"/>
      <p:bldP spid="2" grpId="14"/>
      <p:bldP spid="2" grpId="15"/>
      <p:bldP spid="2" grpId="16"/>
      <p:bldP spid="2" grpId="17"/>
      <p:bldP spid="2" grpId="18"/>
      <p:bldP spid="2" grpId="19"/>
      <p:bldP spid="2" grpId="2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1357630" y="1701165"/>
            <a:ext cx="9477375" cy="3014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zh-CN" sz="3500" b="1">
                <a:ea typeface="微软雅黑" panose="020B0503020204020204" charset="-122"/>
              </a:rPr>
              <a:t>活动总结</a:t>
            </a:r>
            <a:endParaRPr lang="zh-CN" sz="3500" b="1">
              <a:ea typeface="微软雅黑" panose="020B0503020204020204" charset="-122"/>
            </a:endParaRPr>
          </a:p>
          <a:p>
            <a:pPr indent="0" algn="ctr"/>
            <a:endParaRPr lang="zh-CN" sz="3500" b="1">
              <a:ea typeface="微软雅黑" panose="020B0503020204020204" charset="-122"/>
            </a:endParaRPr>
          </a:p>
          <a:p>
            <a:pPr indent="0"/>
            <a:r>
              <a:rPr lang="zh-CN" sz="3000" b="1">
                <a:ea typeface="微软雅黑" panose="020B0503020204020204" charset="-122"/>
              </a:rPr>
              <a:t>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1) 有益的闲暇生活能够促进学习和个人成长。</a:t>
            </a:r>
            <a:endParaRPr lang="zh-CN" sz="3000" b="1">
              <a:ea typeface="微软雅黑" panose="020B0503020204020204" charset="-122"/>
              <a:cs typeface="Times New Roman" panose="02020603050405020304" charset="0"/>
            </a:endParaRPr>
          </a:p>
          <a:p>
            <a:pPr indent="0"/>
            <a:r>
              <a:rPr lang="zh-CN" sz="3000" b="1">
                <a:ea typeface="微软雅黑" panose="020B0503020204020204" charset="-122"/>
              </a:rPr>
              <a:t>（</a:t>
            </a:r>
            <a:r>
              <a:rPr lang="zh-CN" sz="3000" b="1">
                <a:ea typeface="微软雅黑" panose="020B0503020204020204" charset="-122"/>
                <a:cs typeface="Times New Roman" panose="02020603050405020304" charset="0"/>
              </a:rPr>
              <a:t>2) 优质有益的闲暇生活不能只看数量和时长，还要看活动的</a:t>
            </a:r>
            <a:r>
              <a:rPr lang="zh-CN" sz="3000" b="1">
                <a:ea typeface="微软雅黑" panose="020B0503020204020204" charset="-122"/>
              </a:rPr>
              <a:t>内容和质量。</a:t>
            </a:r>
            <a:endParaRPr lang="zh-CN" altLang="en-US" sz="30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1978</Words>
  <Application>WPS 演示</Application>
  <PresentationFormat>自定义</PresentationFormat>
  <Paragraphs>177</Paragraphs>
  <Slides>18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Arial</vt:lpstr>
      <vt:lpstr>宋体</vt:lpstr>
      <vt:lpstr>Wingdings</vt:lpstr>
      <vt:lpstr>字魂36号-正文宋楷</vt:lpstr>
      <vt:lpstr>Lucida Sans</vt:lpstr>
      <vt:lpstr>Lato Light</vt:lpstr>
      <vt:lpstr>站酷庆科黄油体</vt:lpstr>
      <vt:lpstr>微软雅黑</vt:lpstr>
      <vt:lpstr>Times New Roman</vt:lpstr>
      <vt:lpstr>Times New Roman</vt:lpstr>
      <vt:lpstr>Cambria</vt:lpstr>
      <vt:lpstr>Segoe Print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CatheyHsu</dc:creator>
  <cp:lastModifiedBy>ACER</cp:lastModifiedBy>
  <cp:revision>688</cp:revision>
  <dcterms:created xsi:type="dcterms:W3CDTF">2019-03-09T12:19:00Z</dcterms:created>
  <dcterms:modified xsi:type="dcterms:W3CDTF">2021-02-22T06:19:20Z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