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71" r:id="rId4"/>
    <p:sldId id="318" r:id="rId5"/>
    <p:sldId id="326" r:id="rId6"/>
    <p:sldId id="333" r:id="rId7"/>
    <p:sldId id="334" r:id="rId8"/>
    <p:sldId id="335" r:id="rId9"/>
    <p:sldId id="336" r:id="rId10"/>
    <p:sldId id="319" r:id="rId11"/>
    <p:sldId id="337" r:id="rId12"/>
    <p:sldId id="338" r:id="rId13"/>
    <p:sldId id="345" r:id="rId14"/>
    <p:sldId id="321" r:id="rId15"/>
    <p:sldId id="327" r:id="rId16"/>
    <p:sldId id="344" r:id="rId17"/>
    <p:sldId id="339" r:id="rId18"/>
    <p:sldId id="341" r:id="rId19"/>
    <p:sldId id="342" r:id="rId20"/>
    <p:sldId id="323" r:id="rId21"/>
    <p:sldId id="343" r:id="rId22"/>
    <p:sldId id="264" r:id="rId23"/>
  </p:sldIdLst>
  <p:sldSz cx="9144000" cy="6858000" type="screen4x3"/>
  <p:notesSz cx="9945688" cy="6858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04" y="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33588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A68AE-24E9-4043-BC72-E2D724530589}" type="datetimeFigureOut">
              <a:rPr lang="zh-CN" altLang="en-US" smtClean="0"/>
              <a:t>2019/5/12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33588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271A23-2718-4A5B-967B-411BF1D256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721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33588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CC2BA1-66B7-45DC-ACAC-3F5FEC525D25}" type="datetimeFigureOut">
              <a:rPr lang="zh-CN" altLang="en-US" smtClean="0"/>
              <a:pPr/>
              <a:t>2019/5/12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257550" y="514350"/>
            <a:ext cx="3430588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4569" y="3257550"/>
            <a:ext cx="795655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33588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96FC3-A62E-454C-8672-D97A1C3D5D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57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5C9BCCD-2DD9-4732-9B81-FC75F20B4106}" type="datetimeFigureOut">
              <a:rPr lang="zh-CN" altLang="en-US" smtClean="0"/>
              <a:pPr/>
              <a:t>2019/5/12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39C2EE-3EC5-4B61-8274-EED602D7B7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BCCD-2DD9-4732-9B81-FC75F20B4106}" type="datetimeFigureOut">
              <a:rPr lang="zh-CN" altLang="en-US" smtClean="0"/>
              <a:pPr/>
              <a:t>2019/5/12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39C2EE-3EC5-4B61-8274-EED602D7B7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BCCD-2DD9-4732-9B81-FC75F20B4106}" type="datetimeFigureOut">
              <a:rPr lang="zh-CN" altLang="en-US" smtClean="0"/>
              <a:pPr/>
              <a:t>2019/5/12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39C2EE-3EC5-4B61-8274-EED602D7B7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BCCD-2DD9-4732-9B81-FC75F20B4106}" type="datetimeFigureOut">
              <a:rPr lang="zh-CN" altLang="en-US" smtClean="0"/>
              <a:pPr/>
              <a:t>2019/5/12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39C2EE-3EC5-4B61-8274-EED602D7B7C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BCCD-2DD9-4732-9B81-FC75F20B4106}" type="datetimeFigureOut">
              <a:rPr lang="zh-CN" altLang="en-US" smtClean="0"/>
              <a:pPr/>
              <a:t>2019/5/12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39C2EE-3EC5-4B61-8274-EED602D7B7C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BCCD-2DD9-4732-9B81-FC75F20B4106}" type="datetimeFigureOut">
              <a:rPr lang="zh-CN" altLang="en-US" smtClean="0"/>
              <a:pPr/>
              <a:t>2019/5/12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39C2EE-3EC5-4B61-8274-EED602D7B7C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BCCD-2DD9-4732-9B81-FC75F20B4106}" type="datetimeFigureOut">
              <a:rPr lang="zh-CN" altLang="en-US" smtClean="0"/>
              <a:pPr/>
              <a:t>2019/5/12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39C2EE-3EC5-4B61-8274-EED602D7B7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BCCD-2DD9-4732-9B81-FC75F20B4106}" type="datetimeFigureOut">
              <a:rPr lang="zh-CN" altLang="en-US" smtClean="0"/>
              <a:pPr/>
              <a:t>2019/5/12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39C2EE-3EC5-4B61-8274-EED602D7B7C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9BCCD-2DD9-4732-9B81-FC75F20B4106}" type="datetimeFigureOut">
              <a:rPr lang="zh-CN" altLang="en-US" smtClean="0"/>
              <a:pPr/>
              <a:t>2019/5/12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39C2EE-3EC5-4B61-8274-EED602D7B7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5C9BCCD-2DD9-4732-9B81-FC75F20B4106}" type="datetimeFigureOut">
              <a:rPr lang="zh-CN" altLang="en-US" smtClean="0"/>
              <a:pPr/>
              <a:t>2019/5/12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39C2EE-3EC5-4B61-8274-EED602D7B7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5C9BCCD-2DD9-4732-9B81-FC75F20B4106}" type="datetimeFigureOut">
              <a:rPr lang="zh-CN" altLang="en-US" smtClean="0"/>
              <a:pPr/>
              <a:t>2019/5/12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39C2EE-3EC5-4B61-8274-EED602D7B7C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5C9BCCD-2DD9-4732-9B81-FC75F20B4106}" type="datetimeFigureOut">
              <a:rPr lang="zh-CN" altLang="en-US" smtClean="0"/>
              <a:pPr/>
              <a:t>2019/5/12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F39C2EE-3EC5-4B61-8274-EED602D7B7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 spd="med"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19070"/>
            <a:ext cx="6429420" cy="985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J:\IMG_88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1285851" cy="1142983"/>
          </a:xfrm>
          <a:prstGeom prst="rect">
            <a:avLst/>
          </a:prstGeom>
          <a:noFill/>
        </p:spPr>
      </p:pic>
      <p:sp>
        <p:nvSpPr>
          <p:cNvPr id="6" name="WordArt 1029"/>
          <p:cNvSpPr>
            <a:spLocks noGrp="1" noChangeArrowheads="1" noChangeShapeType="1" noTextEdit="1"/>
          </p:cNvSpPr>
          <p:nvPr>
            <p:ph type="ctrTitle"/>
          </p:nvPr>
        </p:nvSpPr>
        <p:spPr bwMode="auto">
          <a:xfrm>
            <a:off x="614362" y="1772816"/>
            <a:ext cx="7772400" cy="1140596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zh-CN" altLang="en-US" kern="10" dirty="0">
                <a:ln w="1270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华文行楷"/>
                <a:ea typeface="华文行楷"/>
              </a:rPr>
              <a:t>一切为了孩子</a:t>
            </a:r>
            <a:endParaRPr lang="zh-CN" altLang="en-US" b="1" kern="10" dirty="0">
              <a:ln w="12700">
                <a:solidFill>
                  <a:srgbClr val="00FF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华文行楷"/>
              <a:ea typeface="华文行楷"/>
            </a:endParaRPr>
          </a:p>
        </p:txBody>
      </p:sp>
      <p:sp>
        <p:nvSpPr>
          <p:cNvPr id="7" name="WordArt 1033"/>
          <p:cNvSpPr>
            <a:spLocks noChangeArrowheads="1" noChangeShapeType="1" noTextEdit="1"/>
          </p:cNvSpPr>
          <p:nvPr/>
        </p:nvSpPr>
        <p:spPr bwMode="auto">
          <a:xfrm>
            <a:off x="1219200" y="2819400"/>
            <a:ext cx="68580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b="1" kern="10" dirty="0">
                <a:ln w="127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隶书"/>
                <a:ea typeface="隶书"/>
              </a:rPr>
              <a:t>让我们携起手来</a:t>
            </a:r>
          </a:p>
        </p:txBody>
      </p:sp>
      <p:sp>
        <p:nvSpPr>
          <p:cNvPr id="8" name="WordArt 1034"/>
          <p:cNvSpPr>
            <a:spLocks noChangeArrowheads="1" noChangeShapeType="1" noTextEdit="1"/>
          </p:cNvSpPr>
          <p:nvPr/>
        </p:nvSpPr>
        <p:spPr bwMode="auto">
          <a:xfrm>
            <a:off x="2267744" y="5791200"/>
            <a:ext cx="5910263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b="1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行楷"/>
                <a:ea typeface="华文行楷"/>
              </a:rPr>
              <a:t>——</a:t>
            </a:r>
            <a:r>
              <a:rPr lang="zh-CN" altLang="en-US" b="1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行楷"/>
                <a:ea typeface="华文行楷"/>
              </a:rPr>
              <a:t>二年级</a:t>
            </a:r>
            <a:r>
              <a:rPr lang="zh-CN" altLang="en-US" b="1" kern="10" dirty="0" smtClean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行楷"/>
                <a:ea typeface="华文行楷"/>
              </a:rPr>
              <a:t>（</a:t>
            </a:r>
            <a:r>
              <a:rPr lang="en-US" altLang="zh-CN" b="1" kern="10" dirty="0" smtClean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行楷"/>
                <a:ea typeface="华文行楷"/>
              </a:rPr>
              <a:t>3</a:t>
            </a:r>
            <a:r>
              <a:rPr lang="zh-CN" altLang="en-US" b="1" kern="10" dirty="0" smtClean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行楷"/>
                <a:ea typeface="华文行楷"/>
              </a:rPr>
              <a:t>）</a:t>
            </a:r>
            <a:r>
              <a:rPr lang="zh-CN" altLang="en-US" b="1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行楷"/>
                <a:ea typeface="华文行楷"/>
              </a:rPr>
              <a:t>班家长会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50074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二、近期班级学习情况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1560" y="159538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altLang="zh-CN" sz="2800" dirty="0" smtClean="0">
                <a:solidFill>
                  <a:srgbClr val="92D050"/>
                </a:solidFill>
              </a:rPr>
              <a:t>1</a:t>
            </a:r>
            <a:r>
              <a:rPr lang="zh-CN" altLang="en-US" sz="2800" dirty="0" smtClean="0">
                <a:solidFill>
                  <a:srgbClr val="92D050"/>
                </a:solidFill>
              </a:rPr>
              <a:t>、作业展示（默写本）</a:t>
            </a:r>
            <a:endParaRPr lang="zh-CN" altLang="en-US" sz="2800" dirty="0">
              <a:solidFill>
                <a:srgbClr val="92D050"/>
              </a:solidFill>
            </a:endParaRPr>
          </a:p>
        </p:txBody>
      </p:sp>
      <p:pic>
        <p:nvPicPr>
          <p:cNvPr id="6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78810" y="1221459"/>
            <a:ext cx="3037500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50" y="2121459"/>
            <a:ext cx="2025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98418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50074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二、近期班级学习情况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1560" y="159538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altLang="zh-CN" sz="2800" dirty="0" smtClean="0">
                <a:solidFill>
                  <a:srgbClr val="92D050"/>
                </a:solidFill>
              </a:rPr>
              <a:t>1</a:t>
            </a:r>
            <a:r>
              <a:rPr lang="zh-CN" altLang="en-US" sz="2800" dirty="0" smtClean="0">
                <a:solidFill>
                  <a:srgbClr val="92D050"/>
                </a:solidFill>
              </a:rPr>
              <a:t>、作业展示（默写本）</a:t>
            </a:r>
            <a:endParaRPr lang="zh-CN" altLang="en-US" sz="2800" dirty="0">
              <a:solidFill>
                <a:srgbClr val="92D050"/>
              </a:solidFill>
            </a:endParaRPr>
          </a:p>
        </p:txBody>
      </p:sp>
      <p:pic>
        <p:nvPicPr>
          <p:cNvPr id="6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84320"/>
            <a:ext cx="2025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68560" y="1936875"/>
            <a:ext cx="243000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48399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50074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二、近期班级学习情况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7584" y="1124744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altLang="zh-CN" sz="2800" dirty="0" smtClean="0">
                <a:solidFill>
                  <a:srgbClr val="92D050"/>
                </a:solidFill>
              </a:rPr>
              <a:t>1</a:t>
            </a:r>
            <a:r>
              <a:rPr lang="zh-CN" altLang="en-US" sz="2800" dirty="0" smtClean="0">
                <a:solidFill>
                  <a:srgbClr val="92D050"/>
                </a:solidFill>
              </a:rPr>
              <a:t>、作业展示（三线格）</a:t>
            </a:r>
            <a:endParaRPr lang="zh-CN" altLang="en-US" sz="2800" dirty="0">
              <a:solidFill>
                <a:srgbClr val="92D050"/>
              </a:solidFill>
            </a:endParaRPr>
          </a:p>
        </p:txBody>
      </p:sp>
      <p:pic>
        <p:nvPicPr>
          <p:cNvPr id="6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24000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79952" y="1880888"/>
            <a:ext cx="324000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166892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50074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二、近期班级学习情况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7584" y="1124744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altLang="zh-CN" sz="2800" dirty="0" smtClean="0">
                <a:solidFill>
                  <a:srgbClr val="92D050"/>
                </a:solidFill>
              </a:rPr>
              <a:t>1</a:t>
            </a:r>
            <a:r>
              <a:rPr lang="zh-CN" altLang="en-US" sz="2800" dirty="0" smtClean="0">
                <a:solidFill>
                  <a:srgbClr val="92D050"/>
                </a:solidFill>
              </a:rPr>
              <a:t>、作业展示（三线格）</a:t>
            </a:r>
            <a:endParaRPr lang="zh-CN" altLang="en-US" sz="2800" dirty="0">
              <a:solidFill>
                <a:srgbClr val="92D050"/>
              </a:solidFill>
            </a:endParaRPr>
          </a:p>
        </p:txBody>
      </p:sp>
      <p:pic>
        <p:nvPicPr>
          <p:cNvPr id="6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50" y="1988840"/>
            <a:ext cx="324000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409" y="2348840"/>
            <a:ext cx="480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0045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691680" y="517674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三、近期班级活动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pic>
        <p:nvPicPr>
          <p:cNvPr id="7170" name="Picture 2" descr="F:\裴思诗课件\家长会\2019年上半年\照片\微信图片_2019050814534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2865737" y="5373216"/>
            <a:ext cx="4572000" cy="40011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000" b="1" dirty="0" smtClean="0"/>
              <a:t>足球射门比赛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21489736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66" y="1592045"/>
            <a:ext cx="480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420888"/>
            <a:ext cx="480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矩形 9"/>
          <p:cNvSpPr/>
          <p:nvPr/>
        </p:nvSpPr>
        <p:spPr>
          <a:xfrm>
            <a:off x="1331640" y="5408888"/>
            <a:ext cx="2088232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2000" b="1" dirty="0" smtClean="0"/>
              <a:t>书法比赛</a:t>
            </a:r>
            <a:endParaRPr lang="zh-CN" altLang="en-US" sz="2000" b="1" dirty="0"/>
          </a:p>
        </p:txBody>
      </p:sp>
      <p:sp>
        <p:nvSpPr>
          <p:cNvPr id="11" name="矩形 10"/>
          <p:cNvSpPr/>
          <p:nvPr/>
        </p:nvSpPr>
        <p:spPr>
          <a:xfrm>
            <a:off x="1331640" y="66706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三、近期班级活动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40406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691680" y="517674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</a:rPr>
              <a:t>二</a:t>
            </a:r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、近期班级学习情况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1560" y="107216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altLang="zh-CN" sz="2800" dirty="0" smtClean="0">
                <a:solidFill>
                  <a:srgbClr val="92D050"/>
                </a:solidFill>
              </a:rPr>
              <a:t>3</a:t>
            </a:r>
            <a:r>
              <a:rPr lang="zh-CN" altLang="en-US" sz="2800" dirty="0" smtClean="0">
                <a:solidFill>
                  <a:srgbClr val="92D050"/>
                </a:solidFill>
              </a:rPr>
              <a:t>、班级活动</a:t>
            </a:r>
            <a:endParaRPr lang="zh-CN" altLang="en-US" sz="2800" dirty="0">
              <a:solidFill>
                <a:srgbClr val="92D050"/>
              </a:solidFill>
            </a:endParaRPr>
          </a:p>
        </p:txBody>
      </p:sp>
      <p:pic>
        <p:nvPicPr>
          <p:cNvPr id="6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95380"/>
            <a:ext cx="480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2865737" y="5373216"/>
            <a:ext cx="4572000" cy="40011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000" b="1" dirty="0" smtClean="0"/>
              <a:t>书法比赛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131017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691680" y="517674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</a:rPr>
              <a:t>二</a:t>
            </a:r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、近期班级学习情况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1560" y="159538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altLang="zh-CN" sz="2800" dirty="0" smtClean="0">
                <a:solidFill>
                  <a:srgbClr val="92D050"/>
                </a:solidFill>
              </a:rPr>
              <a:t>3</a:t>
            </a:r>
            <a:r>
              <a:rPr lang="zh-CN" altLang="en-US" sz="2800" dirty="0" smtClean="0">
                <a:solidFill>
                  <a:srgbClr val="92D050"/>
                </a:solidFill>
              </a:rPr>
              <a:t>、班级活动</a:t>
            </a:r>
            <a:endParaRPr lang="zh-CN" altLang="en-US" sz="2800" dirty="0">
              <a:solidFill>
                <a:srgbClr val="92D050"/>
              </a:solidFill>
            </a:endParaRPr>
          </a:p>
        </p:txBody>
      </p:sp>
      <p:pic>
        <p:nvPicPr>
          <p:cNvPr id="6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pic>
        <p:nvPicPr>
          <p:cNvPr id="11266" name="Picture 2" descr="F:\裴思诗课件\家长会\2019年上半年\照片\微信图片_2019050814534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992" y="2116143"/>
            <a:ext cx="27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:\裴思诗课件\家长会\2019年上半年\照片\微信图片_20190508145346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80" y="2118600"/>
            <a:ext cx="27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裴思诗课件\家长会\2019年上半年\照片\微信图片_20190508145346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116143"/>
            <a:ext cx="27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3041680" y="5877272"/>
            <a:ext cx="4572000" cy="40011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000" b="1" dirty="0"/>
              <a:t>投篮</a:t>
            </a:r>
            <a:r>
              <a:rPr lang="zh-CN" altLang="en-US" sz="2000" b="1" dirty="0" smtClean="0"/>
              <a:t>比赛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1592511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pic>
        <p:nvPicPr>
          <p:cNvPr id="12290" name="Picture 2" descr="F:\裴思诗课件\家长会\2019年上半年\照片\微信图片_201905081453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76872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3041680" y="5877272"/>
            <a:ext cx="4572000" cy="40011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000" b="1" dirty="0"/>
              <a:t>投篮</a:t>
            </a:r>
            <a:r>
              <a:rPr lang="zh-CN" altLang="en-US" sz="2000" b="1" dirty="0" smtClean="0"/>
              <a:t>比赛</a:t>
            </a:r>
            <a:endParaRPr lang="zh-CN" altLang="en-US" sz="2000" b="1" dirty="0"/>
          </a:p>
        </p:txBody>
      </p:sp>
      <p:sp>
        <p:nvSpPr>
          <p:cNvPr id="8" name="矩形 7"/>
          <p:cNvSpPr/>
          <p:nvPr/>
        </p:nvSpPr>
        <p:spPr>
          <a:xfrm>
            <a:off x="1691680" y="517674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三、近期班级活动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47701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pic>
        <p:nvPicPr>
          <p:cNvPr id="13314" name="Picture 2" descr="F:\裴思诗课件\家长会\2019年上半年\照片\微信图片_2019050814534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38511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3491880" y="6077327"/>
            <a:ext cx="4572000" cy="40011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000" b="1" dirty="0"/>
              <a:t>投篮</a:t>
            </a:r>
            <a:r>
              <a:rPr lang="zh-CN" altLang="en-US" sz="2000" b="1" dirty="0" smtClean="0"/>
              <a:t>比赛</a:t>
            </a:r>
            <a:endParaRPr lang="zh-CN" altLang="en-US" sz="2000" b="1" dirty="0"/>
          </a:p>
        </p:txBody>
      </p:sp>
      <p:sp>
        <p:nvSpPr>
          <p:cNvPr id="8" name="矩形 7"/>
          <p:cNvSpPr/>
          <p:nvPr/>
        </p:nvSpPr>
        <p:spPr>
          <a:xfrm>
            <a:off x="1691680" y="517674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三、近期班级活动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523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914400" y="1662223"/>
            <a:ext cx="6934200" cy="28956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zh-CN" altLang="en-US" b="1" kern="10" dirty="0">
                <a:ln w="1270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华文行楷"/>
                <a:ea typeface="华文行楷"/>
              </a:rPr>
              <a:t>欢迎您尊敬的家长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447800" y="4572000"/>
            <a:ext cx="6400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b="1" dirty="0">
                <a:solidFill>
                  <a:schemeClr val="hlink"/>
                </a:solidFill>
                <a:latin typeface="华文行楷" pitchFamily="2" charset="-122"/>
                <a:ea typeface="华文行楷" pitchFamily="2" charset="-122"/>
              </a:rPr>
              <a:t> </a:t>
            </a:r>
            <a:r>
              <a:rPr kumimoji="1" lang="zh-CN" altLang="en-US" sz="4000" b="1" dirty="0">
                <a:solidFill>
                  <a:schemeClr val="hlink"/>
                </a:solidFill>
                <a:latin typeface="华文行楷" pitchFamily="2" charset="-122"/>
                <a:ea typeface="华文行楷" pitchFamily="2" charset="-122"/>
              </a:rPr>
              <a:t>二年级</a:t>
            </a:r>
            <a:r>
              <a:rPr kumimoji="1" lang="zh-CN" altLang="en-US" sz="4000" b="1" dirty="0" smtClean="0">
                <a:solidFill>
                  <a:schemeClr val="hlink"/>
                </a:solidFill>
                <a:latin typeface="华文行楷" pitchFamily="2" charset="-122"/>
                <a:ea typeface="华文行楷" pitchFamily="2" charset="-122"/>
              </a:rPr>
              <a:t>（</a:t>
            </a:r>
            <a:r>
              <a:rPr kumimoji="1" lang="en-US" altLang="zh-CN" sz="4000" b="1" dirty="0" smtClean="0">
                <a:solidFill>
                  <a:schemeClr val="hlink"/>
                </a:solidFill>
                <a:latin typeface="华文行楷" pitchFamily="2" charset="-122"/>
                <a:ea typeface="华文行楷" pitchFamily="2" charset="-122"/>
              </a:rPr>
              <a:t>3</a:t>
            </a:r>
            <a:r>
              <a:rPr kumimoji="1" lang="zh-CN" altLang="en-US" sz="4000" b="1" dirty="0" smtClean="0">
                <a:solidFill>
                  <a:schemeClr val="hlink"/>
                </a:solidFill>
                <a:latin typeface="华文行楷" pitchFamily="2" charset="-122"/>
                <a:ea typeface="华文行楷" pitchFamily="2" charset="-122"/>
              </a:rPr>
              <a:t>）</a:t>
            </a:r>
            <a:r>
              <a:rPr kumimoji="1" lang="zh-CN" altLang="en-US" sz="4000" b="1" dirty="0">
                <a:solidFill>
                  <a:schemeClr val="hlink"/>
                </a:solidFill>
                <a:latin typeface="华文行楷" pitchFamily="2" charset="-122"/>
                <a:ea typeface="华文行楷" pitchFamily="2" charset="-122"/>
              </a:rPr>
              <a:t>班全体师生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30856" y="2176632"/>
            <a:ext cx="5454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1</a:t>
            </a:r>
            <a:r>
              <a:rPr lang="zh-CN" altLang="en-US" sz="2400" dirty="0" smtClean="0"/>
              <a:t>、家长信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1691680" y="113990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四、家校配合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36135" y="2638297"/>
            <a:ext cx="5454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/>
              <a:t>2</a:t>
            </a:r>
            <a:r>
              <a:rPr lang="zh-CN" altLang="en-US" sz="2400" dirty="0" smtClean="0"/>
              <a:t>、收费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1835696" y="3099962"/>
            <a:ext cx="7155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3</a:t>
            </a:r>
            <a:r>
              <a:rPr lang="zh-CN" altLang="en-US" sz="2400" dirty="0" smtClean="0"/>
              <a:t>、家校通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1830856" y="3602214"/>
            <a:ext cx="1661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4</a:t>
            </a:r>
            <a:r>
              <a:rPr lang="zh-CN" altLang="en-US" sz="2400" dirty="0" smtClean="0"/>
              <a:t>、</a:t>
            </a:r>
            <a:r>
              <a:rPr lang="zh-CN" altLang="en-US" sz="2400" dirty="0"/>
              <a:t>安全</a:t>
            </a:r>
          </a:p>
        </p:txBody>
      </p:sp>
      <p:pic>
        <p:nvPicPr>
          <p:cNvPr id="8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05202" y="3645024"/>
            <a:ext cx="44855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）不要追逐打闹。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）禁止带刀具、叉子等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）带水果牛奶要新鲜，常温，防止拉肚子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）尽量都参加课后服务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846842" y="4842259"/>
            <a:ext cx="3013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5</a:t>
            </a:r>
            <a:r>
              <a:rPr lang="zh-CN" altLang="en-US" sz="2400" dirty="0" smtClean="0"/>
              <a:t>、作息时间调整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352029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691680" y="113990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五、我也是一名家长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055184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5720" y="1142984"/>
            <a:ext cx="850112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en-US" altLang="zh-CN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en-US" altLang="zh-CN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阳光</a:t>
            </a:r>
            <a:r>
              <a:rPr lang="zh-CN" alt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下成长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，让</a:t>
            </a:r>
            <a:r>
              <a:rPr lang="zh-CN" alt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每个人因你而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幸福。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2143108" y="2357430"/>
            <a:ext cx="737894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-714412" y="2357430"/>
            <a:ext cx="557216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n-US" altLang="zh-CN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15140" y="3000372"/>
            <a:ext cx="3929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zh-CN" altLang="en-U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282" y="3000372"/>
            <a:ext cx="25359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zh-CN" altLang="en-U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57422" y="3000372"/>
            <a:ext cx="25359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zh-CN" altLang="en-U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00562" y="3000372"/>
            <a:ext cx="450059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en-US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3792216"/>
            <a:ext cx="56436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校训</a:t>
            </a:r>
            <a:r>
              <a:rPr lang="zh-CN" alt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：崇文尚礼</a:t>
            </a:r>
            <a:r>
              <a:rPr 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</a:t>
            </a:r>
            <a:r>
              <a:rPr lang="zh-CN" alt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修身砺志</a:t>
            </a:r>
          </a:p>
          <a:p>
            <a:r>
              <a:rPr lang="zh-CN" alt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校风：自信自强</a:t>
            </a:r>
            <a:r>
              <a:rPr 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</a:t>
            </a:r>
            <a:r>
              <a:rPr lang="zh-CN" alt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至诚至真</a:t>
            </a:r>
          </a:p>
          <a:p>
            <a:r>
              <a:rPr lang="zh-CN" alt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教风：修德敬业</a:t>
            </a:r>
            <a:r>
              <a:rPr 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</a:t>
            </a:r>
            <a:r>
              <a:rPr lang="zh-CN" alt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乐教善学</a:t>
            </a:r>
          </a:p>
          <a:p>
            <a:r>
              <a:rPr lang="zh-CN" alt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学风：合作进取</a:t>
            </a:r>
            <a:r>
              <a:rPr 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</a:t>
            </a:r>
            <a:r>
              <a:rPr lang="zh-CN" alt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乐学善思</a:t>
            </a:r>
          </a:p>
          <a:p>
            <a:endParaRPr lang="zh-CN" altLang="en-U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63856" y="577799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家长会流程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900113" y="1054100"/>
            <a:ext cx="4071937" cy="936625"/>
            <a:chOff x="0" y="0"/>
            <a:chExt cx="5557" cy="1474"/>
          </a:xfrm>
        </p:grpSpPr>
        <p:grpSp>
          <p:nvGrpSpPr>
            <p:cNvPr id="7" name="Group 12"/>
            <p:cNvGrpSpPr>
              <a:grpSpLocks/>
            </p:cNvGrpSpPr>
            <p:nvPr/>
          </p:nvGrpSpPr>
          <p:grpSpPr bwMode="auto">
            <a:xfrm>
              <a:off x="555" y="337"/>
              <a:ext cx="5002" cy="799"/>
              <a:chOff x="0" y="0"/>
              <a:chExt cx="5002" cy="799"/>
            </a:xfrm>
          </p:grpSpPr>
          <p:pic>
            <p:nvPicPr>
              <p:cNvPr id="10" name="Picture 15" descr="未标题2_0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5002" cy="7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TextBox 6"/>
              <p:cNvSpPr txBox="1">
                <a:spLocks noChangeArrowheads="1"/>
              </p:cNvSpPr>
              <p:nvPr/>
            </p:nvSpPr>
            <p:spPr bwMode="auto">
              <a:xfrm>
                <a:off x="1325" y="37"/>
                <a:ext cx="1932" cy="7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黑体" pitchFamily="2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黑体" pitchFamily="2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黑体" pitchFamily="2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黑体" pitchFamily="2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黑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黑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黑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黑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黑体" pitchFamily="2" charset="-122"/>
                  </a:defRPr>
                </a:lvl9pPr>
              </a:lstStyle>
              <a:p>
                <a:r>
                  <a:rPr lang="zh-CN" altLang="en-US" sz="2400" b="0" dirty="0">
                    <a:solidFill>
                      <a:srgbClr val="000000"/>
                    </a:solidFill>
                    <a:latin typeface="华文新魏" pitchFamily="2" charset="-122"/>
                    <a:ea typeface="华文新魏" pitchFamily="2" charset="-122"/>
                  </a:rPr>
                  <a:t>一</a:t>
                </a:r>
                <a:r>
                  <a:rPr lang="zh-CN" altLang="en-US" sz="2400" b="0" dirty="0" smtClean="0">
                    <a:solidFill>
                      <a:srgbClr val="000000"/>
                    </a:solidFill>
                    <a:latin typeface="华文新魏" pitchFamily="2" charset="-122"/>
                    <a:ea typeface="华文新魏" pitchFamily="2" charset="-122"/>
                  </a:rPr>
                  <a:t>、目的</a:t>
                </a:r>
                <a:endParaRPr lang="zh-CN" altLang="en-US" sz="2400" b="0" dirty="0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</a:endParaRPr>
              </a:p>
            </p:txBody>
          </p:sp>
        </p:grpSp>
        <p:pic>
          <p:nvPicPr>
            <p:cNvPr id="9" name="Picture 30" descr="05-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65" cy="1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组合 19"/>
          <p:cNvGrpSpPr>
            <a:grpSpLocks/>
          </p:cNvGrpSpPr>
          <p:nvPr/>
        </p:nvGrpSpPr>
        <p:grpSpPr bwMode="auto">
          <a:xfrm>
            <a:off x="1270000" y="1844675"/>
            <a:ext cx="4011281" cy="858838"/>
            <a:chOff x="0" y="0"/>
            <a:chExt cx="6320" cy="1353"/>
          </a:xfrm>
        </p:grpSpPr>
        <p:grpSp>
          <p:nvGrpSpPr>
            <p:cNvPr id="13" name="Group 21"/>
            <p:cNvGrpSpPr>
              <a:grpSpLocks/>
            </p:cNvGrpSpPr>
            <p:nvPr/>
          </p:nvGrpSpPr>
          <p:grpSpPr bwMode="auto">
            <a:xfrm>
              <a:off x="298" y="285"/>
              <a:ext cx="6022" cy="755"/>
              <a:chOff x="0" y="8"/>
              <a:chExt cx="2057" cy="302"/>
            </a:xfrm>
          </p:grpSpPr>
          <p:pic>
            <p:nvPicPr>
              <p:cNvPr id="15" name="Picture 15" descr="未标题2_0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8"/>
                <a:ext cx="2041" cy="2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" name="Text Box 5"/>
              <p:cNvSpPr txBox="1"/>
              <p:nvPr/>
            </p:nvSpPr>
            <p:spPr>
              <a:xfrm>
                <a:off x="301" y="19"/>
                <a:ext cx="1756" cy="29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2400" b="0" noProof="1">
                    <a:solidFill>
                      <a:srgbClr val="000000"/>
                    </a:solidFill>
                    <a:effectLst>
                      <a:outerShdw blurRad="38100" dist="38100" dir="2700000">
                        <a:srgbClr val="FFFFFF"/>
                      </a:outerShdw>
                    </a:effectLst>
                    <a:latin typeface="华文新魏" pitchFamily="2" charset="-122"/>
                    <a:ea typeface="华文新魏" pitchFamily="2" charset="-122"/>
                    <a:cs typeface="+mn-ea"/>
                    <a:sym typeface="宋体" charset="-122"/>
                  </a:rPr>
                  <a:t>二</a:t>
                </a:r>
                <a:r>
                  <a:rPr lang="zh-CN" altLang="en-US" sz="2400" b="0" noProof="1" smtClean="0">
                    <a:solidFill>
                      <a:srgbClr val="000000"/>
                    </a:solidFill>
                    <a:effectLst>
                      <a:outerShdw blurRad="38100" dist="38100" dir="2700000">
                        <a:srgbClr val="FFFFFF"/>
                      </a:outerShdw>
                    </a:effectLst>
                    <a:latin typeface="华文新魏" pitchFamily="2" charset="-122"/>
                    <a:ea typeface="华文新魏" pitchFamily="2" charset="-122"/>
                    <a:cs typeface="+mn-ea"/>
                    <a:sym typeface="宋体" charset="-122"/>
                  </a:rPr>
                  <a:t>、近期班级学习情况</a:t>
                </a:r>
                <a:endParaRPr lang="zh-CN" altLang="en-US" sz="2400" b="0" noProof="1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</a:endParaRPr>
              </a:p>
            </p:txBody>
          </p:sp>
        </p:grpSp>
        <p:pic>
          <p:nvPicPr>
            <p:cNvPr id="14" name="Picture 30" descr="05-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560" cy="1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组合 24"/>
          <p:cNvGrpSpPr>
            <a:grpSpLocks/>
          </p:cNvGrpSpPr>
          <p:nvPr/>
        </p:nvGrpSpPr>
        <p:grpSpPr bwMode="auto">
          <a:xfrm>
            <a:off x="1630363" y="2565400"/>
            <a:ext cx="5512055" cy="938213"/>
            <a:chOff x="0" y="0"/>
            <a:chExt cx="8681" cy="1475"/>
          </a:xfrm>
        </p:grpSpPr>
        <p:pic>
          <p:nvPicPr>
            <p:cNvPr id="18" name="Picture 15" descr="未标题2_0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" y="298"/>
              <a:ext cx="5885" cy="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6"/>
            <p:cNvSpPr txBox="1"/>
            <p:nvPr/>
          </p:nvSpPr>
          <p:spPr>
            <a:xfrm>
              <a:off x="1458" y="379"/>
              <a:ext cx="7223" cy="72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 b="0" noProof="1">
                  <a:solidFill>
                    <a:srgbClr val="000000"/>
                  </a:solidFill>
                  <a:effectLst>
                    <a:outerShdw blurRad="38100" dist="38100" dir="2700000">
                      <a:srgbClr val="FFFFFF"/>
                    </a:outerShdw>
                  </a:effectLst>
                  <a:latin typeface="华文新魏" pitchFamily="2" charset="-122"/>
                  <a:ea typeface="华文新魏" pitchFamily="2" charset="-122"/>
                  <a:cs typeface="+mn-ea"/>
                </a:rPr>
                <a:t>三</a:t>
              </a:r>
              <a:r>
                <a:rPr lang="zh-CN" altLang="en-US" sz="2400" b="0" noProof="1" smtClean="0">
                  <a:solidFill>
                    <a:srgbClr val="000000"/>
                  </a:solidFill>
                  <a:effectLst>
                    <a:outerShdw blurRad="38100" dist="38100" dir="2700000">
                      <a:srgbClr val="FFFFFF"/>
                    </a:outerShdw>
                  </a:effectLst>
                  <a:latin typeface="华文新魏" pitchFamily="2" charset="-122"/>
                  <a:ea typeface="华文新魏" pitchFamily="2" charset="-122"/>
                  <a:cs typeface="+mn-ea"/>
                </a:rPr>
                <a:t>、活动</a:t>
              </a:r>
              <a:endParaRPr lang="zh-CN" altLang="en-US" sz="2400" b="0" noProof="1">
                <a:solidFill>
                  <a:schemeClr val="folHlink"/>
                </a:solidFill>
                <a:latin typeface="华文新魏" pitchFamily="2" charset="-122"/>
                <a:ea typeface="华文新魏" pitchFamily="2" charset="-122"/>
              </a:endParaRPr>
            </a:p>
          </p:txBody>
        </p:sp>
        <p:pic>
          <p:nvPicPr>
            <p:cNvPr id="20" name="Picture 30" descr="05-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523" cy="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组合 43"/>
          <p:cNvGrpSpPr>
            <a:grpSpLocks/>
          </p:cNvGrpSpPr>
          <p:nvPr/>
        </p:nvGrpSpPr>
        <p:grpSpPr bwMode="auto">
          <a:xfrm>
            <a:off x="1990725" y="3286125"/>
            <a:ext cx="4033838" cy="936625"/>
            <a:chOff x="0" y="0"/>
            <a:chExt cx="6353" cy="1475"/>
          </a:xfrm>
        </p:grpSpPr>
        <p:pic>
          <p:nvPicPr>
            <p:cNvPr id="22" name="Picture 15" descr="未标题2_0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" y="330"/>
              <a:ext cx="5593" cy="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6"/>
            <p:cNvSpPr txBox="1">
              <a:spLocks noChangeArrowheads="1"/>
            </p:cNvSpPr>
            <p:nvPr/>
          </p:nvSpPr>
          <p:spPr bwMode="auto">
            <a:xfrm>
              <a:off x="3707" y="368"/>
              <a:ext cx="291" cy="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Arial" charset="0"/>
                  <a:ea typeface="黑体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Arial" charset="0"/>
                  <a:ea typeface="黑体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Arial" charset="0"/>
                  <a:ea typeface="黑体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Arial" charset="0"/>
                  <a:ea typeface="黑体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Arial" charset="0"/>
                  <a:ea typeface="黑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charset="0"/>
                  <a:ea typeface="黑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charset="0"/>
                  <a:ea typeface="黑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charset="0"/>
                  <a:ea typeface="黑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charset="0"/>
                  <a:ea typeface="黑体" pitchFamily="2" charset="-122"/>
                </a:defRPr>
              </a:lvl9pPr>
            </a:lstStyle>
            <a:p>
              <a:pPr eaLnBrk="1" hangingPunct="1"/>
              <a:endParaRPr lang="zh-CN" altLang="en-US" sz="2400" b="0" noProof="1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endParaRPr>
            </a:p>
          </p:txBody>
        </p:sp>
        <p:pic>
          <p:nvPicPr>
            <p:cNvPr id="24" name="Picture 30" descr="05-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523" cy="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Group 11"/>
          <p:cNvGrpSpPr>
            <a:grpSpLocks/>
          </p:cNvGrpSpPr>
          <p:nvPr/>
        </p:nvGrpSpPr>
        <p:grpSpPr bwMode="auto">
          <a:xfrm>
            <a:off x="2384425" y="4076700"/>
            <a:ext cx="4071993" cy="936876"/>
            <a:chOff x="0" y="0"/>
            <a:chExt cx="5557" cy="1474"/>
          </a:xfrm>
        </p:grpSpPr>
        <p:grpSp>
          <p:nvGrpSpPr>
            <p:cNvPr id="27" name="Group 12"/>
            <p:cNvGrpSpPr>
              <a:grpSpLocks/>
            </p:cNvGrpSpPr>
            <p:nvPr/>
          </p:nvGrpSpPr>
          <p:grpSpPr bwMode="auto">
            <a:xfrm>
              <a:off x="297" y="337"/>
              <a:ext cx="5260" cy="799"/>
              <a:chOff x="-258" y="0"/>
              <a:chExt cx="5260" cy="799"/>
            </a:xfrm>
          </p:grpSpPr>
          <p:pic>
            <p:nvPicPr>
              <p:cNvPr id="29" name="Picture 15" descr="未标题2_0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5002" cy="7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TextBox 6"/>
              <p:cNvSpPr txBox="1"/>
              <p:nvPr/>
            </p:nvSpPr>
            <p:spPr>
              <a:xfrm>
                <a:off x="-258" y="38"/>
                <a:ext cx="4872" cy="72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2400" b="0" noProof="1">
                    <a:solidFill>
                      <a:srgbClr val="000000"/>
                    </a:solidFill>
                    <a:effectLst>
                      <a:outerShdw blurRad="38100" dist="38100" dir="2700000">
                        <a:srgbClr val="FFFFFF"/>
                      </a:outerShdw>
                    </a:effectLst>
                    <a:latin typeface="华文新魏" pitchFamily="2" charset="-122"/>
                    <a:ea typeface="华文新魏" pitchFamily="2" charset="-122"/>
                    <a:cs typeface="+mn-ea"/>
                  </a:rPr>
                  <a:t>五、</a:t>
                </a:r>
                <a:r>
                  <a:rPr lang="zh-CN" altLang="en-US" sz="2400" b="0" noProof="1">
                    <a:solidFill>
                      <a:srgbClr val="000000"/>
                    </a:solidFill>
                    <a:latin typeface="华文新魏" pitchFamily="2" charset="-122"/>
                    <a:ea typeface="华文新魏" pitchFamily="2" charset="-122"/>
                    <a:cs typeface="+mn-ea"/>
                  </a:rPr>
                  <a:t>五</a:t>
                </a:r>
                <a:r>
                  <a:rPr lang="zh-CN" altLang="en-US" sz="2400" b="0" noProof="1" smtClean="0">
                    <a:solidFill>
                      <a:srgbClr val="000000"/>
                    </a:solidFill>
                    <a:latin typeface="华文新魏" pitchFamily="2" charset="-122"/>
                    <a:ea typeface="华文新魏" pitchFamily="2" charset="-122"/>
                    <a:cs typeface="+mn-ea"/>
                  </a:rPr>
                  <a:t>、我也是一名家长</a:t>
                </a:r>
                <a:endParaRPr lang="zh-CN" altLang="en-US" b="0" noProof="1">
                  <a:solidFill>
                    <a:srgbClr val="000000"/>
                  </a:solidFill>
                  <a:latin typeface="华文新魏" pitchFamily="2" charset="-122"/>
                  <a:ea typeface="华文新魏" pitchFamily="2" charset="-122"/>
                </a:endParaRPr>
              </a:p>
            </p:txBody>
          </p:sp>
        </p:grpSp>
        <p:pic>
          <p:nvPicPr>
            <p:cNvPr id="28" name="Picture 30" descr="05-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65" cy="1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2973770" y="3482974"/>
            <a:ext cx="20313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9pPr>
          </a:lstStyle>
          <a:p>
            <a:r>
              <a:rPr lang="zh-CN" altLang="en-US" sz="2400" b="0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四</a:t>
            </a:r>
            <a:r>
              <a:rPr lang="zh-CN" altLang="en-US" sz="2400" b="0" dirty="0" smtClean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、家校配合</a:t>
            </a:r>
            <a:endParaRPr lang="zh-CN" altLang="en-US" sz="2400" b="0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37" name="Picture 2" descr="J:\IMG_88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91680" y="2204864"/>
            <a:ext cx="5454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       通过这次家长会加强</a:t>
            </a:r>
            <a:r>
              <a:rPr lang="zh-CN" altLang="en-US" sz="2400" dirty="0"/>
              <a:t>家校联系，老师与家长能够及时沟通，相互交流一下学生在校及在家的情况，以便我们能够及时调整工作，提高教育教学质量，同时促使家长能够积极参与到学生的教育管理中来。</a:t>
            </a:r>
          </a:p>
        </p:txBody>
      </p:sp>
      <p:sp>
        <p:nvSpPr>
          <p:cNvPr id="5" name="矩形 4"/>
          <p:cNvSpPr/>
          <p:nvPr/>
        </p:nvSpPr>
        <p:spPr>
          <a:xfrm>
            <a:off x="1000100" y="126876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一、召开目的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238259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9632" y="1031095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二、近期班级学习情况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47664" y="1700808"/>
            <a:ext cx="4572000" cy="138499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altLang="zh-CN" sz="2800" dirty="0" smtClean="0">
                <a:solidFill>
                  <a:srgbClr val="92D050"/>
                </a:solidFill>
              </a:rPr>
              <a:t>1</a:t>
            </a:r>
            <a:r>
              <a:rPr lang="zh-CN" altLang="en-US" sz="2800" dirty="0" smtClean="0">
                <a:solidFill>
                  <a:srgbClr val="92D050"/>
                </a:solidFill>
              </a:rPr>
              <a:t>、字词学习积累为主</a:t>
            </a:r>
            <a:endParaRPr lang="en-US" altLang="zh-CN" sz="2800" dirty="0" smtClean="0">
              <a:solidFill>
                <a:srgbClr val="92D050"/>
              </a:solidFill>
            </a:endParaRPr>
          </a:p>
          <a:p>
            <a:r>
              <a:rPr lang="en-US" altLang="zh-CN" sz="2800" dirty="0" smtClean="0">
                <a:solidFill>
                  <a:srgbClr val="92D050"/>
                </a:solidFill>
              </a:rPr>
              <a:t>2</a:t>
            </a:r>
            <a:r>
              <a:rPr lang="zh-CN" altLang="en-US" sz="2800" dirty="0" smtClean="0">
                <a:solidFill>
                  <a:srgbClr val="92D050"/>
                </a:solidFill>
              </a:rPr>
              <a:t>、辨字组词</a:t>
            </a:r>
            <a:endParaRPr lang="en-US" altLang="zh-CN" sz="2800" dirty="0" smtClean="0">
              <a:solidFill>
                <a:srgbClr val="92D050"/>
              </a:solidFill>
            </a:endParaRPr>
          </a:p>
          <a:p>
            <a:r>
              <a:rPr lang="en-US" altLang="zh-CN" sz="2800" dirty="0" smtClean="0">
                <a:solidFill>
                  <a:srgbClr val="92D050"/>
                </a:solidFill>
              </a:rPr>
              <a:t>3</a:t>
            </a:r>
            <a:r>
              <a:rPr lang="zh-CN" altLang="en-US" sz="2800" dirty="0" smtClean="0">
                <a:solidFill>
                  <a:srgbClr val="92D050"/>
                </a:solidFill>
              </a:rPr>
              <a:t>、形</a:t>
            </a:r>
            <a:r>
              <a:rPr lang="zh-CN" altLang="en-US" sz="2800" dirty="0">
                <a:solidFill>
                  <a:srgbClr val="92D050"/>
                </a:solidFill>
              </a:rPr>
              <a:t>近</a:t>
            </a:r>
            <a:r>
              <a:rPr lang="zh-CN" altLang="en-US" sz="2800" dirty="0" smtClean="0">
                <a:solidFill>
                  <a:srgbClr val="92D050"/>
                </a:solidFill>
              </a:rPr>
              <a:t>字比较识记。</a:t>
            </a:r>
            <a:endParaRPr lang="zh-CN" altLang="en-US" sz="2800" dirty="0">
              <a:solidFill>
                <a:srgbClr val="92D050"/>
              </a:solidFill>
            </a:endParaRPr>
          </a:p>
        </p:txBody>
      </p:sp>
      <p:pic>
        <p:nvPicPr>
          <p:cNvPr id="6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sp>
        <p:nvSpPr>
          <p:cNvPr id="8" name="矩形 7"/>
          <p:cNvSpPr/>
          <p:nvPr/>
        </p:nvSpPr>
        <p:spPr>
          <a:xfrm>
            <a:off x="1403648" y="3922703"/>
            <a:ext cx="633670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92D050"/>
                </a:solidFill>
              </a:rPr>
              <a:t>方法：课上讲解、课下书写、课后默写</a:t>
            </a:r>
            <a:endParaRPr lang="zh-CN" altLang="en-US" sz="28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59600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50074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二、近期班级学习情况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1560" y="159538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rgbClr val="92D050"/>
                </a:solidFill>
              </a:rPr>
              <a:t>鼓励方法：争章榜</a:t>
            </a:r>
            <a:endParaRPr lang="zh-CN" altLang="en-US" sz="2800" dirty="0">
              <a:solidFill>
                <a:srgbClr val="92D050"/>
              </a:solidFill>
            </a:endParaRPr>
          </a:p>
        </p:txBody>
      </p:sp>
      <p:pic>
        <p:nvPicPr>
          <p:cNvPr id="6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49609" y="2038823"/>
            <a:ext cx="2547837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49076" y="955372"/>
            <a:ext cx="2541176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82306" y="3790725"/>
            <a:ext cx="253455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450479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50074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二、近期班级学习情况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1560" y="1072656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altLang="zh-CN" sz="2800" dirty="0" smtClean="0">
                <a:solidFill>
                  <a:srgbClr val="92D050"/>
                </a:solidFill>
              </a:rPr>
              <a:t>1</a:t>
            </a:r>
            <a:r>
              <a:rPr lang="zh-CN" altLang="en-US" sz="2800" dirty="0" smtClean="0">
                <a:solidFill>
                  <a:srgbClr val="92D050"/>
                </a:solidFill>
              </a:rPr>
              <a:t>、作业展示（积累本）</a:t>
            </a:r>
            <a:endParaRPr lang="zh-CN" altLang="en-US" sz="2800" dirty="0">
              <a:solidFill>
                <a:srgbClr val="92D050"/>
              </a:solidFill>
            </a:endParaRPr>
          </a:p>
        </p:txBody>
      </p:sp>
      <p:pic>
        <p:nvPicPr>
          <p:cNvPr id="6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pic>
        <p:nvPicPr>
          <p:cNvPr id="2" name="Picture 2" descr="F:\裴思诗课件\家长会\2019年上半年\照片\微信图片_201905081453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50" y="1916832"/>
            <a:ext cx="2025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F:\裴思诗课件\家长会\2019年上半年\照片\微信图片_20190508145347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76840" y="529083"/>
            <a:ext cx="243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F:\裴思诗课件\家长会\2019年上半年\照片\微信图片_20190508145347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76840" y="3356832"/>
            <a:ext cx="243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7925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50074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二、近期班级学习情况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0050" y="102396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altLang="zh-CN" sz="2800" dirty="0" smtClean="0">
                <a:solidFill>
                  <a:srgbClr val="92D050"/>
                </a:solidFill>
              </a:rPr>
              <a:t>1</a:t>
            </a:r>
            <a:r>
              <a:rPr lang="zh-CN" altLang="en-US" sz="2800" dirty="0" smtClean="0">
                <a:solidFill>
                  <a:srgbClr val="92D050"/>
                </a:solidFill>
              </a:rPr>
              <a:t>、作业展示（积累本）</a:t>
            </a:r>
            <a:endParaRPr lang="zh-CN" altLang="en-US" sz="2800" dirty="0">
              <a:solidFill>
                <a:srgbClr val="92D050"/>
              </a:solidFill>
            </a:endParaRPr>
          </a:p>
        </p:txBody>
      </p:sp>
      <p:pic>
        <p:nvPicPr>
          <p:cNvPr id="6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pic>
        <p:nvPicPr>
          <p:cNvPr id="3075" name="Picture 3" descr="F:\裴思诗课件\家长会\2019年上半年\照片\微信图片_2019050814534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50" y="1916832"/>
            <a:ext cx="2025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裴思诗课件\家长会\2019年上半年\照片\微信图片_20190508145347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92864" y="539784"/>
            <a:ext cx="243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:\裴思诗课件\家长会\2019年上半年\照片\微信图片_20190508145347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92864" y="3092454"/>
            <a:ext cx="243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3456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50074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二、近期班级学习情况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2943" y="1072160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altLang="zh-CN" sz="2800" dirty="0" smtClean="0">
                <a:solidFill>
                  <a:srgbClr val="92D050"/>
                </a:solidFill>
              </a:rPr>
              <a:t>1</a:t>
            </a:r>
            <a:r>
              <a:rPr lang="zh-CN" altLang="en-US" sz="2800" dirty="0" smtClean="0">
                <a:solidFill>
                  <a:srgbClr val="92D050"/>
                </a:solidFill>
              </a:rPr>
              <a:t>、作业展示（积累本）</a:t>
            </a:r>
            <a:endParaRPr lang="zh-CN" altLang="en-US" sz="2800" dirty="0">
              <a:solidFill>
                <a:srgbClr val="92D050"/>
              </a:solidFill>
            </a:endParaRPr>
          </a:p>
        </p:txBody>
      </p:sp>
      <p:pic>
        <p:nvPicPr>
          <p:cNvPr id="6" name="Picture 2" descr="J:\IMG_8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000099" cy="928669"/>
          </a:xfrm>
          <a:prstGeom prst="rect">
            <a:avLst/>
          </a:prstGeom>
          <a:noFill/>
        </p:spPr>
      </p:pic>
      <p:pic>
        <p:nvPicPr>
          <p:cNvPr id="4098" name="Picture 2" descr="F:\裴思诗课件\家长会\2019年上半年\照片\微信图片_2019050814534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2025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裴思诗课件\家长会\2019年上半年\照片\微信图片_20190508145347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41773" y="633478"/>
            <a:ext cx="243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裴思诗课件\家长会\2019年上半年\照片\微信图片_20190508145347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41773" y="3204080"/>
            <a:ext cx="243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0296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1220</TotalTime>
  <Words>432</Words>
  <Application>Microsoft Office PowerPoint</Application>
  <PresentationFormat>全屏显示(4:3)</PresentationFormat>
  <Paragraphs>71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聚合</vt:lpstr>
      <vt:lpstr>一切为了孩子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开学教师会讲话稿</dc:title>
  <dc:creator>1</dc:creator>
  <cp:lastModifiedBy>lenovo</cp:lastModifiedBy>
  <cp:revision>114</cp:revision>
  <cp:lastPrinted>2018-11-26T11:18:24Z</cp:lastPrinted>
  <dcterms:created xsi:type="dcterms:W3CDTF">2017-08-03T01:00:25Z</dcterms:created>
  <dcterms:modified xsi:type="dcterms:W3CDTF">2019-05-12T11:46:57Z</dcterms:modified>
</cp:coreProperties>
</file>