
<file path=[Content_Types].xml><?xml version="1.0" encoding="utf-8"?>
<Types xmlns="http://schemas.openxmlformats.org/package/2006/content-types">
  <Default Extension="jpeg" ContentType="image/jpeg"/>
  <Default Extension="JPG" ContentType="image/.jp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83" r:id="rId5"/>
    <p:sldId id="269" r:id="rId6"/>
    <p:sldId id="287" r:id="rId7"/>
    <p:sldId id="288" r:id="rId8"/>
    <p:sldId id="289" r:id="rId9"/>
    <p:sldId id="260" r:id="rId10"/>
    <p:sldId id="290" r:id="rId11"/>
    <p:sldId id="291" r:id="rId12"/>
    <p:sldId id="293" r:id="rId13"/>
    <p:sldId id="294" r:id="rId14"/>
    <p:sldId id="295" r:id="rId15"/>
    <p:sldId id="296" r:id="rId16"/>
    <p:sldId id="297" r:id="rId17"/>
    <p:sldId id="261" r:id="rId18"/>
    <p:sldId id="298" r:id="rId19"/>
    <p:sldId id="300" r:id="rId20"/>
    <p:sldId id="302" r:id="rId21"/>
    <p:sldId id="303" r:id="rId22"/>
    <p:sldId id="304" r:id="rId23"/>
    <p:sldId id="282"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E79"/>
    <a:srgbClr val="D57C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89" autoAdjust="0"/>
    <p:restoredTop sz="94660"/>
  </p:normalViewPr>
  <p:slideViewPr>
    <p:cSldViewPr snapToGrid="0">
      <p:cViewPr varScale="1">
        <p:scale>
          <a:sx n="114" d="100"/>
          <a:sy n="114" d="100"/>
        </p:scale>
        <p:origin x="-456" y="-9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7F9CFAD-87CC-4F1F-93BE-05B595235D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311CE36-4AD3-4F55-8A80-EE4180ABD515}" type="slidenum">
              <a:rPr lang="zh-CN" altLang="en-US" smtClean="0"/>
            </a:fld>
            <a:endParaRPr lang="zh-CN" altLang="en-US"/>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F9CFAD-87CC-4F1F-93BE-05B595235D9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1CE36-4AD3-4F55-8A80-EE4180ABD51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32460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1" cstate="print"/>
          <a:srcRect l="529" r="535" b="37549"/>
          <a:stretch>
            <a:fillRect/>
          </a:stretch>
        </p:blipFill>
        <p:spPr>
          <a:xfrm>
            <a:off x="0" y="5582577"/>
            <a:ext cx="12192000" cy="1275423"/>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1313" y="4224236"/>
            <a:ext cx="11200000" cy="2438095"/>
          </a:xfrm>
          <a:prstGeom prst="rect">
            <a:avLst/>
          </a:prstGeom>
        </p:spPr>
      </p:pic>
      <p:sp>
        <p:nvSpPr>
          <p:cNvPr id="11" name="文本框 10"/>
          <p:cNvSpPr txBox="1"/>
          <p:nvPr/>
        </p:nvSpPr>
        <p:spPr>
          <a:xfrm>
            <a:off x="984738" y="371562"/>
            <a:ext cx="10946423" cy="2445385"/>
          </a:xfrm>
          <a:prstGeom prst="rect">
            <a:avLst/>
          </a:prstGeom>
          <a:noFill/>
        </p:spPr>
        <p:txBody>
          <a:bodyPr wrap="square" rtlCol="0">
            <a:spAutoFit/>
          </a:bodyPr>
          <a:lstStyle/>
          <a:p>
            <a:pPr>
              <a:lnSpc>
                <a:spcPct val="150000"/>
              </a:lnSpc>
            </a:pPr>
            <a:r>
              <a:rPr lang="zh-CN" altLang="en-US" sz="5400" b="1" dirty="0" smtClean="0">
                <a:solidFill>
                  <a:schemeClr val="bg1"/>
                </a:solidFill>
                <a:latin typeface="微软雅黑" panose="020B0503020204020204" pitchFamily="34" charset="-122"/>
                <a:ea typeface="微软雅黑" panose="020B0503020204020204" pitchFamily="34" charset="-122"/>
              </a:rPr>
              <a:t>谈学校管理工作：</a:t>
            </a:r>
            <a:r>
              <a:rPr lang="zh-CN" altLang="en-US" sz="4800" b="1" dirty="0" smtClean="0">
                <a:solidFill>
                  <a:schemeClr val="bg1"/>
                </a:solidFill>
                <a:latin typeface="微软雅黑" panose="020B0503020204020204" pitchFamily="34" charset="-122"/>
                <a:ea typeface="微软雅黑" panose="020B0503020204020204" pitchFamily="34" charset="-122"/>
              </a:rPr>
              <a:t>“五个三”与“三重境界”</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883352" y="3290760"/>
            <a:ext cx="7036314" cy="58356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天津市河东区天铁教育中心  陈自鹏</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498" y="1077325"/>
            <a:ext cx="569977" cy="469393"/>
          </a:xfrm>
          <a:prstGeom prst="rect">
            <a:avLst/>
          </a:prstGeom>
        </p:spPr>
      </p:pic>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097241" y="1303624"/>
            <a:ext cx="2618331" cy="5279366"/>
            <a:chOff x="2691569" y="1790896"/>
            <a:chExt cx="1880315" cy="3791298"/>
          </a:xfrm>
        </p:grpSpPr>
        <p:sp>
          <p:nvSpPr>
            <p:cNvPr id="15" name="五边形 14"/>
            <p:cNvSpPr/>
            <p:nvPr/>
          </p:nvSpPr>
          <p:spPr>
            <a:xfrm rot="5400000">
              <a:off x="2608928" y="3619238"/>
              <a:ext cx="2045596" cy="1880315"/>
            </a:xfrm>
            <a:prstGeom prst="homePlate">
              <a:avLst>
                <a:gd name="adj" fmla="val 27658"/>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五边形 15"/>
            <p:cNvSpPr/>
            <p:nvPr/>
          </p:nvSpPr>
          <p:spPr>
            <a:xfrm rot="16200000">
              <a:off x="2752436" y="1730028"/>
              <a:ext cx="1758580" cy="1880315"/>
            </a:xfrm>
            <a:prstGeom prst="homePlate">
              <a:avLst>
                <a:gd name="adj" fmla="val 27658"/>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rot="5400000">
              <a:off x="2907985" y="2003084"/>
              <a:ext cx="1422442" cy="1347142"/>
            </a:xfrm>
            <a:prstGeom prst="hexagon">
              <a:avLst>
                <a:gd name="adj" fmla="val 26912"/>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970120" y="2462127"/>
              <a:ext cx="1271010" cy="419947"/>
            </a:xfrm>
            <a:prstGeom prst="rect">
              <a:avLst/>
            </a:prstGeom>
            <a:noFill/>
          </p:spPr>
          <p:txBody>
            <a:bodyPr wrap="square" rtlCol="0">
              <a:spAutoFit/>
            </a:bodyPr>
            <a:lstStyle/>
            <a:p>
              <a:pPr algn="ctr"/>
              <a:r>
                <a:rPr lang="en-US" altLang="zh-CN" sz="3200" b="1" dirty="0" smtClean="0">
                  <a:solidFill>
                    <a:schemeClr val="accent1">
                      <a:lumMod val="50000"/>
                    </a:schemeClr>
                  </a:solidFill>
                  <a:latin typeface="微软雅黑" panose="020B0503020204020204" pitchFamily="34" charset="-122"/>
                  <a:ea typeface="微软雅黑" panose="020B0503020204020204" pitchFamily="34" charset="-122"/>
                </a:rPr>
                <a:t>1.</a:t>
              </a:r>
              <a:r>
                <a:rPr lang="zh-CN" altLang="en-US" sz="3200" b="1" dirty="0" smtClean="0">
                  <a:solidFill>
                    <a:schemeClr val="accent1">
                      <a:lumMod val="50000"/>
                    </a:schemeClr>
                  </a:solidFill>
                  <a:latin typeface="微软雅黑" panose="020B0503020204020204" pitchFamily="34" charset="-122"/>
                  <a:ea typeface="微软雅黑" panose="020B0503020204020204" pitchFamily="34" charset="-122"/>
                </a:rPr>
                <a:t>看上</a:t>
              </a:r>
              <a:endParaRPr lang="zh-CN" altLang="en-US" sz="3200"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2699713" y="3357761"/>
              <a:ext cx="1843018" cy="1833639"/>
            </a:xfrm>
            <a:prstGeom prst="rect">
              <a:avLst/>
            </a:prstGeom>
          </p:spPr>
          <p:txBody>
            <a:bodyPr wrap="square">
              <a:spAutoFit/>
            </a:bodyPr>
            <a:lstStyle/>
            <a:p>
              <a:pPr algn="just"/>
              <a:r>
                <a:rPr lang="zh-CN" altLang="zh-CN" sz="2000" b="1" dirty="0" smtClean="0">
                  <a:solidFill>
                    <a:schemeClr val="bg1"/>
                  </a:solidFill>
                  <a:latin typeface="微软雅黑" panose="020B0503020204020204" pitchFamily="34" charset="-122"/>
                  <a:ea typeface="微软雅黑" panose="020B0503020204020204" pitchFamily="34" charset="-122"/>
                </a:rPr>
                <a:t>即要看上级对学校的要求，诸如贯彻教育方针、推进素质教育、核心素养培育等是学校办学必须全力以赴的，这是社会发展对教育的要求，也是人的发展对教育的要求。</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7"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三、三看</a:t>
            </a:r>
            <a:endParaRPr lang="zh-CN" altLang="en-US" sz="4000" b="1" dirty="0">
              <a:latin typeface="微软雅黑" panose="020B0503020204020204" pitchFamily="34" charset="-122"/>
              <a:ea typeface="微软雅黑" panose="020B0503020204020204" pitchFamily="34" charset="-122"/>
            </a:endParaRPr>
          </a:p>
        </p:txBody>
      </p:sp>
      <p:grpSp>
        <p:nvGrpSpPr>
          <p:cNvPr id="40" name="组合 39"/>
          <p:cNvGrpSpPr/>
          <p:nvPr/>
        </p:nvGrpSpPr>
        <p:grpSpPr>
          <a:xfrm>
            <a:off x="4959674" y="1316680"/>
            <a:ext cx="2618331" cy="5279366"/>
            <a:chOff x="2691568" y="1790896"/>
            <a:chExt cx="1880315" cy="3791298"/>
          </a:xfrm>
        </p:grpSpPr>
        <p:sp>
          <p:nvSpPr>
            <p:cNvPr id="41" name="五边形 40"/>
            <p:cNvSpPr/>
            <p:nvPr/>
          </p:nvSpPr>
          <p:spPr>
            <a:xfrm rot="5400000">
              <a:off x="2608928" y="3619238"/>
              <a:ext cx="2045596" cy="1880315"/>
            </a:xfrm>
            <a:prstGeom prst="homePlate">
              <a:avLst>
                <a:gd name="adj" fmla="val 27658"/>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边形 41"/>
            <p:cNvSpPr/>
            <p:nvPr/>
          </p:nvSpPr>
          <p:spPr>
            <a:xfrm rot="16200000">
              <a:off x="2752436" y="1730028"/>
              <a:ext cx="1758580" cy="1880315"/>
            </a:xfrm>
            <a:prstGeom prst="homePlate">
              <a:avLst>
                <a:gd name="adj" fmla="val 27658"/>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六边形 42"/>
            <p:cNvSpPr/>
            <p:nvPr/>
          </p:nvSpPr>
          <p:spPr>
            <a:xfrm rot="5400000">
              <a:off x="2907985" y="2003084"/>
              <a:ext cx="1422442" cy="1347142"/>
            </a:xfrm>
            <a:prstGeom prst="hexagon">
              <a:avLst>
                <a:gd name="adj" fmla="val 26912"/>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17"/>
            <p:cNvSpPr txBox="1"/>
            <p:nvPr/>
          </p:nvSpPr>
          <p:spPr>
            <a:xfrm>
              <a:off x="2970120" y="2462127"/>
              <a:ext cx="1271010" cy="419947"/>
            </a:xfrm>
            <a:prstGeom prst="rect">
              <a:avLst/>
            </a:prstGeom>
            <a:noFill/>
          </p:spPr>
          <p:txBody>
            <a:bodyPr wrap="square" rtlCol="0">
              <a:spAutoFit/>
            </a:bodyPr>
            <a:lstStyle/>
            <a:p>
              <a:pPr algn="ctr"/>
              <a:r>
                <a:rPr lang="en-US" altLang="zh-CN" sz="3200" b="1" dirty="0" smtClean="0">
                  <a:solidFill>
                    <a:schemeClr val="accent1">
                      <a:lumMod val="50000"/>
                    </a:schemeClr>
                  </a:solidFill>
                  <a:latin typeface="微软雅黑" panose="020B0503020204020204" pitchFamily="34" charset="-122"/>
                  <a:ea typeface="微软雅黑" panose="020B0503020204020204" pitchFamily="34" charset="-122"/>
                </a:rPr>
                <a:t>2.</a:t>
              </a:r>
              <a:r>
                <a:rPr lang="zh-CN" altLang="en-US" sz="3200" b="1" dirty="0" smtClean="0">
                  <a:solidFill>
                    <a:schemeClr val="accent1">
                      <a:lumMod val="50000"/>
                    </a:schemeClr>
                  </a:solidFill>
                  <a:latin typeface="微软雅黑" panose="020B0503020204020204" pitchFamily="34" charset="-122"/>
                  <a:ea typeface="微软雅黑" panose="020B0503020204020204" pitchFamily="34" charset="-122"/>
                </a:rPr>
                <a:t>看己</a:t>
              </a:r>
              <a:endParaRPr lang="zh-CN" altLang="en-US" sz="3200"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45" name="矩形 44"/>
            <p:cNvSpPr/>
            <p:nvPr/>
          </p:nvSpPr>
          <p:spPr>
            <a:xfrm>
              <a:off x="2699713" y="3357761"/>
              <a:ext cx="1843018" cy="1834508"/>
            </a:xfrm>
            <a:prstGeom prst="rect">
              <a:avLst/>
            </a:prstGeom>
          </p:spPr>
          <p:txBody>
            <a:bodyPr wrap="square">
              <a:spAutoFit/>
            </a:bodyPr>
            <a:lstStyle/>
            <a:p>
              <a:pPr algn="just"/>
              <a:r>
                <a:rPr lang="zh-CN" altLang="zh-CN" sz="2000" b="1" dirty="0" smtClean="0">
                  <a:solidFill>
                    <a:schemeClr val="bg1"/>
                  </a:solidFill>
                  <a:latin typeface="微软雅黑" panose="020B0503020204020204" pitchFamily="34" charset="-122"/>
                  <a:ea typeface="微软雅黑" panose="020B0503020204020204" pitchFamily="34" charset="-122"/>
                </a:rPr>
                <a:t>即对照上级对学校的要求看自己有什么优势，有什么劣势，要发挥优势，克服劣势，调动一切可以调动的力量，利用一切可以利用的资源，完成上级赋予自己的任务。</a:t>
              </a:r>
              <a:endParaRPr lang="zh-CN" altLang="en-US" sz="20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8748089" y="1299262"/>
            <a:ext cx="2618331" cy="5279366"/>
            <a:chOff x="2691568" y="1790896"/>
            <a:chExt cx="1880315" cy="3791298"/>
          </a:xfrm>
        </p:grpSpPr>
        <p:sp>
          <p:nvSpPr>
            <p:cNvPr id="47" name="五边形 46"/>
            <p:cNvSpPr/>
            <p:nvPr/>
          </p:nvSpPr>
          <p:spPr>
            <a:xfrm rot="5400000">
              <a:off x="2608928" y="3619238"/>
              <a:ext cx="2045596" cy="1880315"/>
            </a:xfrm>
            <a:prstGeom prst="homePlate">
              <a:avLst>
                <a:gd name="adj" fmla="val 27658"/>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边形 47"/>
            <p:cNvSpPr/>
            <p:nvPr/>
          </p:nvSpPr>
          <p:spPr>
            <a:xfrm rot="16200000">
              <a:off x="2752436" y="1730028"/>
              <a:ext cx="1758580" cy="1880315"/>
            </a:xfrm>
            <a:prstGeom prst="homePlate">
              <a:avLst>
                <a:gd name="adj" fmla="val 27658"/>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六边形 48"/>
            <p:cNvSpPr/>
            <p:nvPr/>
          </p:nvSpPr>
          <p:spPr>
            <a:xfrm rot="5400000">
              <a:off x="2907985" y="2003084"/>
              <a:ext cx="1422442" cy="1347142"/>
            </a:xfrm>
            <a:prstGeom prst="hexagon">
              <a:avLst>
                <a:gd name="adj" fmla="val 26912"/>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17"/>
            <p:cNvSpPr txBox="1"/>
            <p:nvPr/>
          </p:nvSpPr>
          <p:spPr>
            <a:xfrm>
              <a:off x="2970120" y="2462127"/>
              <a:ext cx="1271010" cy="419947"/>
            </a:xfrm>
            <a:prstGeom prst="rect">
              <a:avLst/>
            </a:prstGeom>
            <a:noFill/>
          </p:spPr>
          <p:txBody>
            <a:bodyPr wrap="square" rtlCol="0">
              <a:spAutoFit/>
            </a:bodyPr>
            <a:lstStyle/>
            <a:p>
              <a:pPr algn="ctr"/>
              <a:r>
                <a:rPr lang="en-US" altLang="zh-CN" sz="3200" b="1" dirty="0" smtClean="0">
                  <a:solidFill>
                    <a:schemeClr val="accent1">
                      <a:lumMod val="50000"/>
                    </a:schemeClr>
                  </a:solidFill>
                  <a:latin typeface="微软雅黑" panose="020B0503020204020204" pitchFamily="34" charset="-122"/>
                  <a:ea typeface="微软雅黑" panose="020B0503020204020204" pitchFamily="34" charset="-122"/>
                </a:rPr>
                <a:t>3.</a:t>
              </a:r>
              <a:r>
                <a:rPr lang="zh-CN" altLang="en-US" sz="3200" b="1" dirty="0" smtClean="0">
                  <a:solidFill>
                    <a:schemeClr val="accent1">
                      <a:lumMod val="50000"/>
                    </a:schemeClr>
                  </a:solidFill>
                  <a:latin typeface="微软雅黑" panose="020B0503020204020204" pitchFamily="34" charset="-122"/>
                  <a:ea typeface="微软雅黑" panose="020B0503020204020204" pitchFamily="34" charset="-122"/>
                </a:rPr>
                <a:t>看下</a:t>
              </a:r>
              <a:endParaRPr lang="zh-CN" altLang="en-US" sz="3200"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2699713" y="3357761"/>
              <a:ext cx="1843018" cy="1834508"/>
            </a:xfrm>
            <a:prstGeom prst="rect">
              <a:avLst/>
            </a:prstGeom>
          </p:spPr>
          <p:txBody>
            <a:bodyPr wrap="square">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rPr>
                <a:t>即要看师生的情绪和需要，要分析形势，因势利导，明确目标，分解任务，“千斤重担大家挑，人人头上有指标”，干群一致，上下同欲，共同完成学校的教育教学工作。</a:t>
              </a:r>
              <a:endParaRPr lang="zh-CN" altLang="zh-CN" sz="2000" b="1" dirty="0" smtClean="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linds(horizontal)">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box(in)">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diamond(in)">
                                      <p:cBhvr>
                                        <p:cTn id="1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p:nvPr/>
        </p:nvGrpSpPr>
        <p:grpSpPr>
          <a:xfrm>
            <a:off x="5153712" y="805767"/>
            <a:ext cx="1944302" cy="1676124"/>
            <a:chOff x="4200400" y="3891314"/>
            <a:chExt cx="636902" cy="549054"/>
          </a:xfrm>
        </p:grpSpPr>
        <p:sp>
          <p:nvSpPr>
            <p:cNvPr id="21" name="六边形 20"/>
            <p:cNvSpPr/>
            <p:nvPr/>
          </p:nvSpPr>
          <p:spPr>
            <a:xfrm>
              <a:off x="4200400" y="3891314"/>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4259189" y="3941994"/>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2"/>
            <p:cNvGrpSpPr/>
            <p:nvPr/>
          </p:nvGrpSpPr>
          <p:grpSpPr>
            <a:xfrm>
              <a:off x="4397901" y="4020481"/>
              <a:ext cx="289872" cy="290717"/>
              <a:chOff x="4778375" y="3249613"/>
              <a:chExt cx="544513" cy="546100"/>
            </a:xfrm>
            <a:solidFill>
              <a:srgbClr val="1F4E79"/>
            </a:solidFill>
          </p:grpSpPr>
          <p:sp>
            <p:nvSpPr>
              <p:cNvPr id="24" name="Freeform 603"/>
              <p:cNvSpPr/>
              <p:nvPr/>
            </p:nvSpPr>
            <p:spPr bwMode="auto">
              <a:xfrm>
                <a:off x="4778375" y="3249613"/>
                <a:ext cx="280988" cy="263525"/>
              </a:xfrm>
              <a:custGeom>
                <a:avLst/>
                <a:gdLst>
                  <a:gd name="T0" fmla="*/ 142 w 177"/>
                  <a:gd name="T1" fmla="*/ 142 h 166"/>
                  <a:gd name="T2" fmla="*/ 142 w 177"/>
                  <a:gd name="T3" fmla="*/ 142 h 166"/>
                  <a:gd name="T4" fmla="*/ 130 w 177"/>
                  <a:gd name="T5" fmla="*/ 166 h 166"/>
                  <a:gd name="T6" fmla="*/ 118 w 177"/>
                  <a:gd name="T7" fmla="*/ 154 h 166"/>
                  <a:gd name="T8" fmla="*/ 130 w 177"/>
                  <a:gd name="T9" fmla="*/ 131 h 166"/>
                  <a:gd name="T10" fmla="*/ 130 w 177"/>
                  <a:gd name="T11" fmla="*/ 131 h 166"/>
                  <a:gd name="T12" fmla="*/ 107 w 177"/>
                  <a:gd name="T13" fmla="*/ 142 h 166"/>
                  <a:gd name="T14" fmla="*/ 95 w 177"/>
                  <a:gd name="T15" fmla="*/ 131 h 166"/>
                  <a:gd name="T16" fmla="*/ 118 w 177"/>
                  <a:gd name="T17" fmla="*/ 119 h 166"/>
                  <a:gd name="T18" fmla="*/ 107 w 177"/>
                  <a:gd name="T19" fmla="*/ 107 h 166"/>
                  <a:gd name="T20" fmla="*/ 95 w 177"/>
                  <a:gd name="T21" fmla="*/ 131 h 166"/>
                  <a:gd name="T22" fmla="*/ 83 w 177"/>
                  <a:gd name="T23" fmla="*/ 119 h 166"/>
                  <a:gd name="T24" fmla="*/ 107 w 177"/>
                  <a:gd name="T25" fmla="*/ 107 h 166"/>
                  <a:gd name="T26" fmla="*/ 95 w 177"/>
                  <a:gd name="T27" fmla="*/ 95 h 166"/>
                  <a:gd name="T28" fmla="*/ 83 w 177"/>
                  <a:gd name="T29" fmla="*/ 119 h 166"/>
                  <a:gd name="T30" fmla="*/ 71 w 177"/>
                  <a:gd name="T31" fmla="*/ 107 h 166"/>
                  <a:gd name="T32" fmla="*/ 83 w 177"/>
                  <a:gd name="T33" fmla="*/ 83 h 166"/>
                  <a:gd name="T34" fmla="*/ 83 w 177"/>
                  <a:gd name="T35" fmla="*/ 83 h 166"/>
                  <a:gd name="T36" fmla="*/ 59 w 177"/>
                  <a:gd name="T37" fmla="*/ 95 h 166"/>
                  <a:gd name="T38" fmla="*/ 47 w 177"/>
                  <a:gd name="T39" fmla="*/ 95 h 166"/>
                  <a:gd name="T40" fmla="*/ 71 w 177"/>
                  <a:gd name="T41" fmla="*/ 71 h 166"/>
                  <a:gd name="T42" fmla="*/ 71 w 177"/>
                  <a:gd name="T43" fmla="*/ 71 h 166"/>
                  <a:gd name="T44" fmla="*/ 47 w 177"/>
                  <a:gd name="T45" fmla="*/ 83 h 166"/>
                  <a:gd name="T46" fmla="*/ 36 w 177"/>
                  <a:gd name="T47" fmla="*/ 71 h 166"/>
                  <a:gd name="T48" fmla="*/ 59 w 177"/>
                  <a:gd name="T49" fmla="*/ 60 h 166"/>
                  <a:gd name="T50" fmla="*/ 47 w 177"/>
                  <a:gd name="T51" fmla="*/ 48 h 166"/>
                  <a:gd name="T52" fmla="*/ 36 w 177"/>
                  <a:gd name="T53" fmla="*/ 71 h 166"/>
                  <a:gd name="T54" fmla="*/ 12 w 177"/>
                  <a:gd name="T55" fmla="*/ 60 h 166"/>
                  <a:gd name="T56" fmla="*/ 59 w 177"/>
                  <a:gd name="T57" fmla="*/ 12 h 166"/>
                  <a:gd name="T58" fmla="*/ 166 w 177"/>
                  <a:gd name="T59" fmla="*/ 131 h 166"/>
                  <a:gd name="T60" fmla="*/ 177 w 177"/>
                  <a:gd name="T61" fmla="*/ 119 h 166"/>
                  <a:gd name="T62" fmla="*/ 59 w 177"/>
                  <a:gd name="T63" fmla="*/ 0 h 166"/>
                  <a:gd name="T64" fmla="*/ 0 w 177"/>
                  <a:gd name="T65" fmla="*/ 60 h 166"/>
                  <a:gd name="T66" fmla="*/ 118 w 177"/>
                  <a:gd name="T67" fmla="*/ 166 h 166"/>
                  <a:gd name="T68" fmla="*/ 142 w 177"/>
                  <a:gd name="T69" fmla="*/ 14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7" h="166">
                    <a:moveTo>
                      <a:pt x="142" y="142"/>
                    </a:moveTo>
                    <a:lnTo>
                      <a:pt x="142" y="142"/>
                    </a:lnTo>
                    <a:lnTo>
                      <a:pt x="130" y="166"/>
                    </a:lnTo>
                    <a:lnTo>
                      <a:pt x="118" y="154"/>
                    </a:lnTo>
                    <a:lnTo>
                      <a:pt x="130" y="131"/>
                    </a:lnTo>
                    <a:lnTo>
                      <a:pt x="130" y="131"/>
                    </a:lnTo>
                    <a:lnTo>
                      <a:pt x="107" y="142"/>
                    </a:lnTo>
                    <a:lnTo>
                      <a:pt x="95" y="131"/>
                    </a:lnTo>
                    <a:lnTo>
                      <a:pt x="118" y="119"/>
                    </a:lnTo>
                    <a:lnTo>
                      <a:pt x="107" y="107"/>
                    </a:lnTo>
                    <a:lnTo>
                      <a:pt x="95" y="131"/>
                    </a:lnTo>
                    <a:lnTo>
                      <a:pt x="83" y="119"/>
                    </a:lnTo>
                    <a:lnTo>
                      <a:pt x="107" y="107"/>
                    </a:lnTo>
                    <a:lnTo>
                      <a:pt x="95" y="95"/>
                    </a:lnTo>
                    <a:lnTo>
                      <a:pt x="83" y="119"/>
                    </a:lnTo>
                    <a:lnTo>
                      <a:pt x="71" y="107"/>
                    </a:lnTo>
                    <a:lnTo>
                      <a:pt x="83" y="83"/>
                    </a:lnTo>
                    <a:lnTo>
                      <a:pt x="83" y="83"/>
                    </a:lnTo>
                    <a:lnTo>
                      <a:pt x="59" y="95"/>
                    </a:lnTo>
                    <a:lnTo>
                      <a:pt x="47" y="95"/>
                    </a:lnTo>
                    <a:lnTo>
                      <a:pt x="71" y="71"/>
                    </a:lnTo>
                    <a:lnTo>
                      <a:pt x="71" y="71"/>
                    </a:lnTo>
                    <a:lnTo>
                      <a:pt x="47" y="83"/>
                    </a:lnTo>
                    <a:lnTo>
                      <a:pt x="36" y="71"/>
                    </a:lnTo>
                    <a:lnTo>
                      <a:pt x="59" y="60"/>
                    </a:lnTo>
                    <a:lnTo>
                      <a:pt x="47" y="48"/>
                    </a:lnTo>
                    <a:lnTo>
                      <a:pt x="36" y="71"/>
                    </a:lnTo>
                    <a:lnTo>
                      <a:pt x="12" y="60"/>
                    </a:lnTo>
                    <a:lnTo>
                      <a:pt x="59" y="12"/>
                    </a:lnTo>
                    <a:lnTo>
                      <a:pt x="166" y="131"/>
                    </a:lnTo>
                    <a:lnTo>
                      <a:pt x="177" y="119"/>
                    </a:lnTo>
                    <a:lnTo>
                      <a:pt x="59" y="0"/>
                    </a:lnTo>
                    <a:lnTo>
                      <a:pt x="0" y="60"/>
                    </a:lnTo>
                    <a:lnTo>
                      <a:pt x="118" y="166"/>
                    </a:lnTo>
                    <a:lnTo>
                      <a:pt x="142"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604"/>
              <p:cNvSpPr/>
              <p:nvPr/>
            </p:nvSpPr>
            <p:spPr bwMode="auto">
              <a:xfrm>
                <a:off x="5041900" y="3513138"/>
                <a:ext cx="280988" cy="282575"/>
              </a:xfrm>
              <a:custGeom>
                <a:avLst/>
                <a:gdLst>
                  <a:gd name="T0" fmla="*/ 59 w 177"/>
                  <a:gd name="T1" fmla="*/ 0 h 178"/>
                  <a:gd name="T2" fmla="*/ 47 w 177"/>
                  <a:gd name="T3" fmla="*/ 12 h 178"/>
                  <a:gd name="T4" fmla="*/ 153 w 177"/>
                  <a:gd name="T5" fmla="*/ 118 h 178"/>
                  <a:gd name="T6" fmla="*/ 118 w 177"/>
                  <a:gd name="T7" fmla="*/ 154 h 178"/>
                  <a:gd name="T8" fmla="*/ 106 w 177"/>
                  <a:gd name="T9" fmla="*/ 142 h 178"/>
                  <a:gd name="T10" fmla="*/ 130 w 177"/>
                  <a:gd name="T11" fmla="*/ 130 h 178"/>
                  <a:gd name="T12" fmla="*/ 118 w 177"/>
                  <a:gd name="T13" fmla="*/ 118 h 178"/>
                  <a:gd name="T14" fmla="*/ 106 w 177"/>
                  <a:gd name="T15" fmla="*/ 142 h 178"/>
                  <a:gd name="T16" fmla="*/ 94 w 177"/>
                  <a:gd name="T17" fmla="*/ 130 h 178"/>
                  <a:gd name="T18" fmla="*/ 106 w 177"/>
                  <a:gd name="T19" fmla="*/ 107 h 178"/>
                  <a:gd name="T20" fmla="*/ 106 w 177"/>
                  <a:gd name="T21" fmla="*/ 107 h 178"/>
                  <a:gd name="T22" fmla="*/ 82 w 177"/>
                  <a:gd name="T23" fmla="*/ 118 h 178"/>
                  <a:gd name="T24" fmla="*/ 71 w 177"/>
                  <a:gd name="T25" fmla="*/ 118 h 178"/>
                  <a:gd name="T26" fmla="*/ 94 w 177"/>
                  <a:gd name="T27" fmla="*/ 95 h 178"/>
                  <a:gd name="T28" fmla="*/ 82 w 177"/>
                  <a:gd name="T29" fmla="*/ 83 h 178"/>
                  <a:gd name="T30" fmla="*/ 71 w 177"/>
                  <a:gd name="T31" fmla="*/ 107 h 178"/>
                  <a:gd name="T32" fmla="*/ 59 w 177"/>
                  <a:gd name="T33" fmla="*/ 95 h 178"/>
                  <a:gd name="T34" fmla="*/ 82 w 177"/>
                  <a:gd name="T35" fmla="*/ 83 h 178"/>
                  <a:gd name="T36" fmla="*/ 71 w 177"/>
                  <a:gd name="T37" fmla="*/ 71 h 178"/>
                  <a:gd name="T38" fmla="*/ 59 w 177"/>
                  <a:gd name="T39" fmla="*/ 95 h 178"/>
                  <a:gd name="T40" fmla="*/ 47 w 177"/>
                  <a:gd name="T41" fmla="*/ 83 h 178"/>
                  <a:gd name="T42" fmla="*/ 59 w 177"/>
                  <a:gd name="T43" fmla="*/ 59 h 178"/>
                  <a:gd name="T44" fmla="*/ 59 w 177"/>
                  <a:gd name="T45" fmla="*/ 59 h 178"/>
                  <a:gd name="T46" fmla="*/ 35 w 177"/>
                  <a:gd name="T47" fmla="*/ 71 h 178"/>
                  <a:gd name="T48" fmla="*/ 23 w 177"/>
                  <a:gd name="T49" fmla="*/ 71 h 178"/>
                  <a:gd name="T50" fmla="*/ 47 w 177"/>
                  <a:gd name="T51" fmla="*/ 47 h 178"/>
                  <a:gd name="T52" fmla="*/ 35 w 177"/>
                  <a:gd name="T53" fmla="*/ 36 h 178"/>
                  <a:gd name="T54" fmla="*/ 23 w 177"/>
                  <a:gd name="T55" fmla="*/ 59 h 178"/>
                  <a:gd name="T56" fmla="*/ 11 w 177"/>
                  <a:gd name="T57" fmla="*/ 47 h 178"/>
                  <a:gd name="T58" fmla="*/ 35 w 177"/>
                  <a:gd name="T59" fmla="*/ 36 h 178"/>
                  <a:gd name="T60" fmla="*/ 23 w 177"/>
                  <a:gd name="T61" fmla="*/ 24 h 178"/>
                  <a:gd name="T62" fmla="*/ 0 w 177"/>
                  <a:gd name="T63" fmla="*/ 59 h 178"/>
                  <a:gd name="T64" fmla="*/ 118 w 177"/>
                  <a:gd name="T65" fmla="*/ 178 h 178"/>
                  <a:gd name="T66" fmla="*/ 177 w 177"/>
                  <a:gd name="T67" fmla="*/ 118 h 178"/>
                  <a:gd name="T68" fmla="*/ 59 w 177"/>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7" h="178">
                    <a:moveTo>
                      <a:pt x="59" y="0"/>
                    </a:moveTo>
                    <a:lnTo>
                      <a:pt x="47" y="12"/>
                    </a:lnTo>
                    <a:lnTo>
                      <a:pt x="153" y="118"/>
                    </a:lnTo>
                    <a:lnTo>
                      <a:pt x="118" y="154"/>
                    </a:lnTo>
                    <a:lnTo>
                      <a:pt x="106" y="142"/>
                    </a:lnTo>
                    <a:lnTo>
                      <a:pt x="130" y="130"/>
                    </a:lnTo>
                    <a:lnTo>
                      <a:pt x="118" y="118"/>
                    </a:lnTo>
                    <a:lnTo>
                      <a:pt x="106" y="142"/>
                    </a:lnTo>
                    <a:lnTo>
                      <a:pt x="94" y="130"/>
                    </a:lnTo>
                    <a:lnTo>
                      <a:pt x="106" y="107"/>
                    </a:lnTo>
                    <a:lnTo>
                      <a:pt x="106" y="107"/>
                    </a:lnTo>
                    <a:lnTo>
                      <a:pt x="82" y="118"/>
                    </a:lnTo>
                    <a:lnTo>
                      <a:pt x="71" y="118"/>
                    </a:lnTo>
                    <a:lnTo>
                      <a:pt x="94" y="95"/>
                    </a:lnTo>
                    <a:lnTo>
                      <a:pt x="82" y="83"/>
                    </a:lnTo>
                    <a:lnTo>
                      <a:pt x="71" y="107"/>
                    </a:lnTo>
                    <a:lnTo>
                      <a:pt x="59" y="95"/>
                    </a:lnTo>
                    <a:lnTo>
                      <a:pt x="82" y="83"/>
                    </a:lnTo>
                    <a:lnTo>
                      <a:pt x="71" y="71"/>
                    </a:lnTo>
                    <a:lnTo>
                      <a:pt x="59" y="95"/>
                    </a:lnTo>
                    <a:lnTo>
                      <a:pt x="47" y="83"/>
                    </a:lnTo>
                    <a:lnTo>
                      <a:pt x="59" y="59"/>
                    </a:lnTo>
                    <a:lnTo>
                      <a:pt x="59" y="59"/>
                    </a:lnTo>
                    <a:lnTo>
                      <a:pt x="35" y="71"/>
                    </a:lnTo>
                    <a:lnTo>
                      <a:pt x="23" y="71"/>
                    </a:lnTo>
                    <a:lnTo>
                      <a:pt x="47" y="47"/>
                    </a:lnTo>
                    <a:lnTo>
                      <a:pt x="35" y="36"/>
                    </a:lnTo>
                    <a:lnTo>
                      <a:pt x="23" y="59"/>
                    </a:lnTo>
                    <a:lnTo>
                      <a:pt x="11" y="47"/>
                    </a:lnTo>
                    <a:lnTo>
                      <a:pt x="35" y="36"/>
                    </a:lnTo>
                    <a:lnTo>
                      <a:pt x="23" y="24"/>
                    </a:lnTo>
                    <a:lnTo>
                      <a:pt x="0" y="59"/>
                    </a:lnTo>
                    <a:lnTo>
                      <a:pt x="118" y="178"/>
                    </a:lnTo>
                    <a:lnTo>
                      <a:pt x="177" y="118"/>
                    </a:lnTo>
                    <a:lnTo>
                      <a:pt x="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605"/>
              <p:cNvSpPr/>
              <p:nvPr/>
            </p:nvSpPr>
            <p:spPr bwMode="auto">
              <a:xfrm>
                <a:off x="5191125" y="3287713"/>
                <a:ext cx="93663" cy="74612"/>
              </a:xfrm>
              <a:custGeom>
                <a:avLst/>
                <a:gdLst>
                  <a:gd name="T0" fmla="*/ 24 w 59"/>
                  <a:gd name="T1" fmla="*/ 0 h 47"/>
                  <a:gd name="T2" fmla="*/ 0 w 59"/>
                  <a:gd name="T3" fmla="*/ 12 h 47"/>
                  <a:gd name="T4" fmla="*/ 48 w 59"/>
                  <a:gd name="T5" fmla="*/ 47 h 47"/>
                  <a:gd name="T6" fmla="*/ 59 w 59"/>
                  <a:gd name="T7" fmla="*/ 36 h 47"/>
                  <a:gd name="T8" fmla="*/ 24 w 59"/>
                  <a:gd name="T9" fmla="*/ 0 h 47"/>
                </a:gdLst>
                <a:ahLst/>
                <a:cxnLst>
                  <a:cxn ang="0">
                    <a:pos x="T0" y="T1"/>
                  </a:cxn>
                  <a:cxn ang="0">
                    <a:pos x="T2" y="T3"/>
                  </a:cxn>
                  <a:cxn ang="0">
                    <a:pos x="T4" y="T5"/>
                  </a:cxn>
                  <a:cxn ang="0">
                    <a:pos x="T6" y="T7"/>
                  </a:cxn>
                  <a:cxn ang="0">
                    <a:pos x="T8" y="T9"/>
                  </a:cxn>
                </a:cxnLst>
                <a:rect l="0" t="0" r="r" b="b"/>
                <a:pathLst>
                  <a:path w="59" h="47">
                    <a:moveTo>
                      <a:pt x="24" y="0"/>
                    </a:moveTo>
                    <a:lnTo>
                      <a:pt x="0" y="12"/>
                    </a:lnTo>
                    <a:lnTo>
                      <a:pt x="48" y="47"/>
                    </a:lnTo>
                    <a:lnTo>
                      <a:pt x="59" y="36"/>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606"/>
              <p:cNvSpPr/>
              <p:nvPr/>
            </p:nvSpPr>
            <p:spPr bwMode="auto">
              <a:xfrm>
                <a:off x="5172075" y="3325813"/>
                <a:ext cx="76200" cy="74612"/>
              </a:xfrm>
              <a:custGeom>
                <a:avLst/>
                <a:gdLst>
                  <a:gd name="T0" fmla="*/ 0 w 48"/>
                  <a:gd name="T1" fmla="*/ 12 h 47"/>
                  <a:gd name="T2" fmla="*/ 36 w 48"/>
                  <a:gd name="T3" fmla="*/ 47 h 47"/>
                  <a:gd name="T4" fmla="*/ 48 w 48"/>
                  <a:gd name="T5" fmla="*/ 35 h 47"/>
                  <a:gd name="T6" fmla="*/ 12 w 48"/>
                  <a:gd name="T7" fmla="*/ 0 h 47"/>
                  <a:gd name="T8" fmla="*/ 0 w 48"/>
                  <a:gd name="T9" fmla="*/ 12 h 47"/>
                </a:gdLst>
                <a:ahLst/>
                <a:cxnLst>
                  <a:cxn ang="0">
                    <a:pos x="T0" y="T1"/>
                  </a:cxn>
                  <a:cxn ang="0">
                    <a:pos x="T2" y="T3"/>
                  </a:cxn>
                  <a:cxn ang="0">
                    <a:pos x="T4" y="T5"/>
                  </a:cxn>
                  <a:cxn ang="0">
                    <a:pos x="T6" y="T7"/>
                  </a:cxn>
                  <a:cxn ang="0">
                    <a:pos x="T8" y="T9"/>
                  </a:cxn>
                </a:cxnLst>
                <a:rect l="0" t="0" r="r" b="b"/>
                <a:pathLst>
                  <a:path w="48" h="47">
                    <a:moveTo>
                      <a:pt x="0" y="12"/>
                    </a:moveTo>
                    <a:lnTo>
                      <a:pt x="36" y="47"/>
                    </a:lnTo>
                    <a:lnTo>
                      <a:pt x="48" y="35"/>
                    </a:lnTo>
                    <a:lnTo>
                      <a:pt x="12" y="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607"/>
              <p:cNvSpPr>
                <a:spLocks noEditPoints="1"/>
              </p:cNvSpPr>
              <p:nvPr/>
            </p:nvSpPr>
            <p:spPr bwMode="auto">
              <a:xfrm>
                <a:off x="4778375" y="3344863"/>
                <a:ext cx="431800" cy="431800"/>
              </a:xfrm>
              <a:custGeom>
                <a:avLst/>
                <a:gdLst>
                  <a:gd name="T0" fmla="*/ 24 w 272"/>
                  <a:gd name="T1" fmla="*/ 213 h 272"/>
                  <a:gd name="T2" fmla="*/ 0 w 272"/>
                  <a:gd name="T3" fmla="*/ 272 h 272"/>
                  <a:gd name="T4" fmla="*/ 59 w 272"/>
                  <a:gd name="T5" fmla="*/ 260 h 272"/>
                  <a:gd name="T6" fmla="*/ 272 w 272"/>
                  <a:gd name="T7" fmla="*/ 47 h 272"/>
                  <a:gd name="T8" fmla="*/ 237 w 272"/>
                  <a:gd name="T9" fmla="*/ 0 h 272"/>
                  <a:gd name="T10" fmla="*/ 24 w 272"/>
                  <a:gd name="T11" fmla="*/ 213 h 272"/>
                  <a:gd name="T12" fmla="*/ 260 w 272"/>
                  <a:gd name="T13" fmla="*/ 47 h 272"/>
                  <a:gd name="T14" fmla="*/ 59 w 272"/>
                  <a:gd name="T15" fmla="*/ 248 h 272"/>
                  <a:gd name="T16" fmla="*/ 59 w 272"/>
                  <a:gd name="T17" fmla="*/ 236 h 272"/>
                  <a:gd name="T18" fmla="*/ 248 w 272"/>
                  <a:gd name="T19" fmla="*/ 35 h 272"/>
                  <a:gd name="T20" fmla="*/ 260 w 272"/>
                  <a:gd name="T21" fmla="*/ 47 h 272"/>
                  <a:gd name="T22" fmla="*/ 248 w 272"/>
                  <a:gd name="T23" fmla="*/ 23 h 272"/>
                  <a:gd name="T24" fmla="*/ 47 w 272"/>
                  <a:gd name="T25" fmla="*/ 224 h 272"/>
                  <a:gd name="T26" fmla="*/ 36 w 272"/>
                  <a:gd name="T27" fmla="*/ 224 h 272"/>
                  <a:gd name="T28" fmla="*/ 237 w 272"/>
                  <a:gd name="T29" fmla="*/ 23 h 272"/>
                  <a:gd name="T30" fmla="*/ 248 w 272"/>
                  <a:gd name="T31"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 h="272">
                    <a:moveTo>
                      <a:pt x="24" y="213"/>
                    </a:moveTo>
                    <a:lnTo>
                      <a:pt x="0" y="272"/>
                    </a:lnTo>
                    <a:lnTo>
                      <a:pt x="59" y="260"/>
                    </a:lnTo>
                    <a:lnTo>
                      <a:pt x="272" y="47"/>
                    </a:lnTo>
                    <a:lnTo>
                      <a:pt x="237" y="0"/>
                    </a:lnTo>
                    <a:lnTo>
                      <a:pt x="24" y="213"/>
                    </a:lnTo>
                    <a:close/>
                    <a:moveTo>
                      <a:pt x="260" y="47"/>
                    </a:moveTo>
                    <a:lnTo>
                      <a:pt x="59" y="248"/>
                    </a:lnTo>
                    <a:lnTo>
                      <a:pt x="59" y="236"/>
                    </a:lnTo>
                    <a:lnTo>
                      <a:pt x="248" y="35"/>
                    </a:lnTo>
                    <a:lnTo>
                      <a:pt x="260" y="47"/>
                    </a:lnTo>
                    <a:close/>
                    <a:moveTo>
                      <a:pt x="248" y="23"/>
                    </a:moveTo>
                    <a:lnTo>
                      <a:pt x="47" y="224"/>
                    </a:lnTo>
                    <a:lnTo>
                      <a:pt x="36" y="224"/>
                    </a:lnTo>
                    <a:lnTo>
                      <a:pt x="237" y="23"/>
                    </a:lnTo>
                    <a:lnTo>
                      <a:pt x="248"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3" name="文本框 32"/>
          <p:cNvSpPr txBox="1"/>
          <p:nvPr/>
        </p:nvSpPr>
        <p:spPr>
          <a:xfrm>
            <a:off x="3518449" y="2952892"/>
            <a:ext cx="5120263" cy="707886"/>
          </a:xfrm>
          <a:prstGeom prst="rect">
            <a:avLst/>
          </a:prstGeom>
          <a:noFill/>
        </p:spPr>
        <p:txBody>
          <a:bodyPr wrap="square" rtlCol="0">
            <a:spAutoFit/>
          </a:bodyPr>
          <a:lstStyle/>
          <a:p>
            <a:pPr algn="ctr"/>
            <a:r>
              <a:rPr lang="zh-CN" altLang="en-US" sz="4000" b="1" dirty="0" smtClean="0">
                <a:solidFill>
                  <a:srgbClr val="1F4E79"/>
                </a:solidFill>
                <a:latin typeface="微软雅黑" panose="020B0503020204020204" pitchFamily="34" charset="-122"/>
                <a:ea typeface="微软雅黑" panose="020B0503020204020204" pitchFamily="34" charset="-122"/>
              </a:rPr>
              <a:t>三看关系</a:t>
            </a:r>
            <a:endParaRPr lang="zh-CN" altLang="en-US" sz="4000" b="1" dirty="0">
              <a:solidFill>
                <a:srgbClr val="1F4E79"/>
              </a:solidFill>
              <a:latin typeface="微软雅黑" panose="020B0503020204020204" pitchFamily="34" charset="-122"/>
              <a:ea typeface="微软雅黑" panose="020B0503020204020204" pitchFamily="34" charset="-122"/>
            </a:endParaRPr>
          </a:p>
        </p:txBody>
      </p:sp>
      <p:grpSp>
        <p:nvGrpSpPr>
          <p:cNvPr id="4" name="组合 49"/>
          <p:cNvGrpSpPr/>
          <p:nvPr/>
        </p:nvGrpSpPr>
        <p:grpSpPr>
          <a:xfrm>
            <a:off x="3495134" y="2810342"/>
            <a:ext cx="5236567" cy="1022635"/>
            <a:chOff x="3454400" y="3251200"/>
            <a:chExt cx="5236567" cy="1022635"/>
          </a:xfrm>
        </p:grpSpPr>
        <p:cxnSp>
          <p:nvCxnSpPr>
            <p:cNvPr id="46" name="直接连接符 45"/>
            <p:cNvCxnSpPr/>
            <p:nvPr/>
          </p:nvCxnSpPr>
          <p:spPr>
            <a:xfrm>
              <a:off x="3454400" y="3251200"/>
              <a:ext cx="5201731"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489236" y="4273835"/>
              <a:ext cx="5201731"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grpSp>
      <p:sp>
        <p:nvSpPr>
          <p:cNvPr id="51" name="矩形 50"/>
          <p:cNvSpPr/>
          <p:nvPr/>
        </p:nvSpPr>
        <p:spPr>
          <a:xfrm>
            <a:off x="2307762" y="4007154"/>
            <a:ext cx="8072846" cy="1384995"/>
          </a:xfrm>
          <a:prstGeom prst="rect">
            <a:avLst/>
          </a:prstGeom>
        </p:spPr>
        <p:txBody>
          <a:bodyPr wrap="square">
            <a:spAutoFit/>
          </a:bodyPr>
          <a:lstStyle/>
          <a:p>
            <a:r>
              <a:rPr lang="zh-CN" altLang="zh-CN" sz="2800" b="1" dirty="0" smtClean="0">
                <a:solidFill>
                  <a:srgbClr val="1F4E79"/>
                </a:solidFill>
                <a:latin typeface="微软雅黑" panose="020B0503020204020204" pitchFamily="34" charset="-122"/>
                <a:ea typeface="微软雅黑" panose="020B0503020204020204" pitchFamily="34" charset="-122"/>
              </a:rPr>
              <a:t>学校管理工作中不看上会失去方向，不能赢得支持。不看下会失掉群众基础，不能赢得理解。不看己会迷失自我，学校很难办出特色。</a:t>
            </a:r>
            <a:endParaRPr lang="zh-CN" altLang="zh-CN" sz="2800" b="1" dirty="0" smtClean="0">
              <a:solidFill>
                <a:srgbClr val="1F4E79"/>
              </a:solidFill>
              <a:latin typeface="微软雅黑" panose="020B0503020204020204" pitchFamily="34" charset="-122"/>
              <a:ea typeface="微软雅黑" panose="020B0503020204020204" pitchFamily="34" charset="-122"/>
            </a:endParaRPr>
          </a:p>
        </p:txBody>
      </p:sp>
      <p:sp>
        <p:nvSpPr>
          <p:cNvPr id="16"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三、三看</a:t>
            </a:r>
            <a:endParaRPr lang="zh-CN" altLang="en-US" sz="4000" b="1" dirty="0">
              <a:latin typeface="微软雅黑" panose="020B0503020204020204" pitchFamily="34" charset="-122"/>
              <a:ea typeface="微软雅黑" panose="020B0503020204020204" pitchFamily="34" charset="-122"/>
            </a:endParaRPr>
          </a:p>
        </p:txBody>
      </p:sp>
      <p:sp>
        <p:nvSpPr>
          <p:cNvPr id="17" name="矩形 16"/>
          <p:cNvSpPr/>
          <p:nvPr/>
        </p:nvSpPr>
        <p:spPr>
          <a:xfrm>
            <a:off x="2303404" y="5448423"/>
            <a:ext cx="8072846" cy="1076325"/>
          </a:xfrm>
          <a:prstGeom prst="rect">
            <a:avLst/>
          </a:prstGeom>
        </p:spPr>
        <p:txBody>
          <a:bodyPr wrap="square">
            <a:spAutoFit/>
          </a:bodyPr>
          <a:lstStyle/>
          <a:p>
            <a:r>
              <a:rPr lang="zh-CN" altLang="zh-CN" sz="3200" b="1" u="sng" dirty="0" smtClean="0">
                <a:solidFill>
                  <a:srgbClr val="1F4E79"/>
                </a:solidFill>
                <a:latin typeface="微软雅黑" panose="020B0503020204020204" pitchFamily="34" charset="-122"/>
                <a:ea typeface="微软雅黑" panose="020B0503020204020204" pitchFamily="34" charset="-122"/>
              </a:rPr>
              <a:t>因此，一个成功的管理工作者在管理工作中既要看上，也要看己，还要看下。</a:t>
            </a:r>
            <a:endParaRPr lang="zh-CN" altLang="zh-CN" sz="3200" b="1" u="sng" dirty="0" smtClean="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linds(horizontal)">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四、三控</a:t>
            </a:r>
            <a:endParaRPr lang="zh-CN" altLang="en-US" sz="4000" b="1" dirty="0">
              <a:latin typeface="微软雅黑" panose="020B0503020204020204" pitchFamily="34" charset="-122"/>
              <a:ea typeface="微软雅黑" panose="020B0503020204020204" pitchFamily="34" charset="-122"/>
            </a:endParaRPr>
          </a:p>
        </p:txBody>
      </p:sp>
      <p:sp>
        <p:nvSpPr>
          <p:cNvPr id="3" name="任意多边形 2"/>
          <p:cNvSpPr/>
          <p:nvPr/>
        </p:nvSpPr>
        <p:spPr>
          <a:xfrm rot="2910675">
            <a:off x="9186221" y="1297246"/>
            <a:ext cx="1527176" cy="7377860"/>
          </a:xfrm>
          <a:custGeom>
            <a:avLst/>
            <a:gdLst>
              <a:gd name="connsiteX0" fmla="*/ 0 w 1242204"/>
              <a:gd name="connsiteY0" fmla="*/ 0 h 6001147"/>
              <a:gd name="connsiteX1" fmla="*/ 1242204 w 1242204"/>
              <a:gd name="connsiteY1" fmla="*/ 1098575 h 6001147"/>
              <a:gd name="connsiteX2" fmla="*/ 1242204 w 1242204"/>
              <a:gd name="connsiteY2" fmla="*/ 4596535 h 6001147"/>
              <a:gd name="connsiteX3" fmla="*/ 0 w 1242204"/>
              <a:gd name="connsiteY3" fmla="*/ 6001147 h 6001147"/>
            </a:gdLst>
            <a:ahLst/>
            <a:cxnLst>
              <a:cxn ang="0">
                <a:pos x="connsiteX0" y="connsiteY0"/>
              </a:cxn>
              <a:cxn ang="0">
                <a:pos x="connsiteX1" y="connsiteY1"/>
              </a:cxn>
              <a:cxn ang="0">
                <a:pos x="connsiteX2" y="connsiteY2"/>
              </a:cxn>
              <a:cxn ang="0">
                <a:pos x="connsiteX3" y="connsiteY3"/>
              </a:cxn>
            </a:cxnLst>
            <a:rect l="l" t="t" r="r" b="b"/>
            <a:pathLst>
              <a:path w="1242204" h="6001147">
                <a:moveTo>
                  <a:pt x="0" y="0"/>
                </a:moveTo>
                <a:lnTo>
                  <a:pt x="1242204" y="1098575"/>
                </a:lnTo>
                <a:lnTo>
                  <a:pt x="1242204" y="4596535"/>
                </a:lnTo>
                <a:lnTo>
                  <a:pt x="0" y="6001147"/>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41205" y="1377439"/>
            <a:ext cx="2432309" cy="2985522"/>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31224" t="16927" b="33926"/>
          <a:stretch>
            <a:fillRect/>
          </a:stretch>
        </p:blipFill>
        <p:spPr>
          <a:xfrm flipH="1">
            <a:off x="0" y="3708400"/>
            <a:ext cx="4296667" cy="3149600"/>
          </a:xfrm>
          <a:prstGeom prst="rect">
            <a:avLst/>
          </a:prstGeom>
        </p:spPr>
      </p:pic>
      <p:cxnSp>
        <p:nvCxnSpPr>
          <p:cNvPr id="8" name="直接连接符 7"/>
          <p:cNvCxnSpPr/>
          <p:nvPr/>
        </p:nvCxnSpPr>
        <p:spPr>
          <a:xfrm flipV="1">
            <a:off x="1671340" y="3648909"/>
            <a:ext cx="6549551" cy="331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337" name="Rectangle 1"/>
          <p:cNvSpPr>
            <a:spLocks noChangeArrowheads="1"/>
          </p:cNvSpPr>
          <p:nvPr/>
        </p:nvSpPr>
        <p:spPr bwMode="auto">
          <a:xfrm>
            <a:off x="1628501" y="918106"/>
            <a:ext cx="6601099" cy="2676525"/>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800" b="1" dirty="0" smtClean="0">
                <a:solidFill>
                  <a:srgbClr val="1F4E79"/>
                </a:solidFill>
                <a:latin typeface="微软雅黑" panose="020B0503020204020204" pitchFamily="34" charset="-122"/>
                <a:ea typeface="微软雅黑" panose="020B0503020204020204" pitchFamily="34" charset="-122"/>
              </a:rPr>
              <a:t>学校管理的对象有人、财、物、事、时间、空间、信息等等。管理的方法有思想教育的方法，经济的方法，行政的方法，法规的方法，学术的方法，综合的方法等等</a:t>
            </a:r>
            <a:r>
              <a:rPr lang="en-US" altLang="zh-CN" sz="2800" b="1" dirty="0" smtClean="0">
                <a:solidFill>
                  <a:srgbClr val="1F4E79"/>
                </a:solidFill>
                <a:latin typeface="微软雅黑" panose="020B0503020204020204" pitchFamily="34" charset="-122"/>
                <a:ea typeface="微软雅黑" panose="020B0503020204020204" pitchFamily="34" charset="-122"/>
              </a:rPr>
              <a:t>*</a:t>
            </a:r>
            <a:r>
              <a:rPr lang="zh-CN" altLang="zh-CN" sz="2800" b="1" dirty="0" smtClean="0">
                <a:solidFill>
                  <a:srgbClr val="1F4E79"/>
                </a:solidFill>
                <a:latin typeface="微软雅黑" panose="020B0503020204020204" pitchFamily="34" charset="-122"/>
                <a:ea typeface="微软雅黑" panose="020B0503020204020204" pitchFamily="34" charset="-122"/>
              </a:rPr>
              <a:t>。管理的过程包含计划、实施、检查、评估</a:t>
            </a:r>
            <a:r>
              <a:rPr lang="zh-CN" altLang="zh-CN" sz="2800" b="1" smtClean="0">
                <a:solidFill>
                  <a:srgbClr val="1F4E79"/>
                </a:solidFill>
                <a:latin typeface="微软雅黑" panose="020B0503020204020204" pitchFamily="34" charset="-122"/>
                <a:ea typeface="微软雅黑" panose="020B0503020204020204" pitchFamily="34" charset="-122"/>
              </a:rPr>
              <a:t>、总结等</a:t>
            </a:r>
            <a:r>
              <a:rPr lang="zh-CN" altLang="zh-CN" sz="2800" b="1" dirty="0" smtClean="0">
                <a:solidFill>
                  <a:srgbClr val="1F4E79"/>
                </a:solidFill>
                <a:latin typeface="微软雅黑" panose="020B0503020204020204" pitchFamily="34" charset="-122"/>
                <a:ea typeface="微软雅黑" panose="020B0503020204020204" pitchFamily="34" charset="-122"/>
              </a:rPr>
              <a:t>。</a:t>
            </a:r>
            <a:endParaRPr lang="zh-CN" altLang="en-US" sz="2800" b="1" dirty="0" smtClean="0">
              <a:solidFill>
                <a:srgbClr val="1F4E79"/>
              </a:solidFill>
              <a:latin typeface="微软雅黑" panose="020B0503020204020204" pitchFamily="34" charset="-122"/>
              <a:ea typeface="微软雅黑" panose="020B0503020204020204" pitchFamily="34" charset="-122"/>
            </a:endParaRPr>
          </a:p>
        </p:txBody>
      </p:sp>
      <p:sp>
        <p:nvSpPr>
          <p:cNvPr id="14338" name="Rectangle 2"/>
          <p:cNvSpPr>
            <a:spLocks noChangeArrowheads="1"/>
          </p:cNvSpPr>
          <p:nvPr/>
        </p:nvSpPr>
        <p:spPr bwMode="auto">
          <a:xfrm>
            <a:off x="1672036" y="3835851"/>
            <a:ext cx="6548848" cy="954107"/>
          </a:xfrm>
          <a:prstGeom prst="rect">
            <a:avLst/>
          </a:prstGeom>
          <a:noFill/>
          <a:ln w="9525">
            <a:noFill/>
            <a:miter lim="800000"/>
          </a:ln>
          <a:effectLst/>
        </p:spPr>
        <p:txBody>
          <a:bodyPr vert="horz" wrap="square" lIns="91440" tIns="45720" rIns="91440" bIns="45720" numCol="1" anchor="ctr" anchorCtr="0" compatLnSpc="1">
            <a:spAutoFit/>
          </a:bodyPr>
          <a:lstStyle/>
          <a:p>
            <a:pPr indent="304800" fontAlgn="base">
              <a:spcBef>
                <a:spcPct val="0"/>
              </a:spcBef>
              <a:spcAft>
                <a:spcPct val="0"/>
              </a:spcAft>
            </a:pPr>
            <a:r>
              <a:rPr lang="en-US" altLang="zh-CN" sz="2800" b="1" dirty="0" smtClean="0">
                <a:solidFill>
                  <a:srgbClr val="1F4E79"/>
                </a:solidFill>
                <a:latin typeface="微软雅黑" panose="020B0503020204020204" pitchFamily="34" charset="-122"/>
                <a:ea typeface="微软雅黑" panose="020B0503020204020204" pitchFamily="34" charset="-122"/>
              </a:rPr>
              <a:t>   </a:t>
            </a:r>
            <a:r>
              <a:rPr lang="zh-CN" altLang="zh-CN" sz="2800" b="1" dirty="0" smtClean="0">
                <a:solidFill>
                  <a:srgbClr val="1F4E79"/>
                </a:solidFill>
                <a:latin typeface="微软雅黑" panose="020B0503020204020204" pitchFamily="34" charset="-122"/>
                <a:ea typeface="微软雅黑" panose="020B0503020204020204" pitchFamily="34" charset="-122"/>
              </a:rPr>
              <a:t>管理要出成效需要考虑管理对象、管理方法和管理过程，关键是要做到三控。</a:t>
            </a:r>
            <a:endParaRPr lang="zh-CN" altLang="zh-CN" sz="2800" b="1" dirty="0" smtClean="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blinds(horizontal)">
                                      <p:cBhvr>
                                        <p:cTn id="7" dur="500"/>
                                        <p:tgtEl>
                                          <p:spTgt spid="14337"/>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338"/>
                                        </p:tgtEl>
                                        <p:attrNameLst>
                                          <p:attrName>style.visibility</p:attrName>
                                        </p:attrNameLst>
                                      </p:cBhvr>
                                      <p:to>
                                        <p:strVal val="visible"/>
                                      </p:to>
                                    </p:set>
                                    <p:animEffect transition="in" filter="blinds(horizontal)">
                                      <p:cBhvr>
                                        <p:cTn id="16"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bldLvl="0" animBg="1"/>
      <p:bldP spid="143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65743" y="3801081"/>
            <a:ext cx="3135085" cy="1754326"/>
          </a:xfrm>
          <a:prstGeom prst="rect">
            <a:avLst/>
          </a:prstGeom>
          <a:noFill/>
        </p:spPr>
        <p:txBody>
          <a:bodyPr wrap="square" rtlCol="0">
            <a:spAutoFit/>
          </a:bodyPr>
          <a:lstStyle>
            <a:defPPr>
              <a:defRPr lang="zh-CN"/>
            </a:defPPr>
            <a:lvl1pPr>
              <a:lnSpc>
                <a:spcPct val="120000"/>
              </a:lnSpc>
              <a:defRPr sz="1200">
                <a:solidFill>
                  <a:srgbClr val="9DA8B1"/>
                </a:solidFill>
                <a:latin typeface="TeXGyreAdventor" panose="00000500000000000000" pitchFamily="50" charset="0"/>
              </a:defRPr>
            </a:lvl1pPr>
          </a:lstStyle>
          <a:p>
            <a:r>
              <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要做好教育教学教研管理的计划，“预则立，不预则废”，“良好的开端是成功的一半”，控首能够保证学校做有目标，做有方向。</a:t>
            </a:r>
            <a:endParaRPr lang="zh-CN"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Freeform 189"/>
          <p:cNvSpPr>
            <a:spLocks noChangeAspect="1" noEditPoints="1"/>
          </p:cNvSpPr>
          <p:nvPr/>
        </p:nvSpPr>
        <p:spPr bwMode="auto">
          <a:xfrm>
            <a:off x="3459987" y="4548269"/>
            <a:ext cx="473582" cy="360000"/>
          </a:xfrm>
          <a:custGeom>
            <a:avLst/>
            <a:gdLst>
              <a:gd name="T0" fmla="*/ 48 w 104"/>
              <a:gd name="T1" fmla="*/ 57 h 79"/>
              <a:gd name="T2" fmla="*/ 54 w 104"/>
              <a:gd name="T3" fmla="*/ 65 h 79"/>
              <a:gd name="T4" fmla="*/ 0 w 104"/>
              <a:gd name="T5" fmla="*/ 79 h 79"/>
              <a:gd name="T6" fmla="*/ 6 w 104"/>
              <a:gd name="T7" fmla="*/ 65 h 79"/>
              <a:gd name="T8" fmla="*/ 104 w 104"/>
              <a:gd name="T9" fmla="*/ 39 h 79"/>
              <a:gd name="T10" fmla="*/ 87 w 104"/>
              <a:gd name="T11" fmla="*/ 29 h 79"/>
              <a:gd name="T12" fmla="*/ 65 w 104"/>
              <a:gd name="T13" fmla="*/ 34 h 79"/>
              <a:gd name="T14" fmla="*/ 68 w 104"/>
              <a:gd name="T15" fmla="*/ 37 h 79"/>
              <a:gd name="T16" fmla="*/ 61 w 104"/>
              <a:gd name="T17" fmla="*/ 32 h 79"/>
              <a:gd name="T18" fmla="*/ 54 w 104"/>
              <a:gd name="T19" fmla="*/ 31 h 79"/>
              <a:gd name="T20" fmla="*/ 52 w 104"/>
              <a:gd name="T21" fmla="*/ 26 h 79"/>
              <a:gd name="T22" fmla="*/ 51 w 104"/>
              <a:gd name="T23" fmla="*/ 15 h 79"/>
              <a:gd name="T24" fmla="*/ 55 w 104"/>
              <a:gd name="T25" fmla="*/ 12 h 79"/>
              <a:gd name="T26" fmla="*/ 27 w 104"/>
              <a:gd name="T27" fmla="*/ 4 h 79"/>
              <a:gd name="T28" fmla="*/ 25 w 104"/>
              <a:gd name="T29" fmla="*/ 16 h 79"/>
              <a:gd name="T30" fmla="*/ 18 w 104"/>
              <a:gd name="T31" fmla="*/ 24 h 79"/>
              <a:gd name="T32" fmla="*/ 14 w 104"/>
              <a:gd name="T33" fmla="*/ 38 h 79"/>
              <a:gd name="T34" fmla="*/ 10 w 104"/>
              <a:gd name="T35" fmla="*/ 42 h 79"/>
              <a:gd name="T36" fmla="*/ 38 w 104"/>
              <a:gd name="T37" fmla="*/ 49 h 79"/>
              <a:gd name="T38" fmla="*/ 40 w 104"/>
              <a:gd name="T39" fmla="*/ 39 h 79"/>
              <a:gd name="T40" fmla="*/ 47 w 104"/>
              <a:gd name="T41" fmla="*/ 38 h 79"/>
              <a:gd name="T42" fmla="*/ 49 w 104"/>
              <a:gd name="T43" fmla="*/ 41 h 79"/>
              <a:gd name="T44" fmla="*/ 56 w 104"/>
              <a:gd name="T45" fmla="*/ 42 h 79"/>
              <a:gd name="T46" fmla="*/ 62 w 104"/>
              <a:gd name="T47" fmla="*/ 49 h 79"/>
              <a:gd name="T48" fmla="*/ 65 w 104"/>
              <a:gd name="T49" fmla="*/ 55 h 79"/>
              <a:gd name="T50" fmla="*/ 67 w 104"/>
              <a:gd name="T51" fmla="*/ 57 h 79"/>
              <a:gd name="T52" fmla="*/ 74 w 104"/>
              <a:gd name="T53" fmla="*/ 56 h 79"/>
              <a:gd name="T54" fmla="*/ 79 w 104"/>
              <a:gd name="T55" fmla="*/ 61 h 79"/>
              <a:gd name="T56" fmla="*/ 82 w 104"/>
              <a:gd name="T57" fmla="*/ 58 h 79"/>
              <a:gd name="T58" fmla="*/ 87 w 104"/>
              <a:gd name="T59" fmla="*/ 63 h 79"/>
              <a:gd name="T60" fmla="*/ 91 w 104"/>
              <a:gd name="T61" fmla="*/ 60 h 79"/>
              <a:gd name="T62" fmla="*/ 102 w 104"/>
              <a:gd name="T63" fmla="*/ 52 h 79"/>
              <a:gd name="T64" fmla="*/ 99 w 104"/>
              <a:gd name="T65" fmla="*/ 51 h 79"/>
              <a:gd name="T66" fmla="*/ 104 w 104"/>
              <a:gd name="T67" fmla="*/ 39 h 79"/>
              <a:gd name="T68" fmla="*/ 24 w 104"/>
              <a:gd name="T69" fmla="*/ 32 h 79"/>
              <a:gd name="T70" fmla="*/ 17 w 104"/>
              <a:gd name="T71" fmla="*/ 39 h 79"/>
              <a:gd name="T72" fmla="*/ 22 w 104"/>
              <a:gd name="T73" fmla="*/ 27 h 79"/>
              <a:gd name="T74" fmla="*/ 35 w 104"/>
              <a:gd name="T75"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79">
                <a:moveTo>
                  <a:pt x="6" y="57"/>
                </a:moveTo>
                <a:cubicBezTo>
                  <a:pt x="48" y="57"/>
                  <a:pt x="48" y="57"/>
                  <a:pt x="48" y="57"/>
                </a:cubicBezTo>
                <a:cubicBezTo>
                  <a:pt x="48" y="65"/>
                  <a:pt x="48" y="65"/>
                  <a:pt x="48" y="65"/>
                </a:cubicBezTo>
                <a:cubicBezTo>
                  <a:pt x="54" y="65"/>
                  <a:pt x="54" y="65"/>
                  <a:pt x="54" y="65"/>
                </a:cubicBezTo>
                <a:cubicBezTo>
                  <a:pt x="54" y="79"/>
                  <a:pt x="54" y="79"/>
                  <a:pt x="54" y="79"/>
                </a:cubicBezTo>
                <a:cubicBezTo>
                  <a:pt x="0" y="79"/>
                  <a:pt x="0" y="79"/>
                  <a:pt x="0" y="79"/>
                </a:cubicBezTo>
                <a:cubicBezTo>
                  <a:pt x="0" y="65"/>
                  <a:pt x="0" y="65"/>
                  <a:pt x="0" y="65"/>
                </a:cubicBezTo>
                <a:cubicBezTo>
                  <a:pt x="6" y="65"/>
                  <a:pt x="6" y="65"/>
                  <a:pt x="6" y="65"/>
                </a:cubicBezTo>
                <a:cubicBezTo>
                  <a:pt x="6" y="57"/>
                  <a:pt x="6" y="57"/>
                  <a:pt x="6" y="57"/>
                </a:cubicBezTo>
                <a:close/>
                <a:moveTo>
                  <a:pt x="104" y="39"/>
                </a:moveTo>
                <a:cubicBezTo>
                  <a:pt x="102" y="14"/>
                  <a:pt x="102" y="14"/>
                  <a:pt x="102" y="14"/>
                </a:cubicBezTo>
                <a:cubicBezTo>
                  <a:pt x="87" y="29"/>
                  <a:pt x="87" y="29"/>
                  <a:pt x="87" y="29"/>
                </a:cubicBezTo>
                <a:cubicBezTo>
                  <a:pt x="70" y="31"/>
                  <a:pt x="70" y="31"/>
                  <a:pt x="70" y="31"/>
                </a:cubicBezTo>
                <a:cubicBezTo>
                  <a:pt x="65" y="34"/>
                  <a:pt x="65" y="34"/>
                  <a:pt x="65" y="34"/>
                </a:cubicBezTo>
                <a:cubicBezTo>
                  <a:pt x="69" y="36"/>
                  <a:pt x="69" y="36"/>
                  <a:pt x="69" y="36"/>
                </a:cubicBezTo>
                <a:cubicBezTo>
                  <a:pt x="68" y="37"/>
                  <a:pt x="68" y="37"/>
                  <a:pt x="68" y="37"/>
                </a:cubicBezTo>
                <a:cubicBezTo>
                  <a:pt x="60" y="34"/>
                  <a:pt x="60" y="34"/>
                  <a:pt x="60" y="34"/>
                </a:cubicBezTo>
                <a:cubicBezTo>
                  <a:pt x="61" y="32"/>
                  <a:pt x="61" y="32"/>
                  <a:pt x="61" y="32"/>
                </a:cubicBezTo>
                <a:cubicBezTo>
                  <a:pt x="55" y="29"/>
                  <a:pt x="55" y="29"/>
                  <a:pt x="55" y="29"/>
                </a:cubicBezTo>
                <a:cubicBezTo>
                  <a:pt x="54" y="31"/>
                  <a:pt x="54" y="31"/>
                  <a:pt x="54" y="31"/>
                </a:cubicBezTo>
                <a:cubicBezTo>
                  <a:pt x="51" y="30"/>
                  <a:pt x="51" y="30"/>
                  <a:pt x="51" y="30"/>
                </a:cubicBezTo>
                <a:cubicBezTo>
                  <a:pt x="52" y="26"/>
                  <a:pt x="52" y="26"/>
                  <a:pt x="52" y="26"/>
                </a:cubicBezTo>
                <a:cubicBezTo>
                  <a:pt x="47" y="23"/>
                  <a:pt x="47" y="23"/>
                  <a:pt x="47" y="23"/>
                </a:cubicBezTo>
                <a:cubicBezTo>
                  <a:pt x="51" y="15"/>
                  <a:pt x="51" y="15"/>
                  <a:pt x="51" y="15"/>
                </a:cubicBezTo>
                <a:cubicBezTo>
                  <a:pt x="53" y="17"/>
                  <a:pt x="53" y="17"/>
                  <a:pt x="53" y="17"/>
                </a:cubicBezTo>
                <a:cubicBezTo>
                  <a:pt x="55" y="12"/>
                  <a:pt x="55" y="12"/>
                  <a:pt x="55" y="12"/>
                </a:cubicBezTo>
                <a:cubicBezTo>
                  <a:pt x="29" y="0"/>
                  <a:pt x="29" y="0"/>
                  <a:pt x="29" y="0"/>
                </a:cubicBezTo>
                <a:cubicBezTo>
                  <a:pt x="27" y="4"/>
                  <a:pt x="27" y="4"/>
                  <a:pt x="27" y="4"/>
                </a:cubicBezTo>
                <a:cubicBezTo>
                  <a:pt x="30" y="6"/>
                  <a:pt x="30" y="6"/>
                  <a:pt x="30" y="6"/>
                </a:cubicBezTo>
                <a:cubicBezTo>
                  <a:pt x="25" y="16"/>
                  <a:pt x="25" y="16"/>
                  <a:pt x="25" y="16"/>
                </a:cubicBezTo>
                <a:cubicBezTo>
                  <a:pt x="23" y="15"/>
                  <a:pt x="23" y="15"/>
                  <a:pt x="23" y="15"/>
                </a:cubicBezTo>
                <a:cubicBezTo>
                  <a:pt x="18" y="24"/>
                  <a:pt x="18" y="24"/>
                  <a:pt x="18" y="24"/>
                </a:cubicBezTo>
                <a:cubicBezTo>
                  <a:pt x="20" y="25"/>
                  <a:pt x="20" y="25"/>
                  <a:pt x="20" y="25"/>
                </a:cubicBezTo>
                <a:cubicBezTo>
                  <a:pt x="14" y="38"/>
                  <a:pt x="14" y="38"/>
                  <a:pt x="14" y="38"/>
                </a:cubicBezTo>
                <a:cubicBezTo>
                  <a:pt x="12" y="37"/>
                  <a:pt x="12" y="37"/>
                  <a:pt x="12" y="37"/>
                </a:cubicBezTo>
                <a:cubicBezTo>
                  <a:pt x="10" y="42"/>
                  <a:pt x="10" y="42"/>
                  <a:pt x="10" y="42"/>
                </a:cubicBezTo>
                <a:cubicBezTo>
                  <a:pt x="36" y="54"/>
                  <a:pt x="36" y="54"/>
                  <a:pt x="36" y="54"/>
                </a:cubicBezTo>
                <a:cubicBezTo>
                  <a:pt x="38" y="49"/>
                  <a:pt x="38" y="49"/>
                  <a:pt x="38" y="49"/>
                </a:cubicBezTo>
                <a:cubicBezTo>
                  <a:pt x="35" y="48"/>
                  <a:pt x="35" y="48"/>
                  <a:pt x="35" y="48"/>
                </a:cubicBezTo>
                <a:cubicBezTo>
                  <a:pt x="40" y="39"/>
                  <a:pt x="40" y="39"/>
                  <a:pt x="40" y="39"/>
                </a:cubicBezTo>
                <a:cubicBezTo>
                  <a:pt x="45" y="42"/>
                  <a:pt x="45" y="42"/>
                  <a:pt x="45" y="42"/>
                </a:cubicBezTo>
                <a:cubicBezTo>
                  <a:pt x="47" y="38"/>
                  <a:pt x="47" y="38"/>
                  <a:pt x="47" y="38"/>
                </a:cubicBezTo>
                <a:cubicBezTo>
                  <a:pt x="50" y="39"/>
                  <a:pt x="50" y="39"/>
                  <a:pt x="50" y="39"/>
                </a:cubicBezTo>
                <a:cubicBezTo>
                  <a:pt x="49" y="41"/>
                  <a:pt x="49" y="41"/>
                  <a:pt x="49" y="41"/>
                </a:cubicBezTo>
                <a:cubicBezTo>
                  <a:pt x="55" y="44"/>
                  <a:pt x="55" y="44"/>
                  <a:pt x="55" y="44"/>
                </a:cubicBezTo>
                <a:cubicBezTo>
                  <a:pt x="56" y="42"/>
                  <a:pt x="56" y="42"/>
                  <a:pt x="56" y="42"/>
                </a:cubicBezTo>
                <a:cubicBezTo>
                  <a:pt x="64" y="46"/>
                  <a:pt x="64" y="46"/>
                  <a:pt x="64" y="46"/>
                </a:cubicBezTo>
                <a:cubicBezTo>
                  <a:pt x="62" y="49"/>
                  <a:pt x="62" y="49"/>
                  <a:pt x="62" y="49"/>
                </a:cubicBezTo>
                <a:cubicBezTo>
                  <a:pt x="60" y="52"/>
                  <a:pt x="60" y="52"/>
                  <a:pt x="60" y="52"/>
                </a:cubicBezTo>
                <a:cubicBezTo>
                  <a:pt x="65" y="55"/>
                  <a:pt x="65" y="55"/>
                  <a:pt x="65" y="55"/>
                </a:cubicBezTo>
                <a:cubicBezTo>
                  <a:pt x="67" y="54"/>
                  <a:pt x="67" y="54"/>
                  <a:pt x="67" y="54"/>
                </a:cubicBezTo>
                <a:cubicBezTo>
                  <a:pt x="67" y="57"/>
                  <a:pt x="67" y="57"/>
                  <a:pt x="67" y="57"/>
                </a:cubicBezTo>
                <a:cubicBezTo>
                  <a:pt x="72" y="59"/>
                  <a:pt x="72" y="59"/>
                  <a:pt x="72" y="59"/>
                </a:cubicBezTo>
                <a:cubicBezTo>
                  <a:pt x="74" y="56"/>
                  <a:pt x="74" y="56"/>
                  <a:pt x="74" y="56"/>
                </a:cubicBezTo>
                <a:cubicBezTo>
                  <a:pt x="74" y="59"/>
                  <a:pt x="74" y="59"/>
                  <a:pt x="74" y="59"/>
                </a:cubicBezTo>
                <a:cubicBezTo>
                  <a:pt x="79" y="61"/>
                  <a:pt x="79" y="61"/>
                  <a:pt x="79" y="61"/>
                </a:cubicBezTo>
                <a:cubicBezTo>
                  <a:pt x="81" y="58"/>
                  <a:pt x="81" y="58"/>
                  <a:pt x="81" y="58"/>
                </a:cubicBezTo>
                <a:cubicBezTo>
                  <a:pt x="82" y="58"/>
                  <a:pt x="82" y="58"/>
                  <a:pt x="82" y="58"/>
                </a:cubicBezTo>
                <a:cubicBezTo>
                  <a:pt x="82" y="61"/>
                  <a:pt x="82" y="61"/>
                  <a:pt x="82" y="61"/>
                </a:cubicBezTo>
                <a:cubicBezTo>
                  <a:pt x="87" y="63"/>
                  <a:pt x="87" y="63"/>
                  <a:pt x="87" y="63"/>
                </a:cubicBezTo>
                <a:cubicBezTo>
                  <a:pt x="88" y="62"/>
                  <a:pt x="88" y="62"/>
                  <a:pt x="88" y="62"/>
                </a:cubicBezTo>
                <a:cubicBezTo>
                  <a:pt x="91" y="60"/>
                  <a:pt x="91" y="60"/>
                  <a:pt x="91" y="60"/>
                </a:cubicBezTo>
                <a:cubicBezTo>
                  <a:pt x="97" y="63"/>
                  <a:pt x="97" y="63"/>
                  <a:pt x="97" y="63"/>
                </a:cubicBezTo>
                <a:cubicBezTo>
                  <a:pt x="100" y="60"/>
                  <a:pt x="102" y="57"/>
                  <a:pt x="102" y="52"/>
                </a:cubicBezTo>
                <a:cubicBezTo>
                  <a:pt x="99" y="51"/>
                  <a:pt x="99" y="51"/>
                  <a:pt x="99" y="51"/>
                </a:cubicBezTo>
                <a:cubicBezTo>
                  <a:pt x="99" y="51"/>
                  <a:pt x="99" y="51"/>
                  <a:pt x="99" y="51"/>
                </a:cubicBezTo>
                <a:cubicBezTo>
                  <a:pt x="102" y="41"/>
                  <a:pt x="102" y="41"/>
                  <a:pt x="102" y="41"/>
                </a:cubicBezTo>
                <a:cubicBezTo>
                  <a:pt x="104" y="39"/>
                  <a:pt x="104" y="39"/>
                  <a:pt x="104" y="39"/>
                </a:cubicBezTo>
                <a:close/>
                <a:moveTo>
                  <a:pt x="26" y="29"/>
                </a:moveTo>
                <a:cubicBezTo>
                  <a:pt x="24" y="32"/>
                  <a:pt x="24" y="32"/>
                  <a:pt x="24" y="32"/>
                </a:cubicBezTo>
                <a:cubicBezTo>
                  <a:pt x="21" y="40"/>
                  <a:pt x="21" y="40"/>
                  <a:pt x="21" y="40"/>
                </a:cubicBezTo>
                <a:cubicBezTo>
                  <a:pt x="17" y="39"/>
                  <a:pt x="17" y="39"/>
                  <a:pt x="17" y="39"/>
                </a:cubicBezTo>
                <a:cubicBezTo>
                  <a:pt x="21" y="30"/>
                  <a:pt x="21" y="30"/>
                  <a:pt x="21" y="30"/>
                </a:cubicBezTo>
                <a:cubicBezTo>
                  <a:pt x="22" y="27"/>
                  <a:pt x="22" y="27"/>
                  <a:pt x="22" y="27"/>
                </a:cubicBezTo>
                <a:cubicBezTo>
                  <a:pt x="32" y="7"/>
                  <a:pt x="32" y="7"/>
                  <a:pt x="32" y="7"/>
                </a:cubicBezTo>
                <a:cubicBezTo>
                  <a:pt x="35" y="9"/>
                  <a:pt x="35" y="9"/>
                  <a:pt x="35" y="9"/>
                </a:cubicBezTo>
                <a:lnTo>
                  <a:pt x="26" y="29"/>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文本框 1"/>
          <p:cNvSpPr txBox="1"/>
          <p:nvPr/>
        </p:nvSpPr>
        <p:spPr>
          <a:xfrm>
            <a:off x="408147" y="144165"/>
            <a:ext cx="2514600" cy="706755"/>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四、三控</a:t>
            </a:r>
            <a:r>
              <a:rPr lang="en-US" altLang="zh-CN" sz="4000" b="1" dirty="0" smtClean="0">
                <a:latin typeface="微软雅黑" panose="020B0503020204020204" pitchFamily="34" charset="-122"/>
                <a:ea typeface="微软雅黑" panose="020B0503020204020204" pitchFamily="34" charset="-122"/>
              </a:rPr>
              <a:t>*</a:t>
            </a:r>
            <a:endParaRPr lang="en-US" altLang="zh-CN" sz="4000" b="1" dirty="0" smtClean="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815782" y="1179214"/>
            <a:ext cx="2031904" cy="2487064"/>
            <a:chOff x="815782" y="1179214"/>
            <a:chExt cx="2031904" cy="2487064"/>
          </a:xfrm>
        </p:grpSpPr>
        <p:cxnSp>
          <p:nvCxnSpPr>
            <p:cNvPr id="8" name="直接连接符 7"/>
            <p:cNvCxnSpPr/>
            <p:nvPr/>
          </p:nvCxnSpPr>
          <p:spPr>
            <a:xfrm rot="5400000">
              <a:off x="1410746" y="2663822"/>
              <a:ext cx="648000" cy="0"/>
            </a:xfrm>
            <a:prstGeom prst="line">
              <a:avLst/>
            </a:prstGeom>
            <a:ln w="12700">
              <a:solidFill>
                <a:srgbClr val="1F4E79"/>
              </a:solidFill>
            </a:ln>
          </p:spPr>
          <p:style>
            <a:lnRef idx="1">
              <a:schemeClr val="accent1"/>
            </a:lnRef>
            <a:fillRef idx="0">
              <a:schemeClr val="accent1"/>
            </a:fillRef>
            <a:effectRef idx="0">
              <a:schemeClr val="accent1"/>
            </a:effectRef>
            <a:fontRef idx="minor">
              <a:schemeClr val="tx1"/>
            </a:fontRef>
          </p:style>
        </p:cxnSp>
        <p:sp>
          <p:nvSpPr>
            <p:cNvPr id="9" name="泪滴形 8"/>
            <p:cNvSpPr>
              <a:spLocks noChangeAspect="1"/>
            </p:cNvSpPr>
            <p:nvPr/>
          </p:nvSpPr>
          <p:spPr>
            <a:xfrm rot="8100000">
              <a:off x="1248746" y="1179214"/>
              <a:ext cx="972000" cy="972000"/>
            </a:xfrm>
            <a:prstGeom prst="teardrop">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12"/>
            <p:cNvSpPr>
              <a:spLocks noChangeAspect="1" noEditPoints="1"/>
            </p:cNvSpPr>
            <p:nvPr/>
          </p:nvSpPr>
          <p:spPr bwMode="auto">
            <a:xfrm>
              <a:off x="1567966" y="1467214"/>
              <a:ext cx="333561" cy="396000"/>
            </a:xfrm>
            <a:custGeom>
              <a:avLst/>
              <a:gdLst>
                <a:gd name="T0" fmla="*/ 4 w 86"/>
                <a:gd name="T1" fmla="*/ 0 h 102"/>
                <a:gd name="T2" fmla="*/ 8 w 86"/>
                <a:gd name="T3" fmla="*/ 10 h 102"/>
                <a:gd name="T4" fmla="*/ 49 w 86"/>
                <a:gd name="T5" fmla="*/ 3 h 102"/>
                <a:gd name="T6" fmla="*/ 52 w 86"/>
                <a:gd name="T7" fmla="*/ 6 h 102"/>
                <a:gd name="T8" fmla="*/ 52 w 86"/>
                <a:gd name="T9" fmla="*/ 13 h 102"/>
                <a:gd name="T10" fmla="*/ 81 w 86"/>
                <a:gd name="T11" fmla="*/ 3 h 102"/>
                <a:gd name="T12" fmla="*/ 86 w 86"/>
                <a:gd name="T13" fmla="*/ 6 h 102"/>
                <a:gd name="T14" fmla="*/ 84 w 86"/>
                <a:gd name="T15" fmla="*/ 60 h 102"/>
                <a:gd name="T16" fmla="*/ 62 w 86"/>
                <a:gd name="T17" fmla="*/ 67 h 102"/>
                <a:gd name="T18" fmla="*/ 36 w 86"/>
                <a:gd name="T19" fmla="*/ 66 h 102"/>
                <a:gd name="T20" fmla="*/ 36 w 86"/>
                <a:gd name="T21" fmla="*/ 66 h 102"/>
                <a:gd name="T22" fmla="*/ 28 w 86"/>
                <a:gd name="T23" fmla="*/ 60 h 102"/>
                <a:gd name="T24" fmla="*/ 8 w 86"/>
                <a:gd name="T25" fmla="*/ 98 h 102"/>
                <a:gd name="T26" fmla="*/ 4 w 86"/>
                <a:gd name="T27" fmla="*/ 102 h 102"/>
                <a:gd name="T28" fmla="*/ 0 w 86"/>
                <a:gd name="T29" fmla="*/ 4 h 102"/>
                <a:gd name="T30" fmla="*/ 52 w 86"/>
                <a:gd name="T31" fmla="*/ 56 h 102"/>
                <a:gd name="T32" fmla="*/ 61 w 86"/>
                <a:gd name="T33" fmla="*/ 61 h 102"/>
                <a:gd name="T34" fmla="*/ 52 w 86"/>
                <a:gd name="T35" fmla="*/ 53 h 102"/>
                <a:gd name="T36" fmla="*/ 52 w 86"/>
                <a:gd name="T37" fmla="*/ 42 h 102"/>
                <a:gd name="T38" fmla="*/ 61 w 86"/>
                <a:gd name="T39" fmla="*/ 28 h 102"/>
                <a:gd name="T40" fmla="*/ 52 w 86"/>
                <a:gd name="T41" fmla="*/ 42 h 102"/>
                <a:gd name="T42" fmla="*/ 61 w 86"/>
                <a:gd name="T43" fmla="*/ 52 h 102"/>
                <a:gd name="T44" fmla="*/ 71 w 86"/>
                <a:gd name="T45" fmla="*/ 37 h 102"/>
                <a:gd name="T46" fmla="*/ 71 w 86"/>
                <a:gd name="T47" fmla="*/ 49 h 102"/>
                <a:gd name="T48" fmla="*/ 79 w 86"/>
                <a:gd name="T49" fmla="*/ 55 h 102"/>
                <a:gd name="T50" fmla="*/ 71 w 86"/>
                <a:gd name="T51" fmla="*/ 49 h 102"/>
                <a:gd name="T52" fmla="*/ 71 w 86"/>
                <a:gd name="T53" fmla="*/ 25 h 102"/>
                <a:gd name="T54" fmla="*/ 80 w 86"/>
                <a:gd name="T55" fmla="*/ 34 h 102"/>
                <a:gd name="T56" fmla="*/ 71 w 86"/>
                <a:gd name="T57" fmla="*/ 25 h 102"/>
                <a:gd name="T58" fmla="*/ 67 w 86"/>
                <a:gd name="T59" fmla="*/ 16 h 102"/>
                <a:gd name="T60" fmla="*/ 61 w 86"/>
                <a:gd name="T61" fmla="*/ 28 h 102"/>
                <a:gd name="T62" fmla="*/ 38 w 86"/>
                <a:gd name="T63" fmla="*/ 30 h 102"/>
                <a:gd name="T64" fmla="*/ 46 w 86"/>
                <a:gd name="T65" fmla="*/ 18 h 102"/>
                <a:gd name="T66" fmla="*/ 38 w 86"/>
                <a:gd name="T67" fmla="*/ 30 h 102"/>
                <a:gd name="T68" fmla="*/ 38 w 86"/>
                <a:gd name="T69" fmla="*/ 42 h 102"/>
                <a:gd name="T70" fmla="*/ 39 w 86"/>
                <a:gd name="T71" fmla="*/ 52 h 102"/>
                <a:gd name="T72" fmla="*/ 44 w 86"/>
                <a:gd name="T73" fmla="*/ 51 h 102"/>
                <a:gd name="T74" fmla="*/ 46 w 86"/>
                <a:gd name="T75" fmla="*/ 48 h 102"/>
                <a:gd name="T76" fmla="*/ 46 w 86"/>
                <a:gd name="T77" fmla="*/ 42 h 102"/>
                <a:gd name="T78" fmla="*/ 38 w 86"/>
                <a:gd name="T79" fmla="*/ 30 h 102"/>
                <a:gd name="T80" fmla="*/ 28 w 86"/>
                <a:gd name="T81" fmla="*/ 43 h 102"/>
                <a:gd name="T82" fmla="*/ 38 w 86"/>
                <a:gd name="T83" fmla="*/ 18 h 102"/>
                <a:gd name="T84" fmla="*/ 28 w 86"/>
                <a:gd name="T85" fmla="*/ 10 h 102"/>
                <a:gd name="T86" fmla="*/ 38 w 86"/>
                <a:gd name="T87" fmla="*/ 18 h 102"/>
                <a:gd name="T88" fmla="*/ 28 w 86"/>
                <a:gd name="T89" fmla="*/ 43 h 102"/>
                <a:gd name="T90" fmla="*/ 18 w 86"/>
                <a:gd name="T91" fmla="*/ 57 h 102"/>
                <a:gd name="T92" fmla="*/ 28 w 86"/>
                <a:gd name="T93" fmla="*/ 54 h 102"/>
                <a:gd name="T94" fmla="*/ 18 w 86"/>
                <a:gd name="T95" fmla="*/ 46 h 102"/>
                <a:gd name="T96" fmla="*/ 9 w 86"/>
                <a:gd name="T97" fmla="*/ 37 h 102"/>
                <a:gd name="T98" fmla="*/ 9 w 86"/>
                <a:gd name="T99" fmla="*/ 49 h 102"/>
                <a:gd name="T100" fmla="*/ 28 w 86"/>
                <a:gd name="T101" fmla="*/ 31 h 102"/>
                <a:gd name="T102" fmla="*/ 18 w 86"/>
                <a:gd name="T103" fmla="*/ 23 h 102"/>
                <a:gd name="T104" fmla="*/ 18 w 86"/>
                <a:gd name="T105" fmla="*/ 23 h 102"/>
                <a:gd name="T106" fmla="*/ 9 w 86"/>
                <a:gd name="T107" fmla="*/ 17 h 102"/>
                <a:gd name="T108" fmla="*/ 18 w 86"/>
                <a:gd name="T109" fmla="*/ 2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 h="102">
                  <a:moveTo>
                    <a:pt x="4" y="0"/>
                  </a:moveTo>
                  <a:cubicBezTo>
                    <a:pt x="4" y="0"/>
                    <a:pt x="4" y="0"/>
                    <a:pt x="4" y="0"/>
                  </a:cubicBezTo>
                  <a:cubicBezTo>
                    <a:pt x="6" y="0"/>
                    <a:pt x="8" y="2"/>
                    <a:pt x="8" y="4"/>
                  </a:cubicBezTo>
                  <a:cubicBezTo>
                    <a:pt x="8" y="10"/>
                    <a:pt x="8" y="10"/>
                    <a:pt x="8" y="10"/>
                  </a:cubicBezTo>
                  <a:cubicBezTo>
                    <a:pt x="13" y="7"/>
                    <a:pt x="20" y="6"/>
                    <a:pt x="26" y="4"/>
                  </a:cubicBezTo>
                  <a:cubicBezTo>
                    <a:pt x="34" y="3"/>
                    <a:pt x="42" y="3"/>
                    <a:pt x="49" y="3"/>
                  </a:cubicBezTo>
                  <a:cubicBezTo>
                    <a:pt x="51" y="3"/>
                    <a:pt x="52" y="4"/>
                    <a:pt x="52" y="6"/>
                  </a:cubicBezTo>
                  <a:cubicBezTo>
                    <a:pt x="52" y="6"/>
                    <a:pt x="52" y="6"/>
                    <a:pt x="52" y="6"/>
                  </a:cubicBezTo>
                  <a:cubicBezTo>
                    <a:pt x="52" y="6"/>
                    <a:pt x="52" y="6"/>
                    <a:pt x="52" y="6"/>
                  </a:cubicBezTo>
                  <a:cubicBezTo>
                    <a:pt x="52" y="13"/>
                    <a:pt x="52" y="13"/>
                    <a:pt x="52" y="13"/>
                  </a:cubicBezTo>
                  <a:cubicBezTo>
                    <a:pt x="57" y="13"/>
                    <a:pt x="61" y="12"/>
                    <a:pt x="65" y="10"/>
                  </a:cubicBezTo>
                  <a:cubicBezTo>
                    <a:pt x="70" y="9"/>
                    <a:pt x="76" y="6"/>
                    <a:pt x="81" y="3"/>
                  </a:cubicBezTo>
                  <a:cubicBezTo>
                    <a:pt x="83" y="2"/>
                    <a:pt x="85" y="3"/>
                    <a:pt x="86" y="5"/>
                  </a:cubicBezTo>
                  <a:cubicBezTo>
                    <a:pt x="86" y="5"/>
                    <a:pt x="86" y="6"/>
                    <a:pt x="86" y="6"/>
                  </a:cubicBezTo>
                  <a:cubicBezTo>
                    <a:pt x="86" y="57"/>
                    <a:pt x="86" y="57"/>
                    <a:pt x="86" y="57"/>
                  </a:cubicBezTo>
                  <a:cubicBezTo>
                    <a:pt x="86" y="58"/>
                    <a:pt x="85" y="59"/>
                    <a:pt x="84" y="60"/>
                  </a:cubicBezTo>
                  <a:cubicBezTo>
                    <a:pt x="84" y="60"/>
                    <a:pt x="84" y="60"/>
                    <a:pt x="84" y="60"/>
                  </a:cubicBezTo>
                  <a:cubicBezTo>
                    <a:pt x="78" y="64"/>
                    <a:pt x="70" y="66"/>
                    <a:pt x="62" y="67"/>
                  </a:cubicBezTo>
                  <a:cubicBezTo>
                    <a:pt x="55" y="69"/>
                    <a:pt x="47" y="69"/>
                    <a:pt x="39" y="69"/>
                  </a:cubicBezTo>
                  <a:cubicBezTo>
                    <a:pt x="38" y="69"/>
                    <a:pt x="36" y="68"/>
                    <a:pt x="36" y="66"/>
                  </a:cubicBezTo>
                  <a:cubicBezTo>
                    <a:pt x="36" y="66"/>
                    <a:pt x="36" y="66"/>
                    <a:pt x="36" y="66"/>
                  </a:cubicBezTo>
                  <a:cubicBezTo>
                    <a:pt x="36" y="66"/>
                    <a:pt x="36" y="66"/>
                    <a:pt x="36" y="66"/>
                  </a:cubicBezTo>
                  <a:cubicBezTo>
                    <a:pt x="36" y="59"/>
                    <a:pt x="36" y="59"/>
                    <a:pt x="36" y="59"/>
                  </a:cubicBezTo>
                  <a:cubicBezTo>
                    <a:pt x="34" y="59"/>
                    <a:pt x="31" y="59"/>
                    <a:pt x="28" y="60"/>
                  </a:cubicBezTo>
                  <a:cubicBezTo>
                    <a:pt x="22" y="62"/>
                    <a:pt x="15" y="65"/>
                    <a:pt x="8" y="68"/>
                  </a:cubicBezTo>
                  <a:cubicBezTo>
                    <a:pt x="8" y="98"/>
                    <a:pt x="8" y="98"/>
                    <a:pt x="8" y="98"/>
                  </a:cubicBezTo>
                  <a:cubicBezTo>
                    <a:pt x="8" y="100"/>
                    <a:pt x="6" y="102"/>
                    <a:pt x="4" y="102"/>
                  </a:cubicBezTo>
                  <a:cubicBezTo>
                    <a:pt x="4" y="102"/>
                    <a:pt x="4" y="102"/>
                    <a:pt x="4" y="102"/>
                  </a:cubicBezTo>
                  <a:cubicBezTo>
                    <a:pt x="1" y="102"/>
                    <a:pt x="0" y="100"/>
                    <a:pt x="0" y="98"/>
                  </a:cubicBezTo>
                  <a:cubicBezTo>
                    <a:pt x="0" y="4"/>
                    <a:pt x="0" y="4"/>
                    <a:pt x="0" y="4"/>
                  </a:cubicBezTo>
                  <a:cubicBezTo>
                    <a:pt x="0" y="2"/>
                    <a:pt x="1" y="0"/>
                    <a:pt x="4" y="0"/>
                  </a:cubicBezTo>
                  <a:close/>
                  <a:moveTo>
                    <a:pt x="52" y="56"/>
                  </a:moveTo>
                  <a:cubicBezTo>
                    <a:pt x="52" y="62"/>
                    <a:pt x="52" y="62"/>
                    <a:pt x="52" y="62"/>
                  </a:cubicBezTo>
                  <a:cubicBezTo>
                    <a:pt x="55" y="62"/>
                    <a:pt x="58" y="62"/>
                    <a:pt x="61" y="61"/>
                  </a:cubicBezTo>
                  <a:cubicBezTo>
                    <a:pt x="61" y="52"/>
                    <a:pt x="61" y="52"/>
                    <a:pt x="61" y="52"/>
                  </a:cubicBezTo>
                  <a:cubicBezTo>
                    <a:pt x="52" y="53"/>
                    <a:pt x="52" y="53"/>
                    <a:pt x="52" y="53"/>
                  </a:cubicBezTo>
                  <a:cubicBezTo>
                    <a:pt x="52" y="56"/>
                    <a:pt x="52" y="56"/>
                    <a:pt x="52" y="56"/>
                  </a:cubicBezTo>
                  <a:close/>
                  <a:moveTo>
                    <a:pt x="52" y="42"/>
                  </a:moveTo>
                  <a:cubicBezTo>
                    <a:pt x="61" y="40"/>
                    <a:pt x="61" y="40"/>
                    <a:pt x="61" y="40"/>
                  </a:cubicBezTo>
                  <a:cubicBezTo>
                    <a:pt x="61" y="28"/>
                    <a:pt x="61" y="28"/>
                    <a:pt x="61" y="28"/>
                  </a:cubicBezTo>
                  <a:cubicBezTo>
                    <a:pt x="52" y="30"/>
                    <a:pt x="52" y="30"/>
                    <a:pt x="52" y="30"/>
                  </a:cubicBezTo>
                  <a:cubicBezTo>
                    <a:pt x="52" y="42"/>
                    <a:pt x="52" y="42"/>
                    <a:pt x="52" y="42"/>
                  </a:cubicBezTo>
                  <a:close/>
                  <a:moveTo>
                    <a:pt x="61" y="40"/>
                  </a:moveTo>
                  <a:cubicBezTo>
                    <a:pt x="61" y="52"/>
                    <a:pt x="61" y="52"/>
                    <a:pt x="61" y="52"/>
                  </a:cubicBezTo>
                  <a:cubicBezTo>
                    <a:pt x="71" y="49"/>
                    <a:pt x="71" y="49"/>
                    <a:pt x="71" y="49"/>
                  </a:cubicBezTo>
                  <a:cubicBezTo>
                    <a:pt x="71" y="37"/>
                    <a:pt x="71" y="37"/>
                    <a:pt x="71" y="37"/>
                  </a:cubicBezTo>
                  <a:cubicBezTo>
                    <a:pt x="61" y="40"/>
                    <a:pt x="61" y="40"/>
                    <a:pt x="61" y="40"/>
                  </a:cubicBezTo>
                  <a:close/>
                  <a:moveTo>
                    <a:pt x="71" y="49"/>
                  </a:moveTo>
                  <a:cubicBezTo>
                    <a:pt x="71" y="59"/>
                    <a:pt x="71" y="59"/>
                    <a:pt x="71" y="59"/>
                  </a:cubicBezTo>
                  <a:cubicBezTo>
                    <a:pt x="74" y="58"/>
                    <a:pt x="77" y="57"/>
                    <a:pt x="79" y="55"/>
                  </a:cubicBezTo>
                  <a:cubicBezTo>
                    <a:pt x="80" y="46"/>
                    <a:pt x="80" y="46"/>
                    <a:pt x="80" y="46"/>
                  </a:cubicBezTo>
                  <a:cubicBezTo>
                    <a:pt x="71" y="49"/>
                    <a:pt x="71" y="49"/>
                    <a:pt x="71" y="49"/>
                  </a:cubicBezTo>
                  <a:close/>
                  <a:moveTo>
                    <a:pt x="80" y="23"/>
                  </a:moveTo>
                  <a:cubicBezTo>
                    <a:pt x="71" y="25"/>
                    <a:pt x="71" y="25"/>
                    <a:pt x="71" y="25"/>
                  </a:cubicBezTo>
                  <a:cubicBezTo>
                    <a:pt x="71" y="37"/>
                    <a:pt x="71" y="37"/>
                    <a:pt x="71" y="37"/>
                  </a:cubicBezTo>
                  <a:cubicBezTo>
                    <a:pt x="80" y="34"/>
                    <a:pt x="80" y="34"/>
                    <a:pt x="80" y="34"/>
                  </a:cubicBezTo>
                  <a:cubicBezTo>
                    <a:pt x="80" y="23"/>
                    <a:pt x="80" y="23"/>
                    <a:pt x="80" y="23"/>
                  </a:cubicBezTo>
                  <a:close/>
                  <a:moveTo>
                    <a:pt x="71" y="25"/>
                  </a:moveTo>
                  <a:cubicBezTo>
                    <a:pt x="71" y="15"/>
                    <a:pt x="71" y="15"/>
                    <a:pt x="71" y="15"/>
                  </a:cubicBezTo>
                  <a:cubicBezTo>
                    <a:pt x="70" y="15"/>
                    <a:pt x="68" y="16"/>
                    <a:pt x="67" y="16"/>
                  </a:cubicBezTo>
                  <a:cubicBezTo>
                    <a:pt x="65" y="17"/>
                    <a:pt x="63" y="17"/>
                    <a:pt x="61" y="18"/>
                  </a:cubicBezTo>
                  <a:cubicBezTo>
                    <a:pt x="61" y="28"/>
                    <a:pt x="61" y="28"/>
                    <a:pt x="61" y="28"/>
                  </a:cubicBezTo>
                  <a:cubicBezTo>
                    <a:pt x="71" y="25"/>
                    <a:pt x="71" y="25"/>
                    <a:pt x="71" y="25"/>
                  </a:cubicBezTo>
                  <a:close/>
                  <a:moveTo>
                    <a:pt x="38" y="30"/>
                  </a:moveTo>
                  <a:cubicBezTo>
                    <a:pt x="46" y="30"/>
                    <a:pt x="46" y="30"/>
                    <a:pt x="46" y="30"/>
                  </a:cubicBezTo>
                  <a:cubicBezTo>
                    <a:pt x="46" y="18"/>
                    <a:pt x="46" y="18"/>
                    <a:pt x="46" y="18"/>
                  </a:cubicBezTo>
                  <a:cubicBezTo>
                    <a:pt x="38" y="18"/>
                    <a:pt x="38" y="18"/>
                    <a:pt x="38" y="18"/>
                  </a:cubicBezTo>
                  <a:cubicBezTo>
                    <a:pt x="38" y="30"/>
                    <a:pt x="38" y="30"/>
                    <a:pt x="38" y="30"/>
                  </a:cubicBezTo>
                  <a:close/>
                  <a:moveTo>
                    <a:pt x="46" y="42"/>
                  </a:moveTo>
                  <a:cubicBezTo>
                    <a:pt x="38" y="42"/>
                    <a:pt x="38" y="42"/>
                    <a:pt x="38" y="42"/>
                  </a:cubicBezTo>
                  <a:cubicBezTo>
                    <a:pt x="38" y="52"/>
                    <a:pt x="38" y="52"/>
                    <a:pt x="38" y="52"/>
                  </a:cubicBezTo>
                  <a:cubicBezTo>
                    <a:pt x="38" y="52"/>
                    <a:pt x="38" y="52"/>
                    <a:pt x="39" y="52"/>
                  </a:cubicBezTo>
                  <a:cubicBezTo>
                    <a:pt x="39" y="52"/>
                    <a:pt x="39" y="52"/>
                    <a:pt x="39" y="52"/>
                  </a:cubicBezTo>
                  <a:cubicBezTo>
                    <a:pt x="41" y="52"/>
                    <a:pt x="42" y="52"/>
                    <a:pt x="44" y="51"/>
                  </a:cubicBezTo>
                  <a:cubicBezTo>
                    <a:pt x="45" y="51"/>
                    <a:pt x="46" y="51"/>
                    <a:pt x="46" y="51"/>
                  </a:cubicBezTo>
                  <a:cubicBezTo>
                    <a:pt x="46" y="48"/>
                    <a:pt x="46" y="48"/>
                    <a:pt x="46" y="48"/>
                  </a:cubicBezTo>
                  <a:cubicBezTo>
                    <a:pt x="46" y="45"/>
                    <a:pt x="46" y="45"/>
                    <a:pt x="46" y="45"/>
                  </a:cubicBezTo>
                  <a:cubicBezTo>
                    <a:pt x="46" y="42"/>
                    <a:pt x="46" y="42"/>
                    <a:pt x="46" y="42"/>
                  </a:cubicBezTo>
                  <a:close/>
                  <a:moveTo>
                    <a:pt x="38" y="42"/>
                  </a:moveTo>
                  <a:cubicBezTo>
                    <a:pt x="38" y="30"/>
                    <a:pt x="38" y="30"/>
                    <a:pt x="38" y="30"/>
                  </a:cubicBezTo>
                  <a:cubicBezTo>
                    <a:pt x="28" y="31"/>
                    <a:pt x="28" y="31"/>
                    <a:pt x="28" y="31"/>
                  </a:cubicBezTo>
                  <a:cubicBezTo>
                    <a:pt x="28" y="43"/>
                    <a:pt x="28" y="43"/>
                    <a:pt x="28" y="43"/>
                  </a:cubicBezTo>
                  <a:cubicBezTo>
                    <a:pt x="38" y="42"/>
                    <a:pt x="38" y="42"/>
                    <a:pt x="38" y="42"/>
                  </a:cubicBezTo>
                  <a:close/>
                  <a:moveTo>
                    <a:pt x="38" y="18"/>
                  </a:moveTo>
                  <a:cubicBezTo>
                    <a:pt x="38" y="9"/>
                    <a:pt x="38" y="9"/>
                    <a:pt x="38" y="9"/>
                  </a:cubicBezTo>
                  <a:cubicBezTo>
                    <a:pt x="34" y="10"/>
                    <a:pt x="31" y="10"/>
                    <a:pt x="28" y="10"/>
                  </a:cubicBezTo>
                  <a:cubicBezTo>
                    <a:pt x="28" y="20"/>
                    <a:pt x="28" y="20"/>
                    <a:pt x="28" y="20"/>
                  </a:cubicBezTo>
                  <a:cubicBezTo>
                    <a:pt x="38" y="18"/>
                    <a:pt x="38" y="18"/>
                    <a:pt x="38" y="18"/>
                  </a:cubicBezTo>
                  <a:close/>
                  <a:moveTo>
                    <a:pt x="28" y="54"/>
                  </a:moveTo>
                  <a:cubicBezTo>
                    <a:pt x="28" y="43"/>
                    <a:pt x="28" y="43"/>
                    <a:pt x="28" y="43"/>
                  </a:cubicBezTo>
                  <a:cubicBezTo>
                    <a:pt x="18" y="46"/>
                    <a:pt x="18" y="46"/>
                    <a:pt x="18" y="46"/>
                  </a:cubicBezTo>
                  <a:cubicBezTo>
                    <a:pt x="18" y="57"/>
                    <a:pt x="18" y="57"/>
                    <a:pt x="18" y="57"/>
                  </a:cubicBezTo>
                  <a:cubicBezTo>
                    <a:pt x="21" y="56"/>
                    <a:pt x="24" y="55"/>
                    <a:pt x="27" y="54"/>
                  </a:cubicBezTo>
                  <a:cubicBezTo>
                    <a:pt x="27" y="54"/>
                    <a:pt x="27" y="54"/>
                    <a:pt x="28" y="54"/>
                  </a:cubicBezTo>
                  <a:close/>
                  <a:moveTo>
                    <a:pt x="9" y="49"/>
                  </a:moveTo>
                  <a:cubicBezTo>
                    <a:pt x="18" y="46"/>
                    <a:pt x="18" y="46"/>
                    <a:pt x="18" y="46"/>
                  </a:cubicBezTo>
                  <a:cubicBezTo>
                    <a:pt x="18" y="35"/>
                    <a:pt x="18" y="35"/>
                    <a:pt x="18" y="35"/>
                  </a:cubicBezTo>
                  <a:cubicBezTo>
                    <a:pt x="9" y="37"/>
                    <a:pt x="9" y="37"/>
                    <a:pt x="9" y="37"/>
                  </a:cubicBezTo>
                  <a:cubicBezTo>
                    <a:pt x="9" y="40"/>
                    <a:pt x="9" y="40"/>
                    <a:pt x="9" y="40"/>
                  </a:cubicBezTo>
                  <a:cubicBezTo>
                    <a:pt x="9" y="43"/>
                    <a:pt x="9" y="46"/>
                    <a:pt x="9" y="49"/>
                  </a:cubicBezTo>
                  <a:close/>
                  <a:moveTo>
                    <a:pt x="18" y="35"/>
                  </a:moveTo>
                  <a:cubicBezTo>
                    <a:pt x="28" y="31"/>
                    <a:pt x="28" y="31"/>
                    <a:pt x="28" y="31"/>
                  </a:cubicBezTo>
                  <a:cubicBezTo>
                    <a:pt x="28" y="20"/>
                    <a:pt x="28" y="20"/>
                    <a:pt x="28" y="20"/>
                  </a:cubicBezTo>
                  <a:cubicBezTo>
                    <a:pt x="18" y="23"/>
                    <a:pt x="18" y="23"/>
                    <a:pt x="18" y="23"/>
                  </a:cubicBezTo>
                  <a:cubicBezTo>
                    <a:pt x="18" y="35"/>
                    <a:pt x="18" y="35"/>
                    <a:pt x="18" y="35"/>
                  </a:cubicBezTo>
                  <a:close/>
                  <a:moveTo>
                    <a:pt x="18" y="23"/>
                  </a:moveTo>
                  <a:cubicBezTo>
                    <a:pt x="18" y="13"/>
                    <a:pt x="18" y="13"/>
                    <a:pt x="18" y="13"/>
                  </a:cubicBezTo>
                  <a:cubicBezTo>
                    <a:pt x="15" y="14"/>
                    <a:pt x="12" y="15"/>
                    <a:pt x="9" y="17"/>
                  </a:cubicBezTo>
                  <a:cubicBezTo>
                    <a:pt x="9" y="20"/>
                    <a:pt x="9" y="22"/>
                    <a:pt x="9" y="25"/>
                  </a:cubicBezTo>
                  <a:lnTo>
                    <a:pt x="18" y="2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任意多边形 10"/>
            <p:cNvSpPr/>
            <p:nvPr/>
          </p:nvSpPr>
          <p:spPr>
            <a:xfrm>
              <a:off x="815782" y="2986477"/>
              <a:ext cx="2031904" cy="679801"/>
            </a:xfrm>
            <a:custGeom>
              <a:avLst/>
              <a:gdLst>
                <a:gd name="connsiteX0" fmla="*/ 0 w 1908000"/>
                <a:gd name="connsiteY0" fmla="*/ 0 h 432000"/>
                <a:gd name="connsiteX1" fmla="*/ 1692000 w 1908000"/>
                <a:gd name="connsiteY1" fmla="*/ 0 h 432000"/>
                <a:gd name="connsiteX2" fmla="*/ 1908000 w 1908000"/>
                <a:gd name="connsiteY2" fmla="*/ 216000 h 432000"/>
                <a:gd name="connsiteX3" fmla="*/ 1692000 w 1908000"/>
                <a:gd name="connsiteY3" fmla="*/ 432000 h 432000"/>
                <a:gd name="connsiteX4" fmla="*/ 0 w 1908000"/>
                <a:gd name="connsiteY4" fmla="*/ 432000 h 432000"/>
                <a:gd name="connsiteX5" fmla="*/ 0 w 1908000"/>
                <a:gd name="connsiteY5" fmla="*/ 428710 h 432000"/>
                <a:gd name="connsiteX6" fmla="*/ 212710 w 1908000"/>
                <a:gd name="connsiteY6" fmla="*/ 216000 h 432000"/>
                <a:gd name="connsiteX7" fmla="*/ 0 w 1908000"/>
                <a:gd name="connsiteY7" fmla="*/ 3290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8000" h="432000">
                  <a:moveTo>
                    <a:pt x="0" y="0"/>
                  </a:moveTo>
                  <a:lnTo>
                    <a:pt x="1692000" y="0"/>
                  </a:lnTo>
                  <a:lnTo>
                    <a:pt x="1908000" y="216000"/>
                  </a:lnTo>
                  <a:lnTo>
                    <a:pt x="1692000" y="432000"/>
                  </a:lnTo>
                  <a:lnTo>
                    <a:pt x="0" y="432000"/>
                  </a:lnTo>
                  <a:lnTo>
                    <a:pt x="0" y="428710"/>
                  </a:lnTo>
                  <a:lnTo>
                    <a:pt x="212710" y="216000"/>
                  </a:lnTo>
                  <a:lnTo>
                    <a:pt x="0" y="329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186833" y="3029069"/>
              <a:ext cx="1251549" cy="565604"/>
            </a:xfrm>
            <a:prstGeom prst="rect">
              <a:avLst/>
            </a:prstGeom>
            <a:noFill/>
          </p:spPr>
          <p:txBody>
            <a:bodyPr wrap="square" rtlCol="0">
              <a:spAutoFit/>
            </a:bodyPr>
            <a:lstStyle>
              <a:defPPr>
                <a:defRPr lang="zh-CN"/>
              </a:defPPr>
              <a:lvl1pPr>
                <a:lnSpc>
                  <a:spcPct val="120000"/>
                </a:lnSpc>
                <a:defRPr sz="1200">
                  <a:solidFill>
                    <a:srgbClr val="9DA8B1"/>
                  </a:solidFill>
                  <a:latin typeface="TeXGyreAdventor" panose="00000500000000000000" pitchFamily="50" charset="0"/>
                </a:defRPr>
              </a:lvl1pPr>
            </a:lstStyle>
            <a:p>
              <a:r>
                <a:rPr lang="en-US" altLang="zh-CN" sz="2800" b="1" dirty="0" smtClean="0">
                  <a:solidFill>
                    <a:schemeClr val="bg1"/>
                  </a:solidFill>
                  <a:latin typeface="微软雅黑" panose="020B0503020204020204" pitchFamily="34" charset="-122"/>
                  <a:ea typeface="微软雅黑" panose="020B0503020204020204" pitchFamily="34" charset="-122"/>
                </a:rPr>
                <a:t>1.</a:t>
              </a:r>
              <a:r>
                <a:rPr lang="zh-CN" altLang="en-US" sz="2800" b="1" dirty="0" smtClean="0">
                  <a:solidFill>
                    <a:schemeClr val="bg1"/>
                  </a:solidFill>
                  <a:latin typeface="微软雅黑" panose="020B0503020204020204" pitchFamily="34" charset="-122"/>
                  <a:ea typeface="微软雅黑" panose="020B0503020204020204" pitchFamily="34" charset="-122"/>
                </a:rPr>
                <a:t>控首</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4512745" y="1205340"/>
            <a:ext cx="2669587" cy="2456576"/>
            <a:chOff x="4512745" y="1205340"/>
            <a:chExt cx="2669587" cy="2456576"/>
          </a:xfrm>
        </p:grpSpPr>
        <p:cxnSp>
          <p:nvCxnSpPr>
            <p:cNvPr id="18" name="直接连接符 17"/>
            <p:cNvCxnSpPr/>
            <p:nvPr/>
          </p:nvCxnSpPr>
          <p:spPr>
            <a:xfrm rot="5400000">
              <a:off x="5149917" y="2663822"/>
              <a:ext cx="648000" cy="0"/>
            </a:xfrm>
            <a:prstGeom prst="line">
              <a:avLst/>
            </a:prstGeom>
            <a:ln w="12700">
              <a:solidFill>
                <a:srgbClr val="1F4E79"/>
              </a:solidFill>
            </a:ln>
          </p:spPr>
          <p:style>
            <a:lnRef idx="1">
              <a:schemeClr val="accent1"/>
            </a:lnRef>
            <a:fillRef idx="0">
              <a:schemeClr val="accent1"/>
            </a:fillRef>
            <a:effectRef idx="0">
              <a:schemeClr val="accent1"/>
            </a:effectRef>
            <a:fontRef idx="minor">
              <a:schemeClr val="tx1"/>
            </a:fontRef>
          </p:style>
        </p:cxnSp>
        <p:sp>
          <p:nvSpPr>
            <p:cNvPr id="19" name="泪滴形 18"/>
            <p:cNvSpPr>
              <a:spLocks noChangeAspect="1"/>
            </p:cNvSpPr>
            <p:nvPr/>
          </p:nvSpPr>
          <p:spPr>
            <a:xfrm rot="8100000">
              <a:off x="4996625" y="1205340"/>
              <a:ext cx="972000" cy="972000"/>
            </a:xfrm>
            <a:prstGeom prst="teardrop">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06"/>
            <p:cNvSpPr>
              <a:spLocks noChangeAspect="1" noEditPoints="1"/>
            </p:cNvSpPr>
            <p:nvPr/>
          </p:nvSpPr>
          <p:spPr bwMode="auto">
            <a:xfrm>
              <a:off x="5303934" y="1475340"/>
              <a:ext cx="357382" cy="43200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2" name="文本框 21"/>
            <p:cNvSpPr txBox="1"/>
            <p:nvPr/>
          </p:nvSpPr>
          <p:spPr>
            <a:xfrm>
              <a:off x="5916444" y="3027046"/>
              <a:ext cx="1265888" cy="328936"/>
            </a:xfrm>
            <a:prstGeom prst="rect">
              <a:avLst/>
            </a:prstGeom>
            <a:noFill/>
          </p:spPr>
          <p:txBody>
            <a:bodyPr wrap="square" rtlCol="0">
              <a:spAutoFit/>
            </a:bodyPr>
            <a:lstStyle/>
            <a:p>
              <a:pPr algn="ct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单击添加标题</a:t>
              </a:r>
              <a:endParaRPr lang="zh-CN" altLang="en-US" sz="1400" baseline="-3000" dirty="0">
                <a:solidFill>
                  <a:schemeClr val="bg1"/>
                </a:solidFill>
                <a:latin typeface="微软雅黑" panose="020B0503020204020204" pitchFamily="34" charset="-122"/>
                <a:ea typeface="微软雅黑" panose="020B0503020204020204" pitchFamily="34" charset="-122"/>
              </a:endParaRPr>
            </a:p>
          </p:txBody>
        </p:sp>
        <p:sp>
          <p:nvSpPr>
            <p:cNvPr id="35" name="任意多边形 34"/>
            <p:cNvSpPr/>
            <p:nvPr/>
          </p:nvSpPr>
          <p:spPr>
            <a:xfrm>
              <a:off x="4512745" y="2982115"/>
              <a:ext cx="2031904" cy="679801"/>
            </a:xfrm>
            <a:custGeom>
              <a:avLst/>
              <a:gdLst>
                <a:gd name="connsiteX0" fmla="*/ 0 w 1908000"/>
                <a:gd name="connsiteY0" fmla="*/ 0 h 432000"/>
                <a:gd name="connsiteX1" fmla="*/ 1692000 w 1908000"/>
                <a:gd name="connsiteY1" fmla="*/ 0 h 432000"/>
                <a:gd name="connsiteX2" fmla="*/ 1908000 w 1908000"/>
                <a:gd name="connsiteY2" fmla="*/ 216000 h 432000"/>
                <a:gd name="connsiteX3" fmla="*/ 1692000 w 1908000"/>
                <a:gd name="connsiteY3" fmla="*/ 432000 h 432000"/>
                <a:gd name="connsiteX4" fmla="*/ 0 w 1908000"/>
                <a:gd name="connsiteY4" fmla="*/ 432000 h 432000"/>
                <a:gd name="connsiteX5" fmla="*/ 0 w 1908000"/>
                <a:gd name="connsiteY5" fmla="*/ 428710 h 432000"/>
                <a:gd name="connsiteX6" fmla="*/ 212710 w 1908000"/>
                <a:gd name="connsiteY6" fmla="*/ 216000 h 432000"/>
                <a:gd name="connsiteX7" fmla="*/ 0 w 1908000"/>
                <a:gd name="connsiteY7" fmla="*/ 3290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8000" h="432000">
                  <a:moveTo>
                    <a:pt x="0" y="0"/>
                  </a:moveTo>
                  <a:lnTo>
                    <a:pt x="1692000" y="0"/>
                  </a:lnTo>
                  <a:lnTo>
                    <a:pt x="1908000" y="216000"/>
                  </a:lnTo>
                  <a:lnTo>
                    <a:pt x="1692000" y="432000"/>
                  </a:lnTo>
                  <a:lnTo>
                    <a:pt x="0" y="432000"/>
                  </a:lnTo>
                  <a:lnTo>
                    <a:pt x="0" y="428710"/>
                  </a:lnTo>
                  <a:lnTo>
                    <a:pt x="212710" y="216000"/>
                  </a:lnTo>
                  <a:lnTo>
                    <a:pt x="0" y="329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4"/>
            <p:cNvSpPr txBox="1"/>
            <p:nvPr/>
          </p:nvSpPr>
          <p:spPr>
            <a:xfrm>
              <a:off x="4883796" y="3024707"/>
              <a:ext cx="1251549" cy="609398"/>
            </a:xfrm>
            <a:prstGeom prst="rect">
              <a:avLst/>
            </a:prstGeom>
            <a:noFill/>
          </p:spPr>
          <p:txBody>
            <a:bodyPr wrap="square" rtlCol="0">
              <a:spAutoFit/>
            </a:bodyPr>
            <a:lstStyle>
              <a:defPPr>
                <a:defRPr lang="zh-CN"/>
              </a:defPPr>
              <a:lvl1pPr>
                <a:lnSpc>
                  <a:spcPct val="120000"/>
                </a:lnSpc>
                <a:defRPr sz="1200">
                  <a:solidFill>
                    <a:srgbClr val="9DA8B1"/>
                  </a:solidFill>
                  <a:latin typeface="TeXGyreAdventor" panose="00000500000000000000" pitchFamily="50" charset="0"/>
                </a:defRPr>
              </a:lvl1pPr>
            </a:lstStyle>
            <a:p>
              <a:r>
                <a:rPr lang="en-US" altLang="zh-CN" sz="2800" b="1" dirty="0" smtClean="0">
                  <a:solidFill>
                    <a:schemeClr val="bg1"/>
                  </a:solidFill>
                  <a:latin typeface="微软雅黑" panose="020B0503020204020204" pitchFamily="34" charset="-122"/>
                  <a:ea typeface="微软雅黑" panose="020B0503020204020204" pitchFamily="34" charset="-122"/>
                </a:rPr>
                <a:t>2.</a:t>
              </a:r>
              <a:r>
                <a:rPr lang="zh-CN" altLang="en-US" sz="2800" b="1" dirty="0" smtClean="0">
                  <a:solidFill>
                    <a:schemeClr val="bg1"/>
                  </a:solidFill>
                  <a:latin typeface="微软雅黑" panose="020B0503020204020204" pitchFamily="34" charset="-122"/>
                  <a:ea typeface="微软雅黑" panose="020B0503020204020204" pitchFamily="34" charset="-122"/>
                </a:rPr>
                <a:t>控中</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7" name="文本框 5"/>
          <p:cNvSpPr txBox="1"/>
          <p:nvPr/>
        </p:nvSpPr>
        <p:spPr>
          <a:xfrm>
            <a:off x="3627115" y="3805431"/>
            <a:ext cx="3714187" cy="2084070"/>
          </a:xfrm>
          <a:prstGeom prst="rect">
            <a:avLst/>
          </a:prstGeom>
          <a:noFill/>
        </p:spPr>
        <p:txBody>
          <a:bodyPr wrap="square" rtlCol="0">
            <a:spAutoFit/>
          </a:bodyPr>
          <a:lstStyle>
            <a:defPPr>
              <a:defRPr lang="zh-CN"/>
            </a:defPPr>
            <a:lvl1pPr>
              <a:lnSpc>
                <a:spcPct val="120000"/>
              </a:lnSpc>
              <a:defRPr sz="1200">
                <a:solidFill>
                  <a:srgbClr val="9DA8B1"/>
                </a:solidFill>
                <a:latin typeface="TeXGyreAdventor" panose="00000500000000000000" pitchFamily="50" charset="0"/>
              </a:defRPr>
            </a:lvl1pPr>
          </a:lstStyle>
          <a:p>
            <a:r>
              <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要抓好每个环节的工作，抓好每个工作的细节。环节决定成效，细节决定成败。</a:t>
            </a:r>
            <a:endPar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曾有一位校长担心自己的工作做不好，我跟他说，方向对头，过程抓住，细节不放，效果会好。</a:t>
            </a:r>
            <a:endPar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8288089" y="1179214"/>
            <a:ext cx="2103328" cy="2478340"/>
            <a:chOff x="8288089" y="1179214"/>
            <a:chExt cx="2103328" cy="2478340"/>
          </a:xfrm>
        </p:grpSpPr>
        <p:cxnSp>
          <p:nvCxnSpPr>
            <p:cNvPr id="29" name="直接连接符 28"/>
            <p:cNvCxnSpPr/>
            <p:nvPr/>
          </p:nvCxnSpPr>
          <p:spPr>
            <a:xfrm rot="5400000">
              <a:off x="8952854" y="2676522"/>
              <a:ext cx="648000" cy="0"/>
            </a:xfrm>
            <a:prstGeom prst="line">
              <a:avLst/>
            </a:prstGeom>
            <a:ln w="12700">
              <a:solidFill>
                <a:srgbClr val="1F4E79"/>
              </a:solidFill>
            </a:ln>
          </p:spPr>
          <p:style>
            <a:lnRef idx="1">
              <a:schemeClr val="accent1"/>
            </a:lnRef>
            <a:fillRef idx="0">
              <a:schemeClr val="accent1"/>
            </a:fillRef>
            <a:effectRef idx="0">
              <a:schemeClr val="accent1"/>
            </a:effectRef>
            <a:fontRef idx="minor">
              <a:schemeClr val="tx1"/>
            </a:fontRef>
          </p:style>
        </p:cxnSp>
        <p:sp>
          <p:nvSpPr>
            <p:cNvPr id="30" name="泪滴形 29"/>
            <p:cNvSpPr>
              <a:spLocks noChangeAspect="1"/>
            </p:cNvSpPr>
            <p:nvPr/>
          </p:nvSpPr>
          <p:spPr>
            <a:xfrm rot="8100000">
              <a:off x="8790854" y="1179214"/>
              <a:ext cx="972000" cy="972000"/>
            </a:xfrm>
            <a:prstGeom prst="teardrop">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196"/>
            <p:cNvSpPr>
              <a:spLocks noChangeAspect="1" noEditPoints="1"/>
            </p:cNvSpPr>
            <p:nvPr/>
          </p:nvSpPr>
          <p:spPr bwMode="auto">
            <a:xfrm>
              <a:off x="9090470" y="1413214"/>
              <a:ext cx="372769" cy="504000"/>
            </a:xfrm>
            <a:custGeom>
              <a:avLst/>
              <a:gdLst>
                <a:gd name="T0" fmla="*/ 15 w 83"/>
                <a:gd name="T1" fmla="*/ 35 h 112"/>
                <a:gd name="T2" fmla="*/ 38 w 83"/>
                <a:gd name="T3" fmla="*/ 78 h 112"/>
                <a:gd name="T4" fmla="*/ 80 w 83"/>
                <a:gd name="T5" fmla="*/ 55 h 112"/>
                <a:gd name="T6" fmla="*/ 58 w 83"/>
                <a:gd name="T7" fmla="*/ 13 h 112"/>
                <a:gd name="T8" fmla="*/ 34 w 83"/>
                <a:gd name="T9" fmla="*/ 68 h 112"/>
                <a:gd name="T10" fmla="*/ 46 w 83"/>
                <a:gd name="T11" fmla="*/ 72 h 112"/>
                <a:gd name="T12" fmla="*/ 34 w 83"/>
                <a:gd name="T13" fmla="*/ 68 h 112"/>
                <a:gd name="T14" fmla="*/ 56 w 83"/>
                <a:gd name="T15" fmla="*/ 61 h 112"/>
                <a:gd name="T16" fmla="*/ 62 w 83"/>
                <a:gd name="T17" fmla="*/ 60 h 112"/>
                <a:gd name="T18" fmla="*/ 51 w 83"/>
                <a:gd name="T19" fmla="*/ 66 h 112"/>
                <a:gd name="T20" fmla="*/ 69 w 83"/>
                <a:gd name="T21" fmla="*/ 52 h 112"/>
                <a:gd name="T22" fmla="*/ 73 w 83"/>
                <a:gd name="T23" fmla="*/ 53 h 112"/>
                <a:gd name="T24" fmla="*/ 69 w 83"/>
                <a:gd name="T25" fmla="*/ 52 h 112"/>
                <a:gd name="T26" fmla="*/ 54 w 83"/>
                <a:gd name="T27" fmla="*/ 24 h 112"/>
                <a:gd name="T28" fmla="*/ 56 w 83"/>
                <a:gd name="T29" fmla="*/ 20 h 112"/>
                <a:gd name="T30" fmla="*/ 46 w 83"/>
                <a:gd name="T31" fmla="*/ 27 h 112"/>
                <a:gd name="T32" fmla="*/ 33 w 83"/>
                <a:gd name="T33" fmla="*/ 33 h 112"/>
                <a:gd name="T34" fmla="*/ 35 w 83"/>
                <a:gd name="T35" fmla="*/ 22 h 112"/>
                <a:gd name="T36" fmla="*/ 46 w 83"/>
                <a:gd name="T37" fmla="*/ 27 h 112"/>
                <a:gd name="T38" fmla="*/ 21 w 83"/>
                <a:gd name="T39" fmla="*/ 44 h 112"/>
                <a:gd name="T40" fmla="*/ 25 w 83"/>
                <a:gd name="T41" fmla="*/ 32 h 112"/>
                <a:gd name="T42" fmla="*/ 33 w 83"/>
                <a:gd name="T43" fmla="*/ 60 h 112"/>
                <a:gd name="T44" fmla="*/ 27 w 83"/>
                <a:gd name="T45" fmla="*/ 49 h 112"/>
                <a:gd name="T46" fmla="*/ 32 w 83"/>
                <a:gd name="T47" fmla="*/ 54 h 112"/>
                <a:gd name="T48" fmla="*/ 33 w 83"/>
                <a:gd name="T49" fmla="*/ 60 h 112"/>
                <a:gd name="T50" fmla="*/ 43 w 83"/>
                <a:gd name="T51" fmla="*/ 36 h 112"/>
                <a:gd name="T52" fmla="*/ 57 w 83"/>
                <a:gd name="T53" fmla="*/ 41 h 112"/>
                <a:gd name="T54" fmla="*/ 52 w 83"/>
                <a:gd name="T55" fmla="*/ 54 h 112"/>
                <a:gd name="T56" fmla="*/ 39 w 83"/>
                <a:gd name="T57" fmla="*/ 50 h 112"/>
                <a:gd name="T58" fmla="*/ 60 w 83"/>
                <a:gd name="T59" fmla="*/ 31 h 112"/>
                <a:gd name="T60" fmla="*/ 71 w 83"/>
                <a:gd name="T61" fmla="*/ 33 h 112"/>
                <a:gd name="T62" fmla="*/ 66 w 83"/>
                <a:gd name="T63" fmla="*/ 44 h 112"/>
                <a:gd name="T64" fmla="*/ 60 w 83"/>
                <a:gd name="T65" fmla="*/ 31 h 112"/>
                <a:gd name="T66" fmla="*/ 71 w 83"/>
                <a:gd name="T67" fmla="*/ 112 h 112"/>
                <a:gd name="T68" fmla="*/ 30 w 83"/>
                <a:gd name="T69" fmla="*/ 104 h 112"/>
                <a:gd name="T70" fmla="*/ 44 w 83"/>
                <a:gd name="T71" fmla="*/ 93 h 112"/>
                <a:gd name="T72" fmla="*/ 0 w 83"/>
                <a:gd name="T73" fmla="*/ 45 h 112"/>
                <a:gd name="T74" fmla="*/ 32 w 83"/>
                <a:gd name="T75" fmla="*/ 0 h 112"/>
                <a:gd name="T76" fmla="*/ 21 w 83"/>
                <a:gd name="T77" fmla="*/ 18 h 112"/>
                <a:gd name="T78" fmla="*/ 21 w 83"/>
                <a:gd name="T79" fmla="*/ 72 h 112"/>
                <a:gd name="T80" fmla="*/ 72 w 83"/>
                <a:gd name="T81" fmla="*/ 75 h 112"/>
                <a:gd name="T82" fmla="*/ 56 w 83"/>
                <a:gd name="T83" fmla="*/ 92 h 112"/>
                <a:gd name="T84" fmla="*/ 71 w 83"/>
                <a:gd name="T85"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 h="112">
                  <a:moveTo>
                    <a:pt x="32" y="15"/>
                  </a:moveTo>
                  <a:cubicBezTo>
                    <a:pt x="24" y="20"/>
                    <a:pt x="18" y="27"/>
                    <a:pt x="15" y="35"/>
                  </a:cubicBezTo>
                  <a:cubicBezTo>
                    <a:pt x="13" y="44"/>
                    <a:pt x="13" y="53"/>
                    <a:pt x="18" y="61"/>
                  </a:cubicBezTo>
                  <a:cubicBezTo>
                    <a:pt x="22" y="69"/>
                    <a:pt x="29" y="75"/>
                    <a:pt x="38" y="78"/>
                  </a:cubicBezTo>
                  <a:cubicBezTo>
                    <a:pt x="46" y="80"/>
                    <a:pt x="55" y="80"/>
                    <a:pt x="63" y="75"/>
                  </a:cubicBezTo>
                  <a:cubicBezTo>
                    <a:pt x="72" y="71"/>
                    <a:pt x="77" y="64"/>
                    <a:pt x="80" y="55"/>
                  </a:cubicBezTo>
                  <a:cubicBezTo>
                    <a:pt x="83" y="47"/>
                    <a:pt x="82" y="38"/>
                    <a:pt x="78" y="30"/>
                  </a:cubicBezTo>
                  <a:cubicBezTo>
                    <a:pt x="73" y="21"/>
                    <a:pt x="66" y="16"/>
                    <a:pt x="58" y="13"/>
                  </a:cubicBezTo>
                  <a:cubicBezTo>
                    <a:pt x="50" y="10"/>
                    <a:pt x="40" y="11"/>
                    <a:pt x="32" y="15"/>
                  </a:cubicBezTo>
                  <a:close/>
                  <a:moveTo>
                    <a:pt x="34" y="68"/>
                  </a:moveTo>
                  <a:cubicBezTo>
                    <a:pt x="36" y="68"/>
                    <a:pt x="39" y="67"/>
                    <a:pt x="41" y="67"/>
                  </a:cubicBezTo>
                  <a:cubicBezTo>
                    <a:pt x="43" y="69"/>
                    <a:pt x="45" y="70"/>
                    <a:pt x="46" y="72"/>
                  </a:cubicBezTo>
                  <a:cubicBezTo>
                    <a:pt x="44" y="71"/>
                    <a:pt x="42" y="71"/>
                    <a:pt x="40" y="70"/>
                  </a:cubicBezTo>
                  <a:cubicBezTo>
                    <a:pt x="38" y="70"/>
                    <a:pt x="36" y="69"/>
                    <a:pt x="34" y="68"/>
                  </a:cubicBezTo>
                  <a:close/>
                  <a:moveTo>
                    <a:pt x="49" y="64"/>
                  </a:moveTo>
                  <a:cubicBezTo>
                    <a:pt x="51" y="63"/>
                    <a:pt x="54" y="62"/>
                    <a:pt x="56" y="61"/>
                  </a:cubicBezTo>
                  <a:cubicBezTo>
                    <a:pt x="58" y="60"/>
                    <a:pt x="60" y="59"/>
                    <a:pt x="62" y="57"/>
                  </a:cubicBezTo>
                  <a:cubicBezTo>
                    <a:pt x="62" y="58"/>
                    <a:pt x="62" y="59"/>
                    <a:pt x="62" y="60"/>
                  </a:cubicBezTo>
                  <a:cubicBezTo>
                    <a:pt x="63" y="64"/>
                    <a:pt x="62" y="68"/>
                    <a:pt x="60" y="69"/>
                  </a:cubicBezTo>
                  <a:cubicBezTo>
                    <a:pt x="58" y="70"/>
                    <a:pt x="55" y="68"/>
                    <a:pt x="51" y="66"/>
                  </a:cubicBezTo>
                  <a:cubicBezTo>
                    <a:pt x="51" y="65"/>
                    <a:pt x="50" y="65"/>
                    <a:pt x="49" y="64"/>
                  </a:cubicBezTo>
                  <a:close/>
                  <a:moveTo>
                    <a:pt x="69" y="52"/>
                  </a:moveTo>
                  <a:cubicBezTo>
                    <a:pt x="71" y="50"/>
                    <a:pt x="73" y="49"/>
                    <a:pt x="74" y="47"/>
                  </a:cubicBezTo>
                  <a:cubicBezTo>
                    <a:pt x="74" y="49"/>
                    <a:pt x="73" y="51"/>
                    <a:pt x="73" y="53"/>
                  </a:cubicBezTo>
                  <a:cubicBezTo>
                    <a:pt x="72" y="55"/>
                    <a:pt x="71" y="57"/>
                    <a:pt x="70" y="59"/>
                  </a:cubicBezTo>
                  <a:cubicBezTo>
                    <a:pt x="70" y="57"/>
                    <a:pt x="70" y="55"/>
                    <a:pt x="69" y="52"/>
                  </a:cubicBezTo>
                  <a:close/>
                  <a:moveTo>
                    <a:pt x="61" y="23"/>
                  </a:moveTo>
                  <a:cubicBezTo>
                    <a:pt x="59" y="23"/>
                    <a:pt x="57" y="23"/>
                    <a:pt x="54" y="24"/>
                  </a:cubicBezTo>
                  <a:cubicBezTo>
                    <a:pt x="53" y="22"/>
                    <a:pt x="51" y="20"/>
                    <a:pt x="49" y="19"/>
                  </a:cubicBezTo>
                  <a:cubicBezTo>
                    <a:pt x="51" y="19"/>
                    <a:pt x="53" y="20"/>
                    <a:pt x="56" y="20"/>
                  </a:cubicBezTo>
                  <a:cubicBezTo>
                    <a:pt x="58" y="21"/>
                    <a:pt x="60" y="22"/>
                    <a:pt x="61" y="23"/>
                  </a:cubicBezTo>
                  <a:close/>
                  <a:moveTo>
                    <a:pt x="46" y="27"/>
                  </a:moveTo>
                  <a:cubicBezTo>
                    <a:pt x="44" y="27"/>
                    <a:pt x="42" y="28"/>
                    <a:pt x="39" y="30"/>
                  </a:cubicBezTo>
                  <a:cubicBezTo>
                    <a:pt x="37" y="31"/>
                    <a:pt x="35" y="32"/>
                    <a:pt x="33" y="33"/>
                  </a:cubicBezTo>
                  <a:cubicBezTo>
                    <a:pt x="33" y="33"/>
                    <a:pt x="33" y="32"/>
                    <a:pt x="33" y="31"/>
                  </a:cubicBezTo>
                  <a:cubicBezTo>
                    <a:pt x="33" y="26"/>
                    <a:pt x="34" y="23"/>
                    <a:pt x="35" y="22"/>
                  </a:cubicBezTo>
                  <a:cubicBezTo>
                    <a:pt x="37" y="21"/>
                    <a:pt x="41" y="22"/>
                    <a:pt x="44" y="25"/>
                  </a:cubicBezTo>
                  <a:cubicBezTo>
                    <a:pt x="45" y="25"/>
                    <a:pt x="46" y="26"/>
                    <a:pt x="46" y="27"/>
                  </a:cubicBezTo>
                  <a:close/>
                  <a:moveTo>
                    <a:pt x="26" y="39"/>
                  </a:moveTo>
                  <a:cubicBezTo>
                    <a:pt x="24" y="40"/>
                    <a:pt x="23" y="42"/>
                    <a:pt x="21" y="44"/>
                  </a:cubicBezTo>
                  <a:cubicBezTo>
                    <a:pt x="22" y="42"/>
                    <a:pt x="22" y="40"/>
                    <a:pt x="23" y="38"/>
                  </a:cubicBezTo>
                  <a:cubicBezTo>
                    <a:pt x="23" y="35"/>
                    <a:pt x="24" y="33"/>
                    <a:pt x="25" y="32"/>
                  </a:cubicBezTo>
                  <a:cubicBezTo>
                    <a:pt x="25" y="34"/>
                    <a:pt x="26" y="36"/>
                    <a:pt x="26" y="39"/>
                  </a:cubicBezTo>
                  <a:close/>
                  <a:moveTo>
                    <a:pt x="33" y="60"/>
                  </a:moveTo>
                  <a:cubicBezTo>
                    <a:pt x="29" y="60"/>
                    <a:pt x="25" y="60"/>
                    <a:pt x="24" y="58"/>
                  </a:cubicBezTo>
                  <a:cubicBezTo>
                    <a:pt x="23" y="56"/>
                    <a:pt x="25" y="52"/>
                    <a:pt x="27" y="49"/>
                  </a:cubicBezTo>
                  <a:cubicBezTo>
                    <a:pt x="28" y="48"/>
                    <a:pt x="28" y="48"/>
                    <a:pt x="29" y="47"/>
                  </a:cubicBezTo>
                  <a:cubicBezTo>
                    <a:pt x="30" y="49"/>
                    <a:pt x="31" y="51"/>
                    <a:pt x="32" y="54"/>
                  </a:cubicBezTo>
                  <a:cubicBezTo>
                    <a:pt x="33" y="56"/>
                    <a:pt x="34" y="58"/>
                    <a:pt x="36" y="60"/>
                  </a:cubicBezTo>
                  <a:cubicBezTo>
                    <a:pt x="35" y="60"/>
                    <a:pt x="34" y="60"/>
                    <a:pt x="33" y="60"/>
                  </a:cubicBezTo>
                  <a:close/>
                  <a:moveTo>
                    <a:pt x="35" y="41"/>
                  </a:moveTo>
                  <a:cubicBezTo>
                    <a:pt x="37" y="40"/>
                    <a:pt x="40" y="38"/>
                    <a:pt x="43" y="36"/>
                  </a:cubicBezTo>
                  <a:cubicBezTo>
                    <a:pt x="46" y="35"/>
                    <a:pt x="49" y="34"/>
                    <a:pt x="52" y="33"/>
                  </a:cubicBezTo>
                  <a:cubicBezTo>
                    <a:pt x="53" y="35"/>
                    <a:pt x="55" y="38"/>
                    <a:pt x="57" y="41"/>
                  </a:cubicBezTo>
                  <a:cubicBezTo>
                    <a:pt x="58" y="44"/>
                    <a:pt x="59" y="46"/>
                    <a:pt x="60" y="49"/>
                  </a:cubicBezTo>
                  <a:cubicBezTo>
                    <a:pt x="58" y="51"/>
                    <a:pt x="55" y="53"/>
                    <a:pt x="52" y="54"/>
                  </a:cubicBezTo>
                  <a:cubicBezTo>
                    <a:pt x="49" y="56"/>
                    <a:pt x="47" y="57"/>
                    <a:pt x="44" y="58"/>
                  </a:cubicBezTo>
                  <a:cubicBezTo>
                    <a:pt x="42" y="56"/>
                    <a:pt x="40" y="53"/>
                    <a:pt x="39" y="50"/>
                  </a:cubicBezTo>
                  <a:cubicBezTo>
                    <a:pt x="37" y="47"/>
                    <a:pt x="36" y="44"/>
                    <a:pt x="35" y="41"/>
                  </a:cubicBezTo>
                  <a:close/>
                  <a:moveTo>
                    <a:pt x="60" y="31"/>
                  </a:moveTo>
                  <a:cubicBezTo>
                    <a:pt x="60" y="31"/>
                    <a:pt x="61" y="31"/>
                    <a:pt x="62" y="31"/>
                  </a:cubicBezTo>
                  <a:cubicBezTo>
                    <a:pt x="67" y="30"/>
                    <a:pt x="70" y="31"/>
                    <a:pt x="71" y="33"/>
                  </a:cubicBezTo>
                  <a:cubicBezTo>
                    <a:pt x="72" y="35"/>
                    <a:pt x="71" y="38"/>
                    <a:pt x="68" y="42"/>
                  </a:cubicBezTo>
                  <a:cubicBezTo>
                    <a:pt x="68" y="43"/>
                    <a:pt x="67" y="43"/>
                    <a:pt x="66" y="44"/>
                  </a:cubicBezTo>
                  <a:cubicBezTo>
                    <a:pt x="66" y="42"/>
                    <a:pt x="65" y="39"/>
                    <a:pt x="63" y="37"/>
                  </a:cubicBezTo>
                  <a:cubicBezTo>
                    <a:pt x="62" y="35"/>
                    <a:pt x="61" y="33"/>
                    <a:pt x="60" y="31"/>
                  </a:cubicBezTo>
                  <a:close/>
                  <a:moveTo>
                    <a:pt x="71" y="104"/>
                  </a:moveTo>
                  <a:cubicBezTo>
                    <a:pt x="71" y="112"/>
                    <a:pt x="71" y="112"/>
                    <a:pt x="71" y="112"/>
                  </a:cubicBezTo>
                  <a:cubicBezTo>
                    <a:pt x="30" y="112"/>
                    <a:pt x="30" y="112"/>
                    <a:pt x="30" y="112"/>
                  </a:cubicBezTo>
                  <a:cubicBezTo>
                    <a:pt x="30" y="104"/>
                    <a:pt x="30" y="104"/>
                    <a:pt x="30" y="104"/>
                  </a:cubicBezTo>
                  <a:cubicBezTo>
                    <a:pt x="44" y="104"/>
                    <a:pt x="44" y="104"/>
                    <a:pt x="44" y="104"/>
                  </a:cubicBezTo>
                  <a:cubicBezTo>
                    <a:pt x="44" y="93"/>
                    <a:pt x="44" y="93"/>
                    <a:pt x="44" y="93"/>
                  </a:cubicBezTo>
                  <a:cubicBezTo>
                    <a:pt x="32" y="92"/>
                    <a:pt x="22" y="87"/>
                    <a:pt x="14" y="79"/>
                  </a:cubicBezTo>
                  <a:cubicBezTo>
                    <a:pt x="5" y="71"/>
                    <a:pt x="0" y="59"/>
                    <a:pt x="0" y="45"/>
                  </a:cubicBezTo>
                  <a:cubicBezTo>
                    <a:pt x="0" y="32"/>
                    <a:pt x="5" y="20"/>
                    <a:pt x="14" y="12"/>
                  </a:cubicBezTo>
                  <a:cubicBezTo>
                    <a:pt x="19" y="7"/>
                    <a:pt x="25" y="3"/>
                    <a:pt x="32" y="0"/>
                  </a:cubicBezTo>
                  <a:cubicBezTo>
                    <a:pt x="37" y="9"/>
                    <a:pt x="37" y="9"/>
                    <a:pt x="37" y="9"/>
                  </a:cubicBezTo>
                  <a:cubicBezTo>
                    <a:pt x="31" y="11"/>
                    <a:pt x="25" y="14"/>
                    <a:pt x="21" y="18"/>
                  </a:cubicBezTo>
                  <a:cubicBezTo>
                    <a:pt x="14" y="25"/>
                    <a:pt x="9" y="35"/>
                    <a:pt x="9" y="45"/>
                  </a:cubicBezTo>
                  <a:cubicBezTo>
                    <a:pt x="9" y="56"/>
                    <a:pt x="14" y="65"/>
                    <a:pt x="21" y="72"/>
                  </a:cubicBezTo>
                  <a:cubicBezTo>
                    <a:pt x="27" y="79"/>
                    <a:pt x="37" y="84"/>
                    <a:pt x="48" y="84"/>
                  </a:cubicBezTo>
                  <a:cubicBezTo>
                    <a:pt x="57" y="84"/>
                    <a:pt x="65" y="80"/>
                    <a:pt x="72" y="75"/>
                  </a:cubicBezTo>
                  <a:cubicBezTo>
                    <a:pt x="76" y="83"/>
                    <a:pt x="76" y="83"/>
                    <a:pt x="76" y="83"/>
                  </a:cubicBezTo>
                  <a:cubicBezTo>
                    <a:pt x="70" y="88"/>
                    <a:pt x="63" y="91"/>
                    <a:pt x="56" y="92"/>
                  </a:cubicBezTo>
                  <a:cubicBezTo>
                    <a:pt x="56" y="104"/>
                    <a:pt x="56" y="104"/>
                    <a:pt x="56" y="104"/>
                  </a:cubicBezTo>
                  <a:lnTo>
                    <a:pt x="71" y="10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3" name="文本框 32"/>
            <p:cNvSpPr txBox="1"/>
            <p:nvPr/>
          </p:nvSpPr>
          <p:spPr>
            <a:xfrm>
              <a:off x="9125529" y="3027046"/>
              <a:ext cx="1265888" cy="328936"/>
            </a:xfrm>
            <a:prstGeom prst="rect">
              <a:avLst/>
            </a:prstGeom>
            <a:noFill/>
          </p:spPr>
          <p:txBody>
            <a:bodyPr wrap="square" rtlCol="0">
              <a:spAutoFit/>
            </a:bodyPr>
            <a:lstStyle/>
            <a:p>
              <a:pPr algn="ct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单击添加标题</a:t>
              </a:r>
              <a:endParaRPr lang="zh-CN" altLang="en-US" sz="1400" baseline="-3000" dirty="0">
                <a:solidFill>
                  <a:schemeClr val="bg1"/>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8288089" y="2977753"/>
              <a:ext cx="2031904" cy="679801"/>
            </a:xfrm>
            <a:custGeom>
              <a:avLst/>
              <a:gdLst>
                <a:gd name="connsiteX0" fmla="*/ 0 w 1908000"/>
                <a:gd name="connsiteY0" fmla="*/ 0 h 432000"/>
                <a:gd name="connsiteX1" fmla="*/ 1692000 w 1908000"/>
                <a:gd name="connsiteY1" fmla="*/ 0 h 432000"/>
                <a:gd name="connsiteX2" fmla="*/ 1908000 w 1908000"/>
                <a:gd name="connsiteY2" fmla="*/ 216000 h 432000"/>
                <a:gd name="connsiteX3" fmla="*/ 1692000 w 1908000"/>
                <a:gd name="connsiteY3" fmla="*/ 432000 h 432000"/>
                <a:gd name="connsiteX4" fmla="*/ 0 w 1908000"/>
                <a:gd name="connsiteY4" fmla="*/ 432000 h 432000"/>
                <a:gd name="connsiteX5" fmla="*/ 0 w 1908000"/>
                <a:gd name="connsiteY5" fmla="*/ 428710 h 432000"/>
                <a:gd name="connsiteX6" fmla="*/ 212710 w 1908000"/>
                <a:gd name="connsiteY6" fmla="*/ 216000 h 432000"/>
                <a:gd name="connsiteX7" fmla="*/ 0 w 1908000"/>
                <a:gd name="connsiteY7" fmla="*/ 3290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8000" h="432000">
                  <a:moveTo>
                    <a:pt x="0" y="0"/>
                  </a:moveTo>
                  <a:lnTo>
                    <a:pt x="1692000" y="0"/>
                  </a:lnTo>
                  <a:lnTo>
                    <a:pt x="1908000" y="216000"/>
                  </a:lnTo>
                  <a:lnTo>
                    <a:pt x="1692000" y="432000"/>
                  </a:lnTo>
                  <a:lnTo>
                    <a:pt x="0" y="432000"/>
                  </a:lnTo>
                  <a:lnTo>
                    <a:pt x="0" y="428710"/>
                  </a:lnTo>
                  <a:lnTo>
                    <a:pt x="212710" y="216000"/>
                  </a:lnTo>
                  <a:lnTo>
                    <a:pt x="0" y="329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4"/>
            <p:cNvSpPr txBox="1"/>
            <p:nvPr/>
          </p:nvSpPr>
          <p:spPr>
            <a:xfrm>
              <a:off x="8659140" y="3020345"/>
              <a:ext cx="1251549" cy="565604"/>
            </a:xfrm>
            <a:prstGeom prst="rect">
              <a:avLst/>
            </a:prstGeom>
            <a:noFill/>
          </p:spPr>
          <p:txBody>
            <a:bodyPr wrap="square" rtlCol="0">
              <a:spAutoFit/>
            </a:bodyPr>
            <a:lstStyle>
              <a:defPPr>
                <a:defRPr lang="zh-CN"/>
              </a:defPPr>
              <a:lvl1pPr>
                <a:lnSpc>
                  <a:spcPct val="120000"/>
                </a:lnSpc>
                <a:defRPr sz="1200">
                  <a:solidFill>
                    <a:srgbClr val="9DA8B1"/>
                  </a:solidFill>
                  <a:latin typeface="TeXGyreAdventor" panose="00000500000000000000" pitchFamily="50" charset="0"/>
                </a:defRPr>
              </a:lvl1pPr>
            </a:lstStyle>
            <a:p>
              <a:r>
                <a:rPr lang="en-US" altLang="zh-CN" sz="2800" b="1" dirty="0" smtClean="0">
                  <a:solidFill>
                    <a:schemeClr val="bg1"/>
                  </a:solidFill>
                  <a:latin typeface="微软雅黑" panose="020B0503020204020204" pitchFamily="34" charset="-122"/>
                  <a:ea typeface="微软雅黑" panose="020B0503020204020204" pitchFamily="34" charset="-122"/>
                </a:rPr>
                <a:t>3.</a:t>
              </a:r>
              <a:r>
                <a:rPr lang="zh-CN" altLang="en-US" sz="2800" b="1" dirty="0" smtClean="0">
                  <a:solidFill>
                    <a:schemeClr val="bg1"/>
                  </a:solidFill>
                  <a:latin typeface="微软雅黑" panose="020B0503020204020204" pitchFamily="34" charset="-122"/>
                  <a:ea typeface="微软雅黑" panose="020B0503020204020204" pitchFamily="34" charset="-122"/>
                </a:rPr>
                <a:t>控尾</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41" name="文本框 5"/>
          <p:cNvSpPr txBox="1"/>
          <p:nvPr/>
        </p:nvSpPr>
        <p:spPr>
          <a:xfrm>
            <a:off x="7550314" y="3801069"/>
            <a:ext cx="4641686" cy="2748280"/>
          </a:xfrm>
          <a:prstGeom prst="rect">
            <a:avLst/>
          </a:prstGeom>
          <a:noFill/>
        </p:spPr>
        <p:txBody>
          <a:bodyPr wrap="square" rtlCol="0">
            <a:spAutoFit/>
          </a:bodyPr>
          <a:lstStyle>
            <a:defPPr>
              <a:defRPr lang="zh-CN"/>
            </a:defPPr>
            <a:lvl1pPr>
              <a:lnSpc>
                <a:spcPct val="120000"/>
              </a:lnSpc>
              <a:defRPr sz="1200">
                <a:solidFill>
                  <a:srgbClr val="9DA8B1"/>
                </a:solidFill>
                <a:latin typeface="TeXGyreAdventor" panose="00000500000000000000" pitchFamily="50" charset="0"/>
              </a:defRPr>
            </a:lvl1pPr>
          </a:lstStyle>
          <a:p>
            <a:r>
              <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学校工作善始善终是很重要的，因为一个工作过程的结束也是另一个工作过程的开始。管理工作中虎头蛇尾是要不得的，这不仅是个工作作风问题，更是一个工作方法问题。工作中虎头蛇尾还会造成功亏一篑的不良后果，有的学校或领导为此吃了苦头</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因此</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有经验的管理者在管理工作中不仅应能做到控首、控中，还要做到控尾。</a:t>
            </a:r>
            <a:endParaRPr lang="zh-CN"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linds(horizontal)">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blinds(horizontal)">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linds(horizontal)">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blinds(horizontal)">
                                      <p:cBhvr>
                                        <p:cTn id="27" dur="500"/>
                                        <p:tgtEl>
                                          <p:spTgt spid="4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blinds(horizontal)">
                                      <p:cBhvr>
                                        <p:cTn id="3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7"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五、三思</a:t>
            </a:r>
            <a:endParaRPr lang="zh-CN" altLang="en-US" sz="4000" b="1" dirty="0">
              <a:latin typeface="微软雅黑" panose="020B0503020204020204" pitchFamily="34" charset="-122"/>
              <a:ea typeface="微软雅黑" panose="020B0503020204020204" pitchFamily="34" charset="-122"/>
            </a:endParaRPr>
          </a:p>
        </p:txBody>
      </p:sp>
      <p:sp>
        <p:nvSpPr>
          <p:cNvPr id="3" name="任意多边形 2"/>
          <p:cNvSpPr/>
          <p:nvPr/>
        </p:nvSpPr>
        <p:spPr>
          <a:xfrm rot="2910675">
            <a:off x="9186221" y="1297246"/>
            <a:ext cx="1527176" cy="7377860"/>
          </a:xfrm>
          <a:custGeom>
            <a:avLst/>
            <a:gdLst>
              <a:gd name="connsiteX0" fmla="*/ 0 w 1242204"/>
              <a:gd name="connsiteY0" fmla="*/ 0 h 6001147"/>
              <a:gd name="connsiteX1" fmla="*/ 1242204 w 1242204"/>
              <a:gd name="connsiteY1" fmla="*/ 1098575 h 6001147"/>
              <a:gd name="connsiteX2" fmla="*/ 1242204 w 1242204"/>
              <a:gd name="connsiteY2" fmla="*/ 4596535 h 6001147"/>
              <a:gd name="connsiteX3" fmla="*/ 0 w 1242204"/>
              <a:gd name="connsiteY3" fmla="*/ 6001147 h 6001147"/>
            </a:gdLst>
            <a:ahLst/>
            <a:cxnLst>
              <a:cxn ang="0">
                <a:pos x="connsiteX0" y="connsiteY0"/>
              </a:cxn>
              <a:cxn ang="0">
                <a:pos x="connsiteX1" y="connsiteY1"/>
              </a:cxn>
              <a:cxn ang="0">
                <a:pos x="connsiteX2" y="connsiteY2"/>
              </a:cxn>
              <a:cxn ang="0">
                <a:pos x="connsiteX3" y="connsiteY3"/>
              </a:cxn>
            </a:cxnLst>
            <a:rect l="l" t="t" r="r" b="b"/>
            <a:pathLst>
              <a:path w="1242204" h="6001147">
                <a:moveTo>
                  <a:pt x="0" y="0"/>
                </a:moveTo>
                <a:lnTo>
                  <a:pt x="1242204" y="1098575"/>
                </a:lnTo>
                <a:lnTo>
                  <a:pt x="1242204" y="4596535"/>
                </a:lnTo>
                <a:lnTo>
                  <a:pt x="0" y="6001147"/>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41205" y="1377439"/>
            <a:ext cx="2432309" cy="2985522"/>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31224" t="16927" b="33926"/>
          <a:stretch>
            <a:fillRect/>
          </a:stretch>
        </p:blipFill>
        <p:spPr>
          <a:xfrm flipH="1">
            <a:off x="0" y="3708400"/>
            <a:ext cx="4296667" cy="3149600"/>
          </a:xfrm>
          <a:prstGeom prst="rect">
            <a:avLst/>
          </a:prstGeom>
        </p:spPr>
      </p:pic>
      <p:cxnSp>
        <p:nvCxnSpPr>
          <p:cNvPr id="8" name="直接连接符 7"/>
          <p:cNvCxnSpPr/>
          <p:nvPr/>
        </p:nvCxnSpPr>
        <p:spPr>
          <a:xfrm flipV="1">
            <a:off x="1671340" y="3274423"/>
            <a:ext cx="5957369" cy="12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337" name="Rectangle 1"/>
          <p:cNvSpPr>
            <a:spLocks noChangeArrowheads="1"/>
          </p:cNvSpPr>
          <p:nvPr/>
        </p:nvSpPr>
        <p:spPr bwMode="auto">
          <a:xfrm>
            <a:off x="1820100" y="2499855"/>
            <a:ext cx="6374675" cy="523220"/>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800" b="1" dirty="0" smtClean="0">
                <a:solidFill>
                  <a:srgbClr val="1F4E79"/>
                </a:solidFill>
                <a:latin typeface="微软雅黑" panose="020B0503020204020204" pitchFamily="34" charset="-122"/>
                <a:ea typeface="微软雅黑" panose="020B0503020204020204" pitchFamily="34" charset="-122"/>
              </a:rPr>
              <a:t>俗语说</a:t>
            </a:r>
            <a:r>
              <a:rPr lang="en-US" altLang="zh-CN" sz="2800" b="1" dirty="0" smtClean="0">
                <a:solidFill>
                  <a:srgbClr val="1F4E79"/>
                </a:solidFill>
                <a:latin typeface="微软雅黑" panose="020B0503020204020204" pitchFamily="34" charset="-122"/>
                <a:ea typeface="微软雅黑" panose="020B0503020204020204" pitchFamily="34" charset="-122"/>
              </a:rPr>
              <a:t>:</a:t>
            </a:r>
            <a:r>
              <a:rPr lang="zh-CN" altLang="zh-CN" sz="2800" b="1" dirty="0" smtClean="0">
                <a:solidFill>
                  <a:srgbClr val="1F4E79"/>
                </a:solidFill>
                <a:latin typeface="微软雅黑" panose="020B0503020204020204" pitchFamily="34" charset="-122"/>
                <a:ea typeface="微软雅黑" panose="020B0503020204020204" pitchFamily="34" charset="-122"/>
              </a:rPr>
              <a:t>“三思而后行”。</a:t>
            </a:r>
            <a:endParaRPr lang="zh-CN" altLang="en-US" sz="2800" b="1" dirty="0" smtClean="0">
              <a:solidFill>
                <a:srgbClr val="1F4E79"/>
              </a:solidFill>
              <a:latin typeface="微软雅黑" panose="020B0503020204020204" pitchFamily="34" charset="-122"/>
              <a:ea typeface="微软雅黑" panose="020B0503020204020204" pitchFamily="34" charset="-122"/>
            </a:endParaRPr>
          </a:p>
        </p:txBody>
      </p:sp>
      <p:sp>
        <p:nvSpPr>
          <p:cNvPr id="14338" name="Rectangle 2"/>
          <p:cNvSpPr>
            <a:spLocks noChangeArrowheads="1"/>
          </p:cNvSpPr>
          <p:nvPr/>
        </p:nvSpPr>
        <p:spPr bwMode="auto">
          <a:xfrm>
            <a:off x="1846215" y="3446266"/>
            <a:ext cx="5425441" cy="1384995"/>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800" b="1" dirty="0" smtClean="0">
                <a:solidFill>
                  <a:srgbClr val="1F4E79"/>
                </a:solidFill>
                <a:latin typeface="微软雅黑" panose="020B0503020204020204" pitchFamily="34" charset="-122"/>
                <a:ea typeface="微软雅黑" panose="020B0503020204020204" pitchFamily="34" charset="-122"/>
              </a:rPr>
              <a:t>三思</a:t>
            </a:r>
            <a:r>
              <a:rPr lang="en-US" altLang="zh-CN" sz="2800" b="1" dirty="0" smtClean="0">
                <a:solidFill>
                  <a:srgbClr val="1F4E79"/>
                </a:solidFill>
                <a:latin typeface="微软雅黑" panose="020B0503020204020204" pitchFamily="34" charset="-122"/>
                <a:ea typeface="微软雅黑" panose="020B0503020204020204" pitchFamily="34" charset="-122"/>
              </a:rPr>
              <a:t>,</a:t>
            </a:r>
            <a:r>
              <a:rPr lang="zh-CN" altLang="zh-CN" sz="2800" b="1" dirty="0" smtClean="0">
                <a:solidFill>
                  <a:srgbClr val="1F4E79"/>
                </a:solidFill>
                <a:latin typeface="微软雅黑" panose="020B0503020204020204" pitchFamily="34" charset="-122"/>
                <a:ea typeface="微软雅黑" panose="020B0503020204020204" pitchFamily="34" charset="-122"/>
              </a:rPr>
              <a:t>对于学校管理创新尤为重要。</a:t>
            </a:r>
            <a:endParaRPr lang="en-US" altLang="zh-CN" sz="2800" b="1" dirty="0" smtClean="0">
              <a:solidFill>
                <a:srgbClr val="1F4E79"/>
              </a:solidFill>
              <a:latin typeface="微软雅黑" panose="020B0503020204020204" pitchFamily="34" charset="-122"/>
              <a:ea typeface="微软雅黑" panose="020B0503020204020204" pitchFamily="34" charset="-122"/>
            </a:endParaRPr>
          </a:p>
          <a:p>
            <a:endParaRPr lang="en-US" altLang="zh-CN" sz="2800" b="1" dirty="0" smtClean="0">
              <a:solidFill>
                <a:srgbClr val="1F4E79"/>
              </a:solidFill>
              <a:latin typeface="微软雅黑" panose="020B0503020204020204" pitchFamily="34" charset="-122"/>
              <a:ea typeface="微软雅黑" panose="020B0503020204020204" pitchFamily="34" charset="-122"/>
            </a:endParaRPr>
          </a:p>
          <a:p>
            <a:r>
              <a:rPr lang="zh-CN" altLang="zh-CN" sz="2800" b="1" dirty="0" smtClean="0">
                <a:solidFill>
                  <a:srgbClr val="1F4E79"/>
                </a:solidFill>
                <a:latin typeface="微软雅黑" panose="020B0503020204020204" pitchFamily="34" charset="-122"/>
                <a:ea typeface="微软雅黑" panose="020B0503020204020204" pitchFamily="34" charset="-122"/>
              </a:rPr>
              <a:t>三思在这里是指思前</a:t>
            </a:r>
            <a:r>
              <a:rPr lang="en-US" altLang="zh-CN" sz="2800" b="1" dirty="0" smtClean="0">
                <a:solidFill>
                  <a:srgbClr val="1F4E79"/>
                </a:solidFill>
                <a:latin typeface="微软雅黑" panose="020B0503020204020204" pitchFamily="34" charset="-122"/>
                <a:ea typeface="微软雅黑" panose="020B0503020204020204" pitchFamily="34" charset="-122"/>
              </a:rPr>
              <a:t>,</a:t>
            </a:r>
            <a:r>
              <a:rPr lang="zh-CN" altLang="zh-CN" sz="2800" b="1" dirty="0" smtClean="0">
                <a:solidFill>
                  <a:srgbClr val="1F4E79"/>
                </a:solidFill>
                <a:latin typeface="微软雅黑" panose="020B0503020204020204" pitchFamily="34" charset="-122"/>
                <a:ea typeface="微软雅黑" panose="020B0503020204020204" pitchFamily="34" charset="-122"/>
              </a:rPr>
              <a:t>思今</a:t>
            </a:r>
            <a:r>
              <a:rPr lang="en-US" altLang="zh-CN" sz="2800" b="1" dirty="0" smtClean="0">
                <a:solidFill>
                  <a:srgbClr val="1F4E79"/>
                </a:solidFill>
                <a:latin typeface="微软雅黑" panose="020B0503020204020204" pitchFamily="34" charset="-122"/>
                <a:ea typeface="微软雅黑" panose="020B0503020204020204" pitchFamily="34" charset="-122"/>
              </a:rPr>
              <a:t>,</a:t>
            </a:r>
            <a:r>
              <a:rPr lang="zh-CN" altLang="zh-CN" sz="2800" b="1" dirty="0" smtClean="0">
                <a:solidFill>
                  <a:srgbClr val="1F4E79"/>
                </a:solidFill>
                <a:latin typeface="微软雅黑" panose="020B0503020204020204" pitchFamily="34" charset="-122"/>
                <a:ea typeface="微软雅黑" panose="020B0503020204020204" pitchFamily="34" charset="-122"/>
              </a:rPr>
              <a:t>思后。</a:t>
            </a:r>
            <a:endParaRPr lang="zh-CN" altLang="zh-CN" sz="2800" b="1" dirty="0" smtClean="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blinds(horizontal)">
                                      <p:cBhvr>
                                        <p:cTn id="7" dur="500"/>
                                        <p:tgtEl>
                                          <p:spTgt spid="14337"/>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338"/>
                                        </p:tgtEl>
                                        <p:attrNameLst>
                                          <p:attrName>style.visibility</p:attrName>
                                        </p:attrNameLst>
                                      </p:cBhvr>
                                      <p:to>
                                        <p:strVal val="visible"/>
                                      </p:to>
                                    </p:set>
                                    <p:animEffect transition="in" filter="blinds(horizontal)">
                                      <p:cBhvr>
                                        <p:cTn id="16"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143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977265" y="2390775"/>
            <a:ext cx="2700020" cy="4272280"/>
            <a:chOff x="1033518" y="3248296"/>
            <a:chExt cx="2502159" cy="3474721"/>
          </a:xfrm>
        </p:grpSpPr>
        <p:sp>
          <p:nvSpPr>
            <p:cNvPr id="3" name="矩形 2"/>
            <p:cNvSpPr/>
            <p:nvPr/>
          </p:nvSpPr>
          <p:spPr>
            <a:xfrm>
              <a:off x="1045029" y="3248296"/>
              <a:ext cx="2429429" cy="3474721"/>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sp>
          <p:nvSpPr>
            <p:cNvPr id="8" name="TextBox 35"/>
            <p:cNvSpPr txBox="1"/>
            <p:nvPr/>
          </p:nvSpPr>
          <p:spPr>
            <a:xfrm>
              <a:off x="1033518" y="3338852"/>
              <a:ext cx="2502159" cy="3228371"/>
            </a:xfrm>
            <a:prstGeom prst="rect">
              <a:avLst/>
            </a:prstGeom>
            <a:noFill/>
          </p:spPr>
          <p:txBody>
            <a:bodyPr wrap="square" rtlCol="0">
              <a:spAutoFit/>
            </a:bodyPr>
            <a:lstStyle/>
            <a:p>
              <a:pPr algn="just"/>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即一个工作过程结束后要认真思考前一段的工作思路、措施和方法哪些是成功的</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哪些是失败的</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哪些是应该坚持的</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哪些是应该改进的</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哪些是应该摒弃的。思前要的是说法。在长期的教育管理实践中我们提出了一些说法比如中心论，重点论，阶段论，适切论，模式论，幸福论，成长论，规律论，管理境界论，办学目的论</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说法</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570865" y="745490"/>
            <a:ext cx="2997835" cy="1879600"/>
            <a:chOff x="834965" y="1140823"/>
            <a:chExt cx="2733398" cy="2384590"/>
          </a:xfrm>
        </p:grpSpPr>
        <p:pic>
          <p:nvPicPr>
            <p:cNvPr id="18" name="图片 17"/>
            <p:cNvPicPr>
              <a:picLocks noChangeAspect="1"/>
            </p:cNvPicPr>
            <p:nvPr/>
          </p:nvPicPr>
          <p:blipFill>
            <a:blip r:embed="rId1" cstate="print"/>
            <a:stretch>
              <a:fillRect/>
            </a:stretch>
          </p:blipFill>
          <p:spPr>
            <a:xfrm>
              <a:off x="834965" y="1140823"/>
              <a:ext cx="2733398" cy="2384590"/>
            </a:xfrm>
            <a:prstGeom prst="rect">
              <a:avLst/>
            </a:prstGeom>
          </p:spPr>
        </p:pic>
        <p:sp>
          <p:nvSpPr>
            <p:cNvPr id="19" name="椭圆 18"/>
            <p:cNvSpPr/>
            <p:nvPr/>
          </p:nvSpPr>
          <p:spPr>
            <a:xfrm>
              <a:off x="1498299" y="1511601"/>
              <a:ext cx="1459790" cy="147028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541407" y="1910811"/>
              <a:ext cx="1393371" cy="740351"/>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1.</a:t>
              </a:r>
              <a:r>
                <a:rPr lang="zh-CN" altLang="en-US" sz="3200" b="1" dirty="0" smtClean="0">
                  <a:solidFill>
                    <a:schemeClr val="bg1"/>
                  </a:solidFill>
                  <a:latin typeface="微软雅黑" panose="020B0503020204020204" pitchFamily="34" charset="-122"/>
                  <a:ea typeface="微软雅黑" panose="020B0503020204020204" pitchFamily="34" charset="-122"/>
                </a:rPr>
                <a:t>思前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7" name="文本框 1"/>
          <p:cNvSpPr txBox="1"/>
          <p:nvPr/>
        </p:nvSpPr>
        <p:spPr>
          <a:xfrm>
            <a:off x="408147" y="144165"/>
            <a:ext cx="2514600" cy="706755"/>
          </a:xfrm>
          <a:prstGeom prst="rect">
            <a:avLst/>
          </a:prstGeom>
          <a:noFill/>
        </p:spPr>
        <p:txBody>
          <a:bodyPr wrap="square" rtlCol="0">
            <a:spAutoFit/>
          </a:bodyPr>
          <a:lstStyle/>
          <a:p>
            <a:r>
              <a:rPr lang="en-US" altLang="zh-CN" sz="4000" b="1" dirty="0" smtClean="0">
                <a:latin typeface="微软雅黑" panose="020B0503020204020204" pitchFamily="34" charset="-122"/>
                <a:ea typeface="微软雅黑" panose="020B0503020204020204" pitchFamily="34" charset="-122"/>
              </a:rPr>
              <a:t>*</a:t>
            </a:r>
            <a:r>
              <a:rPr lang="zh-CN" altLang="en-US" sz="4000" b="1" dirty="0" smtClean="0">
                <a:latin typeface="微软雅黑" panose="020B0503020204020204" pitchFamily="34" charset="-122"/>
                <a:ea typeface="微软雅黑" panose="020B0503020204020204" pitchFamily="34" charset="-122"/>
              </a:rPr>
              <a:t>五、三思</a:t>
            </a:r>
            <a:endParaRPr lang="zh-CN" altLang="en-US" sz="4000" b="1" dirty="0">
              <a:latin typeface="微软雅黑" panose="020B0503020204020204" pitchFamily="34" charset="-122"/>
              <a:ea typeface="微软雅黑" panose="020B0503020204020204" pitchFamily="34" charset="-122"/>
            </a:endParaRPr>
          </a:p>
        </p:txBody>
      </p:sp>
      <p:grpSp>
        <p:nvGrpSpPr>
          <p:cNvPr id="42" name="组合 41"/>
          <p:cNvGrpSpPr/>
          <p:nvPr/>
        </p:nvGrpSpPr>
        <p:grpSpPr>
          <a:xfrm>
            <a:off x="4664710" y="2327910"/>
            <a:ext cx="2524125" cy="4086225"/>
            <a:chOff x="4686936" y="2869447"/>
            <a:chExt cx="2502159" cy="3474721"/>
          </a:xfrm>
        </p:grpSpPr>
        <p:sp>
          <p:nvSpPr>
            <p:cNvPr id="29" name="矩形 28"/>
            <p:cNvSpPr/>
            <p:nvPr/>
          </p:nvSpPr>
          <p:spPr>
            <a:xfrm>
              <a:off x="4698447" y="2869447"/>
              <a:ext cx="2429429" cy="3474721"/>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sp>
          <p:nvSpPr>
            <p:cNvPr id="30" name="TextBox 35"/>
            <p:cNvSpPr txBox="1"/>
            <p:nvPr/>
          </p:nvSpPr>
          <p:spPr>
            <a:xfrm>
              <a:off x="4686936" y="2960003"/>
              <a:ext cx="2502159" cy="3139938"/>
            </a:xfrm>
            <a:prstGeom prst="rect">
              <a:avLst/>
            </a:prstGeom>
            <a:noFill/>
          </p:spPr>
          <p:txBody>
            <a:bodyPr wrap="square" rtlCol="0">
              <a:spAutoFit/>
            </a:bodyPr>
            <a:lstStyle/>
            <a:p>
              <a:pPr algn="just"/>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管理工作要面对现实。要考虑社情、校情、教情、学情。学校要满足社会需要</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制订建设和发展措施</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提升教师队伍素质</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教育和引导学生学习积极性</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促进学生身心发展</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全面提高教育教学质量。思今要的是做法。我们认为，思考今天</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才能创造佳绩</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也才能超越过去。</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做法。</a:t>
              </a:r>
              <a:endPar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519295" y="113030"/>
            <a:ext cx="2880360" cy="2512060"/>
            <a:chOff x="4488383" y="526831"/>
            <a:chExt cx="2733398" cy="2384590"/>
          </a:xfrm>
        </p:grpSpPr>
        <p:pic>
          <p:nvPicPr>
            <p:cNvPr id="31" name="图片 30"/>
            <p:cNvPicPr>
              <a:picLocks noChangeAspect="1"/>
            </p:cNvPicPr>
            <p:nvPr/>
          </p:nvPicPr>
          <p:blipFill>
            <a:blip r:embed="rId1" cstate="print"/>
            <a:stretch>
              <a:fillRect/>
            </a:stretch>
          </p:blipFill>
          <p:spPr>
            <a:xfrm>
              <a:off x="4488383" y="526831"/>
              <a:ext cx="2733398" cy="2384590"/>
            </a:xfrm>
            <a:prstGeom prst="rect">
              <a:avLst/>
            </a:prstGeom>
          </p:spPr>
        </p:pic>
        <p:sp>
          <p:nvSpPr>
            <p:cNvPr id="32" name="椭圆 31"/>
            <p:cNvSpPr/>
            <p:nvPr/>
          </p:nvSpPr>
          <p:spPr>
            <a:xfrm>
              <a:off x="5151717" y="880191"/>
              <a:ext cx="1459790" cy="147028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19"/>
            <p:cNvSpPr txBox="1"/>
            <p:nvPr/>
          </p:nvSpPr>
          <p:spPr>
            <a:xfrm>
              <a:off x="5194825" y="1279401"/>
              <a:ext cx="1393371" cy="553953"/>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a:t>
              </a:r>
              <a:r>
                <a:rPr lang="zh-CN" altLang="en-US" sz="3200" b="1" dirty="0" smtClean="0">
                  <a:solidFill>
                    <a:schemeClr val="bg1"/>
                  </a:solidFill>
                  <a:latin typeface="微软雅黑" panose="020B0503020204020204" pitchFamily="34" charset="-122"/>
                  <a:ea typeface="微软雅黑" panose="020B0503020204020204" pitchFamily="34" charset="-122"/>
                </a:rPr>
                <a:t>思今</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8519160" y="1935480"/>
            <a:ext cx="2776220" cy="4561631"/>
            <a:chOff x="8518888" y="2346952"/>
            <a:chExt cx="2776126" cy="4535308"/>
          </a:xfrm>
        </p:grpSpPr>
        <p:sp>
          <p:nvSpPr>
            <p:cNvPr id="34" name="矩形 33"/>
            <p:cNvSpPr/>
            <p:nvPr/>
          </p:nvSpPr>
          <p:spPr>
            <a:xfrm>
              <a:off x="8530403" y="2346952"/>
              <a:ext cx="2738488" cy="4385367"/>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sp>
          <p:nvSpPr>
            <p:cNvPr id="35" name="TextBox 35"/>
            <p:cNvSpPr txBox="1"/>
            <p:nvPr/>
          </p:nvSpPr>
          <p:spPr>
            <a:xfrm>
              <a:off x="8518888" y="2385255"/>
              <a:ext cx="2776126" cy="4497005"/>
            </a:xfrm>
            <a:prstGeom prst="rect">
              <a:avLst/>
            </a:prstGeom>
            <a:noFill/>
          </p:spPr>
          <p:txBody>
            <a:bodyPr wrap="square" rtlCol="0">
              <a:spAutoFit/>
            </a:bodyPr>
            <a:lstStyle/>
            <a:p>
              <a:pPr algn="just"/>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教育是面对现实的事业</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更是面对未来的事业。我们谈学校发展、教师发展和学生发展都是一种未来的或然</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一种假定</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一种可能性。学校</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教师</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学生也可能是这样发展</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也可能是那样发展。因此思后有想法显得极为重要。学校要制订近期和远期的发展计划和规划</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教师要有可以操作的职业生涯设计</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学生要有切实可行的培养方案。只有这样，学校发展、教师发展和学生发展才能落在实处。</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想法。</a:t>
              </a:r>
              <a:endPar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8241962" y="-56672"/>
            <a:ext cx="2733398" cy="2384590"/>
            <a:chOff x="8241962" y="-56672"/>
            <a:chExt cx="2733398" cy="2384590"/>
          </a:xfrm>
        </p:grpSpPr>
        <p:pic>
          <p:nvPicPr>
            <p:cNvPr id="36" name="图片 35"/>
            <p:cNvPicPr>
              <a:picLocks noChangeAspect="1"/>
            </p:cNvPicPr>
            <p:nvPr/>
          </p:nvPicPr>
          <p:blipFill>
            <a:blip r:embed="rId1" cstate="print"/>
            <a:stretch>
              <a:fillRect/>
            </a:stretch>
          </p:blipFill>
          <p:spPr>
            <a:xfrm>
              <a:off x="8241962" y="-56672"/>
              <a:ext cx="2733398" cy="2384590"/>
            </a:xfrm>
            <a:prstGeom prst="rect">
              <a:avLst/>
            </a:prstGeom>
          </p:spPr>
        </p:pic>
        <p:sp>
          <p:nvSpPr>
            <p:cNvPr id="37" name="椭圆 36"/>
            <p:cNvSpPr/>
            <p:nvPr/>
          </p:nvSpPr>
          <p:spPr>
            <a:xfrm>
              <a:off x="8905296" y="296688"/>
              <a:ext cx="1459790" cy="147028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19"/>
            <p:cNvSpPr txBox="1"/>
            <p:nvPr/>
          </p:nvSpPr>
          <p:spPr>
            <a:xfrm>
              <a:off x="8948404" y="661062"/>
              <a:ext cx="1393371"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3.</a:t>
              </a:r>
              <a:r>
                <a:rPr lang="zh-CN" altLang="en-US" sz="3200" b="1" dirty="0" smtClean="0">
                  <a:solidFill>
                    <a:schemeClr val="bg1"/>
                  </a:solidFill>
                  <a:latin typeface="微软雅黑" panose="020B0503020204020204" pitchFamily="34" charset="-122"/>
                  <a:ea typeface="微软雅黑" panose="020B0503020204020204" pitchFamily="34" charset="-122"/>
                </a:rPr>
                <a:t>思后</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linds(horizontal)">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blinds(horizontal)">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blinds(horizontal)">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blinds(horizontal)">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blinds(horizontal)">
                                      <p:cBhvr>
                                        <p:cTn id="27" dur="500"/>
                                        <p:tgtEl>
                                          <p:spTgt spid="4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blinds(horizontal)">
                                      <p:cBhvr>
                                        <p:cTn id="3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7170" y="262170"/>
            <a:ext cx="5821959" cy="706755"/>
          </a:xfrm>
          <a:prstGeom prst="rect">
            <a:avLst/>
          </a:prstGeom>
          <a:noFill/>
        </p:spPr>
        <p:txBody>
          <a:bodyPr wrap="square" rtlCol="0">
            <a:spAutoFit/>
          </a:bodyPr>
          <a:lstStyle/>
          <a:p>
            <a:r>
              <a:rPr lang="zh-CN" altLang="en-US" sz="4000" b="1" dirty="0" smtClean="0">
                <a:solidFill>
                  <a:srgbClr val="1F4E79"/>
                </a:solidFill>
                <a:latin typeface="微软雅黑" panose="020B0503020204020204" pitchFamily="34" charset="-122"/>
                <a:ea typeface="微软雅黑" panose="020B0503020204020204" pitchFamily="34" charset="-122"/>
              </a:rPr>
              <a:t>学校管理做到“五个三”。</a:t>
            </a:r>
            <a:endParaRPr lang="en-US" altLang="zh-CN" sz="4000" b="1" dirty="0" smtClean="0">
              <a:solidFill>
                <a:srgbClr val="1F4E79"/>
              </a:solidFill>
              <a:latin typeface="微软雅黑" panose="020B0503020204020204" pitchFamily="34" charset="-122"/>
              <a:ea typeface="微软雅黑" panose="020B0503020204020204" pitchFamily="34" charset="-122"/>
            </a:endParaRPr>
          </a:p>
        </p:txBody>
      </p:sp>
      <p:sp>
        <p:nvSpPr>
          <p:cNvPr id="3" name="矩形 2"/>
          <p:cNvSpPr/>
          <p:nvPr/>
        </p:nvSpPr>
        <p:spPr>
          <a:xfrm>
            <a:off x="6249971" y="0"/>
            <a:ext cx="5942029" cy="685800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2" descr="C:\Users\user\Desktop\未标题-2 拷贝.png"/>
          <p:cNvPicPr>
            <a:picLocks noChangeAspect="1" noChangeArrowheads="1"/>
          </p:cNvPicPr>
          <p:nvPr/>
        </p:nvPicPr>
        <p:blipFill>
          <a:blip r:embed="rId1" cstate="print"/>
          <a:srcRect/>
          <a:stretch>
            <a:fillRect/>
          </a:stretch>
        </p:blipFill>
        <p:spPr bwMode="auto">
          <a:xfrm>
            <a:off x="0" y="5127625"/>
            <a:ext cx="8588375" cy="1730375"/>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2" cstate="print"/>
          <a:stretch>
            <a:fillRect/>
          </a:stretch>
        </p:blipFill>
        <p:spPr>
          <a:xfrm>
            <a:off x="636846" y="1413781"/>
            <a:ext cx="3547660" cy="4416697"/>
          </a:xfrm>
          <a:prstGeom prst="rect">
            <a:avLst/>
          </a:prstGeom>
        </p:spPr>
      </p:pic>
      <p:pic>
        <p:nvPicPr>
          <p:cNvPr id="7" name="图片 6"/>
          <p:cNvPicPr>
            <a:picLocks noChangeAspect="1"/>
          </p:cNvPicPr>
          <p:nvPr/>
        </p:nvPicPr>
        <p:blipFill>
          <a:blip r:embed="rId2" cstate="print"/>
          <a:stretch>
            <a:fillRect/>
          </a:stretch>
        </p:blipFill>
        <p:spPr>
          <a:xfrm>
            <a:off x="1355163" y="5506307"/>
            <a:ext cx="520772" cy="648341"/>
          </a:xfrm>
          <a:prstGeom prst="rect">
            <a:avLst/>
          </a:prstGeom>
        </p:spPr>
      </p:pic>
      <p:sp>
        <p:nvSpPr>
          <p:cNvPr id="10" name="矩形 9"/>
          <p:cNvSpPr/>
          <p:nvPr/>
        </p:nvSpPr>
        <p:spPr>
          <a:xfrm>
            <a:off x="6878216" y="358220"/>
            <a:ext cx="4827063" cy="3322955"/>
          </a:xfrm>
          <a:prstGeom prst="rect">
            <a:avLst/>
          </a:prstGeom>
        </p:spPr>
        <p:txBody>
          <a:bodyPr wrap="square">
            <a:spAutoFit/>
          </a:bodyPr>
          <a:lstStyle/>
          <a:p>
            <a:pPr>
              <a:lnSpc>
                <a:spcPct val="150000"/>
              </a:lnSpc>
            </a:pPr>
            <a:r>
              <a:rPr lang="zh-CN" altLang="zh-CN" sz="2800" b="1" dirty="0" smtClean="0">
                <a:solidFill>
                  <a:schemeClr val="bg1"/>
                </a:solidFill>
                <a:latin typeface="微软雅黑" panose="020B0503020204020204" pitchFamily="34" charset="-122"/>
                <a:ea typeface="微软雅黑" panose="020B0503020204020204" pitchFamily="34" charset="-122"/>
              </a:rPr>
              <a:t>学校管理做到“五个三”，学校才能有大楼、大师、大气，才能有实力，有潜力，有发展。做到了“五个三”，学校管理还要努力提升管理的</a:t>
            </a:r>
            <a:r>
              <a:rPr lang="zh-CN" altLang="zh-CN" sz="2800" b="1" dirty="0" smtClean="0">
                <a:solidFill>
                  <a:schemeClr val="bg1"/>
                </a:solidFill>
                <a:latin typeface="微软雅黑" panose="020B0503020204020204" pitchFamily="34" charset="-122"/>
                <a:ea typeface="微软雅黑" panose="020B0503020204020204" pitchFamily="34" charset="-122"/>
              </a:rPr>
              <a:t>境界</a:t>
            </a:r>
            <a:r>
              <a:rPr lang="zh-CN" altLang="zh-CN" sz="2800" b="1" dirty="0" smtClean="0">
                <a:solidFill>
                  <a:schemeClr val="bg1"/>
                </a:solidFill>
                <a:latin typeface="微软雅黑" panose="020B0503020204020204" pitchFamily="34" charset="-122"/>
                <a:ea typeface="微软雅黑" panose="020B0503020204020204" pitchFamily="34" charset="-122"/>
              </a:rPr>
              <a: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6871225" y="3639717"/>
            <a:ext cx="4827063" cy="2030095"/>
          </a:xfrm>
          <a:prstGeom prst="rect">
            <a:avLst/>
          </a:prstGeom>
        </p:spPr>
        <p:txBody>
          <a:bodyPr wrap="square">
            <a:spAutoFit/>
          </a:bodyPr>
          <a:lstStyle/>
          <a:p>
            <a:pPr algn="just">
              <a:lnSpc>
                <a:spcPct val="150000"/>
              </a:lnSpc>
            </a:pPr>
            <a:r>
              <a:rPr lang="zh-CN" altLang="en-US" sz="2800" b="1" dirty="0" smtClean="0">
                <a:solidFill>
                  <a:schemeClr val="bg1"/>
                </a:solidFill>
                <a:latin typeface="微软雅黑" panose="020B0503020204020204" pitchFamily="34" charset="-122"/>
                <a:ea typeface="微软雅黑" panose="020B0503020204020204" pitchFamily="34" charset="-122"/>
              </a:rPr>
              <a:t>学校管理方法多样，模式各异，单从责任层面来看，学校管理大致有三重境界。</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9" name="文本框 3"/>
          <p:cNvSpPr txBox="1"/>
          <p:nvPr/>
        </p:nvSpPr>
        <p:spPr>
          <a:xfrm>
            <a:off x="336957" y="1010188"/>
            <a:ext cx="5821959" cy="706755"/>
          </a:xfrm>
          <a:prstGeom prst="rect">
            <a:avLst/>
          </a:prstGeom>
          <a:noFill/>
        </p:spPr>
        <p:txBody>
          <a:bodyPr wrap="square" rtlCol="0">
            <a:spAutoFit/>
          </a:bodyPr>
          <a:lstStyle/>
          <a:p>
            <a:r>
              <a:rPr lang="zh-CN" altLang="en-US" sz="4000" b="1" dirty="0" smtClean="0">
                <a:solidFill>
                  <a:srgbClr val="1F4E79"/>
                </a:solidFill>
                <a:latin typeface="微软雅黑" panose="020B0503020204020204" pitchFamily="34" charset="-122"/>
                <a:ea typeface="微软雅黑" panose="020B0503020204020204" pitchFamily="34" charset="-122"/>
              </a:rPr>
              <a:t>学校管理应努力提升境界</a:t>
            </a:r>
            <a:r>
              <a:rPr lang="zh-CN" altLang="en-US" sz="4000" b="1" dirty="0" smtClean="0">
                <a:solidFill>
                  <a:srgbClr val="1F4E79"/>
                </a:solidFill>
                <a:latin typeface="微软雅黑" panose="020B0503020204020204" pitchFamily="34" charset="-122"/>
                <a:ea typeface="微软雅黑" panose="020B0503020204020204" pitchFamily="34" charset="-122"/>
              </a:rPr>
              <a:t>。</a:t>
            </a:r>
            <a:endParaRPr lang="zh-CN" altLang="en-US" sz="4000" b="1" dirty="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heckerboard(across)">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rot="19157524">
            <a:off x="-48615" y="1412458"/>
            <a:ext cx="3455538" cy="3382857"/>
            <a:chOff x="2120904" y="1625602"/>
            <a:chExt cx="4151319" cy="4064001"/>
          </a:xfrm>
        </p:grpSpPr>
        <p:sp>
          <p:nvSpPr>
            <p:cNvPr id="4" name="Freeform 5"/>
            <p:cNvSpPr/>
            <p:nvPr/>
          </p:nvSpPr>
          <p:spPr bwMode="auto">
            <a:xfrm>
              <a:off x="2670180" y="1625602"/>
              <a:ext cx="3602043" cy="3678240"/>
            </a:xfrm>
            <a:custGeom>
              <a:avLst/>
              <a:gdLst>
                <a:gd name="T0" fmla="*/ 144 w 243"/>
                <a:gd name="T1" fmla="*/ 161 h 248"/>
                <a:gd name="T2" fmla="*/ 224 w 243"/>
                <a:gd name="T3" fmla="*/ 11 h 248"/>
                <a:gd name="T4" fmla="*/ 224 w 243"/>
                <a:gd name="T5" fmla="*/ 11 h 248"/>
                <a:gd name="T6" fmla="*/ 224 w 243"/>
                <a:gd name="T7" fmla="*/ 11 h 248"/>
                <a:gd name="T8" fmla="*/ 84 w 243"/>
                <a:gd name="T9" fmla="*/ 107 h 248"/>
                <a:gd name="T10" fmla="*/ 20 w 243"/>
                <a:gd name="T11" fmla="*/ 123 h 248"/>
                <a:gd name="T12" fmla="*/ 0 w 243"/>
                <a:gd name="T13" fmla="*/ 144 h 248"/>
                <a:gd name="T14" fmla="*/ 58 w 243"/>
                <a:gd name="T15" fmla="*/ 196 h 248"/>
                <a:gd name="T16" fmla="*/ 59 w 243"/>
                <a:gd name="T17" fmla="*/ 195 h 248"/>
                <a:gd name="T18" fmla="*/ 59 w 243"/>
                <a:gd name="T19" fmla="*/ 195 h 248"/>
                <a:gd name="T20" fmla="*/ 58 w 243"/>
                <a:gd name="T21" fmla="*/ 196 h 248"/>
                <a:gd name="T22" fmla="*/ 116 w 243"/>
                <a:gd name="T23" fmla="*/ 248 h 248"/>
                <a:gd name="T24" fmla="*/ 135 w 243"/>
                <a:gd name="T25" fmla="*/ 226 h 248"/>
                <a:gd name="T26" fmla="*/ 144 w 243"/>
                <a:gd name="T27" fmla="*/ 16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3" h="248">
                  <a:moveTo>
                    <a:pt x="144" y="161"/>
                  </a:moveTo>
                  <a:cubicBezTo>
                    <a:pt x="243" y="80"/>
                    <a:pt x="224" y="11"/>
                    <a:pt x="224" y="11"/>
                  </a:cubicBezTo>
                  <a:cubicBezTo>
                    <a:pt x="224" y="11"/>
                    <a:pt x="224" y="11"/>
                    <a:pt x="224" y="11"/>
                  </a:cubicBezTo>
                  <a:cubicBezTo>
                    <a:pt x="224" y="11"/>
                    <a:pt x="224" y="11"/>
                    <a:pt x="224" y="11"/>
                  </a:cubicBezTo>
                  <a:cubicBezTo>
                    <a:pt x="224" y="11"/>
                    <a:pt x="154" y="0"/>
                    <a:pt x="84" y="107"/>
                  </a:cubicBezTo>
                  <a:cubicBezTo>
                    <a:pt x="20" y="123"/>
                    <a:pt x="20" y="123"/>
                    <a:pt x="20" y="123"/>
                  </a:cubicBezTo>
                  <a:cubicBezTo>
                    <a:pt x="0" y="144"/>
                    <a:pt x="0" y="144"/>
                    <a:pt x="0" y="144"/>
                  </a:cubicBezTo>
                  <a:cubicBezTo>
                    <a:pt x="58" y="196"/>
                    <a:pt x="58" y="196"/>
                    <a:pt x="58" y="196"/>
                  </a:cubicBezTo>
                  <a:cubicBezTo>
                    <a:pt x="59" y="195"/>
                    <a:pt x="59" y="195"/>
                    <a:pt x="59" y="195"/>
                  </a:cubicBezTo>
                  <a:cubicBezTo>
                    <a:pt x="59" y="195"/>
                    <a:pt x="59" y="195"/>
                    <a:pt x="59" y="195"/>
                  </a:cubicBezTo>
                  <a:cubicBezTo>
                    <a:pt x="58" y="196"/>
                    <a:pt x="58" y="196"/>
                    <a:pt x="58" y="196"/>
                  </a:cubicBezTo>
                  <a:cubicBezTo>
                    <a:pt x="116" y="248"/>
                    <a:pt x="116" y="248"/>
                    <a:pt x="116" y="248"/>
                  </a:cubicBezTo>
                  <a:cubicBezTo>
                    <a:pt x="135" y="226"/>
                    <a:pt x="135" y="226"/>
                    <a:pt x="135" y="226"/>
                  </a:cubicBezTo>
                  <a:cubicBezTo>
                    <a:pt x="144" y="161"/>
                    <a:pt x="144" y="161"/>
                    <a:pt x="144" y="161"/>
                  </a:cubicBezTo>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6"/>
            <p:cNvSpPr/>
            <p:nvPr/>
          </p:nvSpPr>
          <p:spPr bwMode="auto">
            <a:xfrm>
              <a:off x="4716470" y="2203453"/>
              <a:ext cx="947739" cy="949325"/>
            </a:xfrm>
            <a:custGeom>
              <a:avLst/>
              <a:gdLst>
                <a:gd name="T0" fmla="*/ 54 w 64"/>
                <a:gd name="T1" fmla="*/ 52 h 64"/>
                <a:gd name="T2" fmla="*/ 13 w 64"/>
                <a:gd name="T3" fmla="*/ 54 h 64"/>
                <a:gd name="T4" fmla="*/ 11 w 64"/>
                <a:gd name="T5" fmla="*/ 13 h 64"/>
                <a:gd name="T6" fmla="*/ 52 w 64"/>
                <a:gd name="T7" fmla="*/ 11 h 64"/>
                <a:gd name="T8" fmla="*/ 54 w 64"/>
                <a:gd name="T9" fmla="*/ 52 h 64"/>
              </a:gdLst>
              <a:ahLst/>
              <a:cxnLst>
                <a:cxn ang="0">
                  <a:pos x="T0" y="T1"/>
                </a:cxn>
                <a:cxn ang="0">
                  <a:pos x="T2" y="T3"/>
                </a:cxn>
                <a:cxn ang="0">
                  <a:pos x="T4" y="T5"/>
                </a:cxn>
                <a:cxn ang="0">
                  <a:pos x="T6" y="T7"/>
                </a:cxn>
                <a:cxn ang="0">
                  <a:pos x="T8" y="T9"/>
                </a:cxn>
              </a:cxnLst>
              <a:rect l="0" t="0" r="r" b="b"/>
              <a:pathLst>
                <a:path w="64" h="64">
                  <a:moveTo>
                    <a:pt x="54" y="52"/>
                  </a:moveTo>
                  <a:cubicBezTo>
                    <a:pt x="43" y="63"/>
                    <a:pt x="25" y="64"/>
                    <a:pt x="13" y="54"/>
                  </a:cubicBezTo>
                  <a:cubicBezTo>
                    <a:pt x="1" y="43"/>
                    <a:pt x="0" y="25"/>
                    <a:pt x="11" y="13"/>
                  </a:cubicBezTo>
                  <a:cubicBezTo>
                    <a:pt x="21" y="1"/>
                    <a:pt x="40" y="0"/>
                    <a:pt x="52" y="11"/>
                  </a:cubicBezTo>
                  <a:cubicBezTo>
                    <a:pt x="63" y="21"/>
                    <a:pt x="64" y="40"/>
                    <a:pt x="54" y="52"/>
                  </a:cubicBezTo>
                </a:path>
              </a:pathLst>
            </a:custGeom>
            <a:solidFill>
              <a:srgbClr val="4C5C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p:nvPr/>
          </p:nvSpPr>
          <p:spPr bwMode="auto">
            <a:xfrm>
              <a:off x="4805370" y="2292353"/>
              <a:ext cx="769938" cy="771525"/>
            </a:xfrm>
            <a:custGeom>
              <a:avLst/>
              <a:gdLst>
                <a:gd name="T0" fmla="*/ 11 w 52"/>
                <a:gd name="T1" fmla="*/ 43 h 52"/>
                <a:gd name="T2" fmla="*/ 9 w 52"/>
                <a:gd name="T3" fmla="*/ 11 h 52"/>
                <a:gd name="T4" fmla="*/ 42 w 52"/>
                <a:gd name="T5" fmla="*/ 9 h 52"/>
                <a:gd name="T6" fmla="*/ 43 w 52"/>
                <a:gd name="T7" fmla="*/ 42 h 52"/>
                <a:gd name="T8" fmla="*/ 11 w 52"/>
                <a:gd name="T9" fmla="*/ 43 h 52"/>
              </a:gdLst>
              <a:ahLst/>
              <a:cxnLst>
                <a:cxn ang="0">
                  <a:pos x="T0" y="T1"/>
                </a:cxn>
                <a:cxn ang="0">
                  <a:pos x="T2" y="T3"/>
                </a:cxn>
                <a:cxn ang="0">
                  <a:pos x="T4" y="T5"/>
                </a:cxn>
                <a:cxn ang="0">
                  <a:pos x="T6" y="T7"/>
                </a:cxn>
                <a:cxn ang="0">
                  <a:pos x="T8" y="T9"/>
                </a:cxn>
              </a:cxnLst>
              <a:rect l="0" t="0" r="r" b="b"/>
              <a:pathLst>
                <a:path w="52" h="52">
                  <a:moveTo>
                    <a:pt x="11" y="43"/>
                  </a:moveTo>
                  <a:cubicBezTo>
                    <a:pt x="1" y="35"/>
                    <a:pt x="0" y="20"/>
                    <a:pt x="9" y="11"/>
                  </a:cubicBezTo>
                  <a:cubicBezTo>
                    <a:pt x="17" y="1"/>
                    <a:pt x="32" y="0"/>
                    <a:pt x="42" y="9"/>
                  </a:cubicBezTo>
                  <a:cubicBezTo>
                    <a:pt x="51" y="17"/>
                    <a:pt x="52" y="32"/>
                    <a:pt x="43" y="42"/>
                  </a:cubicBezTo>
                  <a:cubicBezTo>
                    <a:pt x="35" y="51"/>
                    <a:pt x="20" y="52"/>
                    <a:pt x="11" y="43"/>
                  </a:cubicBezTo>
                </a:path>
              </a:pathLst>
            </a:custGeom>
            <a:solidFill>
              <a:srgbClr val="FDC0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8"/>
            <p:cNvSpPr/>
            <p:nvPr/>
          </p:nvSpPr>
          <p:spPr bwMode="auto">
            <a:xfrm>
              <a:off x="2714630" y="4013204"/>
              <a:ext cx="517526" cy="533400"/>
            </a:xfrm>
            <a:custGeom>
              <a:avLst/>
              <a:gdLst>
                <a:gd name="T0" fmla="*/ 168 w 326"/>
                <a:gd name="T1" fmla="*/ 0 h 336"/>
                <a:gd name="T2" fmla="*/ 0 w 326"/>
                <a:gd name="T3" fmla="*/ 75 h 336"/>
                <a:gd name="T4" fmla="*/ 289 w 326"/>
                <a:gd name="T5" fmla="*/ 336 h 336"/>
                <a:gd name="T6" fmla="*/ 326 w 326"/>
                <a:gd name="T7" fmla="*/ 159 h 336"/>
                <a:gd name="T8" fmla="*/ 168 w 326"/>
                <a:gd name="T9" fmla="*/ 0 h 336"/>
              </a:gdLst>
              <a:ahLst/>
              <a:cxnLst>
                <a:cxn ang="0">
                  <a:pos x="T0" y="T1"/>
                </a:cxn>
                <a:cxn ang="0">
                  <a:pos x="T2" y="T3"/>
                </a:cxn>
                <a:cxn ang="0">
                  <a:pos x="T4" y="T5"/>
                </a:cxn>
                <a:cxn ang="0">
                  <a:pos x="T6" y="T7"/>
                </a:cxn>
                <a:cxn ang="0">
                  <a:pos x="T8" y="T9"/>
                </a:cxn>
              </a:cxnLst>
              <a:rect l="0" t="0" r="r" b="b"/>
              <a:pathLst>
                <a:path w="326" h="336">
                  <a:moveTo>
                    <a:pt x="168" y="0"/>
                  </a:moveTo>
                  <a:lnTo>
                    <a:pt x="0" y="75"/>
                  </a:lnTo>
                  <a:lnTo>
                    <a:pt x="289" y="336"/>
                  </a:lnTo>
                  <a:lnTo>
                    <a:pt x="326" y="159"/>
                  </a:lnTo>
                  <a:lnTo>
                    <a:pt x="168" y="0"/>
                  </a:lnTo>
                  <a:close/>
                </a:path>
              </a:pathLst>
            </a:custGeom>
            <a:solidFill>
              <a:srgbClr val="4C5C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9"/>
            <p:cNvSpPr/>
            <p:nvPr/>
          </p:nvSpPr>
          <p:spPr bwMode="auto">
            <a:xfrm>
              <a:off x="2714630" y="4013204"/>
              <a:ext cx="517526" cy="533400"/>
            </a:xfrm>
            <a:custGeom>
              <a:avLst/>
              <a:gdLst>
                <a:gd name="T0" fmla="*/ 168 w 326"/>
                <a:gd name="T1" fmla="*/ 0 h 336"/>
                <a:gd name="T2" fmla="*/ 0 w 326"/>
                <a:gd name="T3" fmla="*/ 75 h 336"/>
                <a:gd name="T4" fmla="*/ 289 w 326"/>
                <a:gd name="T5" fmla="*/ 336 h 336"/>
                <a:gd name="T6" fmla="*/ 326 w 326"/>
                <a:gd name="T7" fmla="*/ 159 h 336"/>
                <a:gd name="T8" fmla="*/ 168 w 326"/>
                <a:gd name="T9" fmla="*/ 0 h 336"/>
              </a:gdLst>
              <a:ahLst/>
              <a:cxnLst>
                <a:cxn ang="0">
                  <a:pos x="T0" y="T1"/>
                </a:cxn>
                <a:cxn ang="0">
                  <a:pos x="T2" y="T3"/>
                </a:cxn>
                <a:cxn ang="0">
                  <a:pos x="T4" y="T5"/>
                </a:cxn>
                <a:cxn ang="0">
                  <a:pos x="T6" y="T7"/>
                </a:cxn>
                <a:cxn ang="0">
                  <a:pos x="T8" y="T9"/>
                </a:cxn>
              </a:cxnLst>
              <a:rect l="0" t="0" r="r" b="b"/>
              <a:pathLst>
                <a:path w="326" h="336">
                  <a:moveTo>
                    <a:pt x="168" y="0"/>
                  </a:moveTo>
                  <a:lnTo>
                    <a:pt x="0" y="75"/>
                  </a:lnTo>
                  <a:lnTo>
                    <a:pt x="289" y="336"/>
                  </a:lnTo>
                  <a:lnTo>
                    <a:pt x="326" y="159"/>
                  </a:lnTo>
                  <a:lnTo>
                    <a:pt x="16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0"/>
            <p:cNvSpPr/>
            <p:nvPr/>
          </p:nvSpPr>
          <p:spPr bwMode="auto">
            <a:xfrm>
              <a:off x="3559181" y="4799018"/>
              <a:ext cx="533401" cy="504825"/>
            </a:xfrm>
            <a:custGeom>
              <a:avLst/>
              <a:gdLst>
                <a:gd name="T0" fmla="*/ 336 w 336"/>
                <a:gd name="T1" fmla="*/ 140 h 318"/>
                <a:gd name="T2" fmla="*/ 168 w 336"/>
                <a:gd name="T3" fmla="*/ 0 h 318"/>
                <a:gd name="T4" fmla="*/ 0 w 336"/>
                <a:gd name="T5" fmla="*/ 56 h 318"/>
                <a:gd name="T6" fmla="*/ 280 w 336"/>
                <a:gd name="T7" fmla="*/ 318 h 318"/>
                <a:gd name="T8" fmla="*/ 336 w 336"/>
                <a:gd name="T9" fmla="*/ 140 h 318"/>
              </a:gdLst>
              <a:ahLst/>
              <a:cxnLst>
                <a:cxn ang="0">
                  <a:pos x="T0" y="T1"/>
                </a:cxn>
                <a:cxn ang="0">
                  <a:pos x="T2" y="T3"/>
                </a:cxn>
                <a:cxn ang="0">
                  <a:pos x="T4" y="T5"/>
                </a:cxn>
                <a:cxn ang="0">
                  <a:pos x="T6" y="T7"/>
                </a:cxn>
                <a:cxn ang="0">
                  <a:pos x="T8" y="T9"/>
                </a:cxn>
              </a:cxnLst>
              <a:rect l="0" t="0" r="r" b="b"/>
              <a:pathLst>
                <a:path w="336" h="318">
                  <a:moveTo>
                    <a:pt x="336" y="140"/>
                  </a:moveTo>
                  <a:lnTo>
                    <a:pt x="168" y="0"/>
                  </a:lnTo>
                  <a:lnTo>
                    <a:pt x="0" y="56"/>
                  </a:lnTo>
                  <a:lnTo>
                    <a:pt x="280" y="318"/>
                  </a:lnTo>
                  <a:lnTo>
                    <a:pt x="336" y="140"/>
                  </a:lnTo>
                  <a:close/>
                </a:path>
              </a:pathLst>
            </a:custGeom>
            <a:solidFill>
              <a:srgbClr val="4C5C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1"/>
            <p:cNvSpPr/>
            <p:nvPr/>
          </p:nvSpPr>
          <p:spPr bwMode="auto">
            <a:xfrm>
              <a:off x="3559181" y="4799018"/>
              <a:ext cx="533401" cy="504825"/>
            </a:xfrm>
            <a:custGeom>
              <a:avLst/>
              <a:gdLst>
                <a:gd name="T0" fmla="*/ 336 w 336"/>
                <a:gd name="T1" fmla="*/ 140 h 318"/>
                <a:gd name="T2" fmla="*/ 168 w 336"/>
                <a:gd name="T3" fmla="*/ 0 h 318"/>
                <a:gd name="T4" fmla="*/ 0 w 336"/>
                <a:gd name="T5" fmla="*/ 56 h 318"/>
                <a:gd name="T6" fmla="*/ 280 w 336"/>
                <a:gd name="T7" fmla="*/ 318 h 318"/>
                <a:gd name="T8" fmla="*/ 336 w 336"/>
                <a:gd name="T9" fmla="*/ 140 h 318"/>
              </a:gdLst>
              <a:ahLst/>
              <a:cxnLst>
                <a:cxn ang="0">
                  <a:pos x="T0" y="T1"/>
                </a:cxn>
                <a:cxn ang="0">
                  <a:pos x="T2" y="T3"/>
                </a:cxn>
                <a:cxn ang="0">
                  <a:pos x="T4" y="T5"/>
                </a:cxn>
                <a:cxn ang="0">
                  <a:pos x="T6" y="T7"/>
                </a:cxn>
                <a:cxn ang="0">
                  <a:pos x="T8" y="T9"/>
                </a:cxn>
              </a:cxnLst>
              <a:rect l="0" t="0" r="r" b="b"/>
              <a:pathLst>
                <a:path w="336" h="318">
                  <a:moveTo>
                    <a:pt x="336" y="140"/>
                  </a:moveTo>
                  <a:lnTo>
                    <a:pt x="168" y="0"/>
                  </a:lnTo>
                  <a:lnTo>
                    <a:pt x="0" y="56"/>
                  </a:lnTo>
                  <a:lnTo>
                    <a:pt x="280" y="318"/>
                  </a:lnTo>
                  <a:lnTo>
                    <a:pt x="336" y="1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2"/>
            <p:cNvSpPr/>
            <p:nvPr/>
          </p:nvSpPr>
          <p:spPr bwMode="auto">
            <a:xfrm>
              <a:off x="2670180" y="3671891"/>
              <a:ext cx="1793878" cy="1631951"/>
            </a:xfrm>
            <a:custGeom>
              <a:avLst/>
              <a:gdLst>
                <a:gd name="T0" fmla="*/ 1130 w 1130"/>
                <a:gd name="T1" fmla="*/ 962 h 1028"/>
                <a:gd name="T2" fmla="*/ 56 w 1130"/>
                <a:gd name="T3" fmla="*/ 0 h 1028"/>
                <a:gd name="T4" fmla="*/ 0 w 1130"/>
                <a:gd name="T5" fmla="*/ 56 h 1028"/>
                <a:gd name="T6" fmla="*/ 1074 w 1130"/>
                <a:gd name="T7" fmla="*/ 1028 h 1028"/>
                <a:gd name="T8" fmla="*/ 1130 w 1130"/>
                <a:gd name="T9" fmla="*/ 962 h 1028"/>
              </a:gdLst>
              <a:ahLst/>
              <a:cxnLst>
                <a:cxn ang="0">
                  <a:pos x="T0" y="T1"/>
                </a:cxn>
                <a:cxn ang="0">
                  <a:pos x="T2" y="T3"/>
                </a:cxn>
                <a:cxn ang="0">
                  <a:pos x="T4" y="T5"/>
                </a:cxn>
                <a:cxn ang="0">
                  <a:pos x="T6" y="T7"/>
                </a:cxn>
                <a:cxn ang="0">
                  <a:pos x="T8" y="T9"/>
                </a:cxn>
              </a:cxnLst>
              <a:rect l="0" t="0" r="r" b="b"/>
              <a:pathLst>
                <a:path w="1130" h="1028">
                  <a:moveTo>
                    <a:pt x="1130" y="962"/>
                  </a:moveTo>
                  <a:lnTo>
                    <a:pt x="56" y="0"/>
                  </a:lnTo>
                  <a:lnTo>
                    <a:pt x="0" y="56"/>
                  </a:lnTo>
                  <a:lnTo>
                    <a:pt x="1074" y="1028"/>
                  </a:lnTo>
                  <a:lnTo>
                    <a:pt x="1130" y="962"/>
                  </a:lnTo>
                  <a:close/>
                </a:path>
              </a:pathLst>
            </a:custGeom>
            <a:solidFill>
              <a:srgbClr val="4C5C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3"/>
            <p:cNvSpPr/>
            <p:nvPr/>
          </p:nvSpPr>
          <p:spPr bwMode="auto">
            <a:xfrm>
              <a:off x="2670180" y="3671891"/>
              <a:ext cx="1793878" cy="1631951"/>
            </a:xfrm>
            <a:custGeom>
              <a:avLst/>
              <a:gdLst>
                <a:gd name="T0" fmla="*/ 1130 w 1130"/>
                <a:gd name="T1" fmla="*/ 962 h 1028"/>
                <a:gd name="T2" fmla="*/ 56 w 1130"/>
                <a:gd name="T3" fmla="*/ 0 h 1028"/>
                <a:gd name="T4" fmla="*/ 0 w 1130"/>
                <a:gd name="T5" fmla="*/ 56 h 1028"/>
                <a:gd name="T6" fmla="*/ 1074 w 1130"/>
                <a:gd name="T7" fmla="*/ 1028 h 1028"/>
                <a:gd name="T8" fmla="*/ 1130 w 1130"/>
                <a:gd name="T9" fmla="*/ 962 h 1028"/>
              </a:gdLst>
              <a:ahLst/>
              <a:cxnLst>
                <a:cxn ang="0">
                  <a:pos x="T0" y="T1"/>
                </a:cxn>
                <a:cxn ang="0">
                  <a:pos x="T2" y="T3"/>
                </a:cxn>
                <a:cxn ang="0">
                  <a:pos x="T4" y="T5"/>
                </a:cxn>
                <a:cxn ang="0">
                  <a:pos x="T6" y="T7"/>
                </a:cxn>
                <a:cxn ang="0">
                  <a:pos x="T8" y="T9"/>
                </a:cxn>
              </a:cxnLst>
              <a:rect l="0" t="0" r="r" b="b"/>
              <a:pathLst>
                <a:path w="1130" h="1028">
                  <a:moveTo>
                    <a:pt x="1130" y="962"/>
                  </a:moveTo>
                  <a:lnTo>
                    <a:pt x="56" y="0"/>
                  </a:lnTo>
                  <a:lnTo>
                    <a:pt x="0" y="56"/>
                  </a:lnTo>
                  <a:lnTo>
                    <a:pt x="1074" y="1028"/>
                  </a:lnTo>
                  <a:lnTo>
                    <a:pt x="1130" y="9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4"/>
            <p:cNvSpPr/>
            <p:nvPr/>
          </p:nvSpPr>
          <p:spPr bwMode="auto">
            <a:xfrm>
              <a:off x="2759081" y="3449642"/>
              <a:ext cx="206376" cy="222250"/>
            </a:xfrm>
            <a:custGeom>
              <a:avLst/>
              <a:gdLst>
                <a:gd name="T0" fmla="*/ 130 w 130"/>
                <a:gd name="T1" fmla="*/ 0 h 140"/>
                <a:gd name="T2" fmla="*/ 130 w 130"/>
                <a:gd name="T3" fmla="*/ 0 h 140"/>
                <a:gd name="T4" fmla="*/ 0 w 130"/>
                <a:gd name="T5" fmla="*/ 140 h 140"/>
                <a:gd name="T6" fmla="*/ 0 w 130"/>
                <a:gd name="T7" fmla="*/ 140 h 140"/>
                <a:gd name="T8" fmla="*/ 130 w 130"/>
                <a:gd name="T9" fmla="*/ 0 h 140"/>
                <a:gd name="T10" fmla="*/ 130 w 130"/>
                <a:gd name="T11" fmla="*/ 0 h 140"/>
              </a:gdLst>
              <a:ahLst/>
              <a:cxnLst>
                <a:cxn ang="0">
                  <a:pos x="T0" y="T1"/>
                </a:cxn>
                <a:cxn ang="0">
                  <a:pos x="T2" y="T3"/>
                </a:cxn>
                <a:cxn ang="0">
                  <a:pos x="T4" y="T5"/>
                </a:cxn>
                <a:cxn ang="0">
                  <a:pos x="T6" y="T7"/>
                </a:cxn>
                <a:cxn ang="0">
                  <a:pos x="T8" y="T9"/>
                </a:cxn>
                <a:cxn ang="0">
                  <a:pos x="T10" y="T11"/>
                </a:cxn>
              </a:cxnLst>
              <a:rect l="0" t="0" r="r" b="b"/>
              <a:pathLst>
                <a:path w="130" h="140">
                  <a:moveTo>
                    <a:pt x="130" y="0"/>
                  </a:moveTo>
                  <a:lnTo>
                    <a:pt x="130" y="0"/>
                  </a:lnTo>
                  <a:lnTo>
                    <a:pt x="0" y="140"/>
                  </a:lnTo>
                  <a:lnTo>
                    <a:pt x="0" y="140"/>
                  </a:lnTo>
                  <a:lnTo>
                    <a:pt x="130" y="0"/>
                  </a:lnTo>
                  <a:lnTo>
                    <a:pt x="130" y="0"/>
                  </a:lnTo>
                  <a:close/>
                </a:path>
              </a:pathLst>
            </a:custGeom>
            <a:solidFill>
              <a:srgbClr val="BBBB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5"/>
            <p:cNvSpPr/>
            <p:nvPr/>
          </p:nvSpPr>
          <p:spPr bwMode="auto">
            <a:xfrm>
              <a:off x="2759081" y="3449642"/>
              <a:ext cx="206376" cy="222250"/>
            </a:xfrm>
            <a:custGeom>
              <a:avLst/>
              <a:gdLst>
                <a:gd name="T0" fmla="*/ 130 w 130"/>
                <a:gd name="T1" fmla="*/ 0 h 140"/>
                <a:gd name="T2" fmla="*/ 130 w 130"/>
                <a:gd name="T3" fmla="*/ 0 h 140"/>
                <a:gd name="T4" fmla="*/ 0 w 130"/>
                <a:gd name="T5" fmla="*/ 140 h 140"/>
                <a:gd name="T6" fmla="*/ 0 w 130"/>
                <a:gd name="T7" fmla="*/ 140 h 140"/>
                <a:gd name="T8" fmla="*/ 130 w 130"/>
                <a:gd name="T9" fmla="*/ 0 h 140"/>
                <a:gd name="T10" fmla="*/ 130 w 130"/>
                <a:gd name="T11" fmla="*/ 0 h 140"/>
              </a:gdLst>
              <a:ahLst/>
              <a:cxnLst>
                <a:cxn ang="0">
                  <a:pos x="T0" y="T1"/>
                </a:cxn>
                <a:cxn ang="0">
                  <a:pos x="T2" y="T3"/>
                </a:cxn>
                <a:cxn ang="0">
                  <a:pos x="T4" y="T5"/>
                </a:cxn>
                <a:cxn ang="0">
                  <a:pos x="T6" y="T7"/>
                </a:cxn>
                <a:cxn ang="0">
                  <a:pos x="T8" y="T9"/>
                </a:cxn>
                <a:cxn ang="0">
                  <a:pos x="T10" y="T11"/>
                </a:cxn>
              </a:cxnLst>
              <a:rect l="0" t="0" r="r" b="b"/>
              <a:pathLst>
                <a:path w="130" h="140">
                  <a:moveTo>
                    <a:pt x="130" y="0"/>
                  </a:moveTo>
                  <a:lnTo>
                    <a:pt x="130" y="0"/>
                  </a:lnTo>
                  <a:lnTo>
                    <a:pt x="0" y="140"/>
                  </a:lnTo>
                  <a:lnTo>
                    <a:pt x="0" y="140"/>
                  </a:lnTo>
                  <a:lnTo>
                    <a:pt x="130" y="0"/>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6"/>
            <p:cNvSpPr/>
            <p:nvPr/>
          </p:nvSpPr>
          <p:spPr bwMode="auto">
            <a:xfrm>
              <a:off x="3603630" y="4205292"/>
              <a:ext cx="1068389" cy="1098551"/>
            </a:xfrm>
            <a:custGeom>
              <a:avLst/>
              <a:gdLst>
                <a:gd name="T0" fmla="*/ 131 w 673"/>
                <a:gd name="T1" fmla="*/ 0 h 692"/>
                <a:gd name="T2" fmla="*/ 0 w 673"/>
                <a:gd name="T3" fmla="*/ 150 h 692"/>
                <a:gd name="T4" fmla="*/ 542 w 673"/>
                <a:gd name="T5" fmla="*/ 626 h 692"/>
                <a:gd name="T6" fmla="*/ 486 w 673"/>
                <a:gd name="T7" fmla="*/ 692 h 692"/>
                <a:gd name="T8" fmla="*/ 495 w 673"/>
                <a:gd name="T9" fmla="*/ 692 h 692"/>
                <a:gd name="T10" fmla="*/ 673 w 673"/>
                <a:gd name="T11" fmla="*/ 486 h 692"/>
                <a:gd name="T12" fmla="*/ 131 w 673"/>
                <a:gd name="T13" fmla="*/ 0 h 692"/>
              </a:gdLst>
              <a:ahLst/>
              <a:cxnLst>
                <a:cxn ang="0">
                  <a:pos x="T0" y="T1"/>
                </a:cxn>
                <a:cxn ang="0">
                  <a:pos x="T2" y="T3"/>
                </a:cxn>
                <a:cxn ang="0">
                  <a:pos x="T4" y="T5"/>
                </a:cxn>
                <a:cxn ang="0">
                  <a:pos x="T6" y="T7"/>
                </a:cxn>
                <a:cxn ang="0">
                  <a:pos x="T8" y="T9"/>
                </a:cxn>
                <a:cxn ang="0">
                  <a:pos x="T10" y="T11"/>
                </a:cxn>
                <a:cxn ang="0">
                  <a:pos x="T12" y="T13"/>
                </a:cxn>
              </a:cxnLst>
              <a:rect l="0" t="0" r="r" b="b"/>
              <a:pathLst>
                <a:path w="673" h="692">
                  <a:moveTo>
                    <a:pt x="131" y="0"/>
                  </a:moveTo>
                  <a:lnTo>
                    <a:pt x="0" y="150"/>
                  </a:lnTo>
                  <a:lnTo>
                    <a:pt x="542" y="626"/>
                  </a:lnTo>
                  <a:lnTo>
                    <a:pt x="486" y="692"/>
                  </a:lnTo>
                  <a:lnTo>
                    <a:pt x="495" y="692"/>
                  </a:lnTo>
                  <a:lnTo>
                    <a:pt x="673" y="486"/>
                  </a:lnTo>
                  <a:lnTo>
                    <a:pt x="131" y="0"/>
                  </a:lnTo>
                  <a:close/>
                </a:path>
              </a:pathLst>
            </a:custGeom>
            <a:solidFill>
              <a:srgbClr val="BBBB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7"/>
            <p:cNvSpPr/>
            <p:nvPr/>
          </p:nvSpPr>
          <p:spPr bwMode="auto">
            <a:xfrm>
              <a:off x="3603630" y="4205292"/>
              <a:ext cx="1068389" cy="1098551"/>
            </a:xfrm>
            <a:custGeom>
              <a:avLst/>
              <a:gdLst>
                <a:gd name="T0" fmla="*/ 131 w 673"/>
                <a:gd name="T1" fmla="*/ 0 h 692"/>
                <a:gd name="T2" fmla="*/ 0 w 673"/>
                <a:gd name="T3" fmla="*/ 150 h 692"/>
                <a:gd name="T4" fmla="*/ 542 w 673"/>
                <a:gd name="T5" fmla="*/ 626 h 692"/>
                <a:gd name="T6" fmla="*/ 486 w 673"/>
                <a:gd name="T7" fmla="*/ 692 h 692"/>
                <a:gd name="T8" fmla="*/ 495 w 673"/>
                <a:gd name="T9" fmla="*/ 692 h 692"/>
                <a:gd name="T10" fmla="*/ 673 w 673"/>
                <a:gd name="T11" fmla="*/ 486 h 692"/>
                <a:gd name="T12" fmla="*/ 131 w 673"/>
                <a:gd name="T13" fmla="*/ 0 h 692"/>
              </a:gdLst>
              <a:ahLst/>
              <a:cxnLst>
                <a:cxn ang="0">
                  <a:pos x="T0" y="T1"/>
                </a:cxn>
                <a:cxn ang="0">
                  <a:pos x="T2" y="T3"/>
                </a:cxn>
                <a:cxn ang="0">
                  <a:pos x="T4" y="T5"/>
                </a:cxn>
                <a:cxn ang="0">
                  <a:pos x="T6" y="T7"/>
                </a:cxn>
                <a:cxn ang="0">
                  <a:pos x="T8" y="T9"/>
                </a:cxn>
                <a:cxn ang="0">
                  <a:pos x="T10" y="T11"/>
                </a:cxn>
                <a:cxn ang="0">
                  <a:pos x="T12" y="T13"/>
                </a:cxn>
              </a:cxnLst>
              <a:rect l="0" t="0" r="r" b="b"/>
              <a:pathLst>
                <a:path w="673" h="692">
                  <a:moveTo>
                    <a:pt x="131" y="0"/>
                  </a:moveTo>
                  <a:lnTo>
                    <a:pt x="0" y="150"/>
                  </a:lnTo>
                  <a:lnTo>
                    <a:pt x="542" y="626"/>
                  </a:lnTo>
                  <a:lnTo>
                    <a:pt x="486" y="692"/>
                  </a:lnTo>
                  <a:lnTo>
                    <a:pt x="495" y="692"/>
                  </a:lnTo>
                  <a:lnTo>
                    <a:pt x="673" y="48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8"/>
            <p:cNvSpPr>
              <a:spLocks noEditPoints="1"/>
            </p:cNvSpPr>
            <p:nvPr/>
          </p:nvSpPr>
          <p:spPr bwMode="auto">
            <a:xfrm>
              <a:off x="2670180" y="3671891"/>
              <a:ext cx="1793878" cy="1631951"/>
            </a:xfrm>
            <a:custGeom>
              <a:avLst/>
              <a:gdLst>
                <a:gd name="T0" fmla="*/ 588 w 1130"/>
                <a:gd name="T1" fmla="*/ 486 h 1028"/>
                <a:gd name="T2" fmla="*/ 541 w 1130"/>
                <a:gd name="T3" fmla="*/ 542 h 1028"/>
                <a:gd name="T4" fmla="*/ 1074 w 1130"/>
                <a:gd name="T5" fmla="*/ 1028 h 1028"/>
                <a:gd name="T6" fmla="*/ 1130 w 1130"/>
                <a:gd name="T7" fmla="*/ 962 h 1028"/>
                <a:gd name="T8" fmla="*/ 588 w 1130"/>
                <a:gd name="T9" fmla="*/ 486 h 1028"/>
                <a:gd name="T10" fmla="*/ 56 w 1130"/>
                <a:gd name="T11" fmla="*/ 0 h 1028"/>
                <a:gd name="T12" fmla="*/ 0 w 1130"/>
                <a:gd name="T13" fmla="*/ 56 h 1028"/>
                <a:gd name="T14" fmla="*/ 485 w 1130"/>
                <a:gd name="T15" fmla="*/ 495 h 1028"/>
                <a:gd name="T16" fmla="*/ 9 w 1130"/>
                <a:gd name="T17" fmla="*/ 65 h 1028"/>
                <a:gd name="T18" fmla="*/ 56 w 1130"/>
                <a:gd name="T19" fmla="*/ 0 h 1028"/>
                <a:gd name="T20" fmla="*/ 56 w 1130"/>
                <a:gd name="T21" fmla="*/ 0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0" h="1028">
                  <a:moveTo>
                    <a:pt x="588" y="486"/>
                  </a:moveTo>
                  <a:lnTo>
                    <a:pt x="541" y="542"/>
                  </a:lnTo>
                  <a:lnTo>
                    <a:pt x="1074" y="1028"/>
                  </a:lnTo>
                  <a:lnTo>
                    <a:pt x="1130" y="962"/>
                  </a:lnTo>
                  <a:lnTo>
                    <a:pt x="588" y="486"/>
                  </a:lnTo>
                  <a:close/>
                  <a:moveTo>
                    <a:pt x="56" y="0"/>
                  </a:moveTo>
                  <a:lnTo>
                    <a:pt x="0" y="56"/>
                  </a:lnTo>
                  <a:lnTo>
                    <a:pt x="485" y="495"/>
                  </a:lnTo>
                  <a:lnTo>
                    <a:pt x="9" y="65"/>
                  </a:lnTo>
                  <a:lnTo>
                    <a:pt x="56" y="0"/>
                  </a:lnTo>
                  <a:lnTo>
                    <a:pt x="56" y="0"/>
                  </a:lnTo>
                  <a:close/>
                </a:path>
              </a:pathLst>
            </a:custGeom>
            <a:solidFill>
              <a:srgbClr val="4C5C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9"/>
            <p:cNvSpPr>
              <a:spLocks noEditPoints="1"/>
            </p:cNvSpPr>
            <p:nvPr/>
          </p:nvSpPr>
          <p:spPr bwMode="auto">
            <a:xfrm>
              <a:off x="2670180" y="3671891"/>
              <a:ext cx="1793878" cy="1631951"/>
            </a:xfrm>
            <a:custGeom>
              <a:avLst/>
              <a:gdLst>
                <a:gd name="T0" fmla="*/ 588 w 1130"/>
                <a:gd name="T1" fmla="*/ 486 h 1028"/>
                <a:gd name="T2" fmla="*/ 541 w 1130"/>
                <a:gd name="T3" fmla="*/ 542 h 1028"/>
                <a:gd name="T4" fmla="*/ 1074 w 1130"/>
                <a:gd name="T5" fmla="*/ 1028 h 1028"/>
                <a:gd name="T6" fmla="*/ 1130 w 1130"/>
                <a:gd name="T7" fmla="*/ 962 h 1028"/>
                <a:gd name="T8" fmla="*/ 588 w 1130"/>
                <a:gd name="T9" fmla="*/ 486 h 1028"/>
                <a:gd name="T10" fmla="*/ 56 w 1130"/>
                <a:gd name="T11" fmla="*/ 0 h 1028"/>
                <a:gd name="T12" fmla="*/ 0 w 1130"/>
                <a:gd name="T13" fmla="*/ 56 h 1028"/>
                <a:gd name="T14" fmla="*/ 485 w 1130"/>
                <a:gd name="T15" fmla="*/ 495 h 1028"/>
                <a:gd name="T16" fmla="*/ 9 w 1130"/>
                <a:gd name="T17" fmla="*/ 65 h 1028"/>
                <a:gd name="T18" fmla="*/ 56 w 1130"/>
                <a:gd name="T19" fmla="*/ 0 h 1028"/>
                <a:gd name="T20" fmla="*/ 56 w 1130"/>
                <a:gd name="T21" fmla="*/ 0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0" h="1028">
                  <a:moveTo>
                    <a:pt x="588" y="486"/>
                  </a:moveTo>
                  <a:lnTo>
                    <a:pt x="541" y="542"/>
                  </a:lnTo>
                  <a:lnTo>
                    <a:pt x="1074" y="1028"/>
                  </a:lnTo>
                  <a:lnTo>
                    <a:pt x="1130" y="962"/>
                  </a:lnTo>
                  <a:lnTo>
                    <a:pt x="588" y="486"/>
                  </a:lnTo>
                  <a:moveTo>
                    <a:pt x="56" y="0"/>
                  </a:moveTo>
                  <a:lnTo>
                    <a:pt x="0" y="56"/>
                  </a:lnTo>
                  <a:lnTo>
                    <a:pt x="485" y="495"/>
                  </a:lnTo>
                  <a:lnTo>
                    <a:pt x="9" y="65"/>
                  </a:lnTo>
                  <a:lnTo>
                    <a:pt x="56" y="0"/>
                  </a:lnTo>
                  <a:lnTo>
                    <a:pt x="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0"/>
            <p:cNvSpPr/>
            <p:nvPr/>
          </p:nvSpPr>
          <p:spPr bwMode="auto">
            <a:xfrm>
              <a:off x="2120904" y="4398967"/>
              <a:ext cx="785814" cy="860425"/>
            </a:xfrm>
            <a:custGeom>
              <a:avLst/>
              <a:gdLst>
                <a:gd name="T0" fmla="*/ 51 w 53"/>
                <a:gd name="T1" fmla="*/ 1 h 58"/>
                <a:gd name="T2" fmla="*/ 47 w 53"/>
                <a:gd name="T3" fmla="*/ 1 h 58"/>
                <a:gd name="T4" fmla="*/ 1 w 53"/>
                <a:gd name="T5" fmla="*/ 52 h 58"/>
                <a:gd name="T6" fmla="*/ 1 w 53"/>
                <a:gd name="T7" fmla="*/ 57 h 58"/>
                <a:gd name="T8" fmla="*/ 6 w 53"/>
                <a:gd name="T9" fmla="*/ 57 h 58"/>
                <a:gd name="T10" fmla="*/ 52 w 53"/>
                <a:gd name="T11" fmla="*/ 6 h 58"/>
                <a:gd name="T12" fmla="*/ 51 w 53"/>
                <a:gd name="T13" fmla="*/ 1 h 58"/>
              </a:gdLst>
              <a:ahLst/>
              <a:cxnLst>
                <a:cxn ang="0">
                  <a:pos x="T0" y="T1"/>
                </a:cxn>
                <a:cxn ang="0">
                  <a:pos x="T2" y="T3"/>
                </a:cxn>
                <a:cxn ang="0">
                  <a:pos x="T4" y="T5"/>
                </a:cxn>
                <a:cxn ang="0">
                  <a:pos x="T6" y="T7"/>
                </a:cxn>
                <a:cxn ang="0">
                  <a:pos x="T8" y="T9"/>
                </a:cxn>
                <a:cxn ang="0">
                  <a:pos x="T10" y="T11"/>
                </a:cxn>
                <a:cxn ang="0">
                  <a:pos x="T12" y="T13"/>
                </a:cxn>
              </a:cxnLst>
              <a:rect l="0" t="0" r="r" b="b"/>
              <a:pathLst>
                <a:path w="53" h="58">
                  <a:moveTo>
                    <a:pt x="51" y="1"/>
                  </a:moveTo>
                  <a:cubicBezTo>
                    <a:pt x="50" y="0"/>
                    <a:pt x="48" y="0"/>
                    <a:pt x="47" y="1"/>
                  </a:cubicBezTo>
                  <a:cubicBezTo>
                    <a:pt x="1" y="52"/>
                    <a:pt x="1" y="52"/>
                    <a:pt x="1" y="52"/>
                  </a:cubicBezTo>
                  <a:cubicBezTo>
                    <a:pt x="0" y="53"/>
                    <a:pt x="0" y="55"/>
                    <a:pt x="1" y="57"/>
                  </a:cubicBezTo>
                  <a:cubicBezTo>
                    <a:pt x="3" y="58"/>
                    <a:pt x="5" y="58"/>
                    <a:pt x="6" y="57"/>
                  </a:cubicBezTo>
                  <a:cubicBezTo>
                    <a:pt x="52" y="6"/>
                    <a:pt x="52" y="6"/>
                    <a:pt x="52" y="6"/>
                  </a:cubicBezTo>
                  <a:cubicBezTo>
                    <a:pt x="53" y="4"/>
                    <a:pt x="53" y="2"/>
                    <a:pt x="51" y="1"/>
                  </a:cubicBezTo>
                  <a:close/>
                </a:path>
              </a:pathLst>
            </a:custGeom>
            <a:solidFill>
              <a:srgbClr val="FDC0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1"/>
            <p:cNvSpPr/>
            <p:nvPr/>
          </p:nvSpPr>
          <p:spPr bwMode="auto">
            <a:xfrm>
              <a:off x="2476503" y="4502155"/>
              <a:ext cx="563564" cy="608014"/>
            </a:xfrm>
            <a:custGeom>
              <a:avLst/>
              <a:gdLst>
                <a:gd name="T0" fmla="*/ 36 w 38"/>
                <a:gd name="T1" fmla="*/ 2 h 41"/>
                <a:gd name="T2" fmla="*/ 31 w 38"/>
                <a:gd name="T3" fmla="*/ 2 h 41"/>
                <a:gd name="T4" fmla="*/ 1 w 38"/>
                <a:gd name="T5" fmla="*/ 35 h 41"/>
                <a:gd name="T6" fmla="*/ 2 w 38"/>
                <a:gd name="T7" fmla="*/ 40 h 41"/>
                <a:gd name="T8" fmla="*/ 6 w 38"/>
                <a:gd name="T9" fmla="*/ 40 h 41"/>
                <a:gd name="T10" fmla="*/ 36 w 38"/>
                <a:gd name="T11" fmla="*/ 7 h 41"/>
                <a:gd name="T12" fmla="*/ 36 w 38"/>
                <a:gd name="T13" fmla="*/ 2 h 41"/>
              </a:gdLst>
              <a:ahLst/>
              <a:cxnLst>
                <a:cxn ang="0">
                  <a:pos x="T0" y="T1"/>
                </a:cxn>
                <a:cxn ang="0">
                  <a:pos x="T2" y="T3"/>
                </a:cxn>
                <a:cxn ang="0">
                  <a:pos x="T4" y="T5"/>
                </a:cxn>
                <a:cxn ang="0">
                  <a:pos x="T6" y="T7"/>
                </a:cxn>
                <a:cxn ang="0">
                  <a:pos x="T8" y="T9"/>
                </a:cxn>
                <a:cxn ang="0">
                  <a:pos x="T10" y="T11"/>
                </a:cxn>
                <a:cxn ang="0">
                  <a:pos x="T12" y="T13"/>
                </a:cxn>
              </a:cxnLst>
              <a:rect l="0" t="0" r="r" b="b"/>
              <a:pathLst>
                <a:path w="38" h="41">
                  <a:moveTo>
                    <a:pt x="36" y="2"/>
                  </a:moveTo>
                  <a:cubicBezTo>
                    <a:pt x="35" y="0"/>
                    <a:pt x="33" y="1"/>
                    <a:pt x="31" y="2"/>
                  </a:cubicBezTo>
                  <a:cubicBezTo>
                    <a:pt x="1" y="35"/>
                    <a:pt x="1" y="35"/>
                    <a:pt x="1" y="35"/>
                  </a:cubicBezTo>
                  <a:cubicBezTo>
                    <a:pt x="0" y="37"/>
                    <a:pt x="0" y="39"/>
                    <a:pt x="2" y="40"/>
                  </a:cubicBezTo>
                  <a:cubicBezTo>
                    <a:pt x="3" y="41"/>
                    <a:pt x="5" y="41"/>
                    <a:pt x="6" y="40"/>
                  </a:cubicBezTo>
                  <a:cubicBezTo>
                    <a:pt x="36" y="7"/>
                    <a:pt x="36" y="7"/>
                    <a:pt x="36" y="7"/>
                  </a:cubicBezTo>
                  <a:cubicBezTo>
                    <a:pt x="38" y="5"/>
                    <a:pt x="38" y="3"/>
                    <a:pt x="36" y="2"/>
                  </a:cubicBezTo>
                  <a:close/>
                </a:path>
              </a:pathLst>
            </a:custGeom>
            <a:solidFill>
              <a:srgbClr val="FDC0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2"/>
            <p:cNvSpPr/>
            <p:nvPr/>
          </p:nvSpPr>
          <p:spPr bwMode="auto">
            <a:xfrm>
              <a:off x="2462216" y="4279904"/>
              <a:ext cx="311150" cy="327025"/>
            </a:xfrm>
            <a:custGeom>
              <a:avLst/>
              <a:gdLst>
                <a:gd name="T0" fmla="*/ 20 w 21"/>
                <a:gd name="T1" fmla="*/ 1 h 22"/>
                <a:gd name="T2" fmla="*/ 15 w 21"/>
                <a:gd name="T3" fmla="*/ 1 h 22"/>
                <a:gd name="T4" fmla="*/ 2 w 21"/>
                <a:gd name="T5" fmla="*/ 16 h 22"/>
                <a:gd name="T6" fmla="*/ 2 w 21"/>
                <a:gd name="T7" fmla="*/ 21 h 22"/>
                <a:gd name="T8" fmla="*/ 7 w 21"/>
                <a:gd name="T9" fmla="*/ 20 h 22"/>
                <a:gd name="T10" fmla="*/ 20 w 21"/>
                <a:gd name="T11" fmla="*/ 6 h 22"/>
                <a:gd name="T12" fmla="*/ 20 w 21"/>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20" y="1"/>
                  </a:moveTo>
                  <a:cubicBezTo>
                    <a:pt x="18" y="0"/>
                    <a:pt x="16" y="0"/>
                    <a:pt x="15" y="1"/>
                  </a:cubicBezTo>
                  <a:cubicBezTo>
                    <a:pt x="2" y="16"/>
                    <a:pt x="2" y="16"/>
                    <a:pt x="2" y="16"/>
                  </a:cubicBezTo>
                  <a:cubicBezTo>
                    <a:pt x="0" y="17"/>
                    <a:pt x="1" y="19"/>
                    <a:pt x="2" y="21"/>
                  </a:cubicBezTo>
                  <a:cubicBezTo>
                    <a:pt x="3" y="22"/>
                    <a:pt x="6" y="22"/>
                    <a:pt x="7" y="20"/>
                  </a:cubicBezTo>
                  <a:cubicBezTo>
                    <a:pt x="20" y="6"/>
                    <a:pt x="20" y="6"/>
                    <a:pt x="20" y="6"/>
                  </a:cubicBezTo>
                  <a:cubicBezTo>
                    <a:pt x="21" y="4"/>
                    <a:pt x="21" y="2"/>
                    <a:pt x="20" y="1"/>
                  </a:cubicBezTo>
                  <a:close/>
                </a:path>
              </a:pathLst>
            </a:custGeom>
            <a:solidFill>
              <a:srgbClr val="FDC0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3"/>
            <p:cNvSpPr/>
            <p:nvPr/>
          </p:nvSpPr>
          <p:spPr bwMode="auto">
            <a:xfrm>
              <a:off x="3248031" y="5140328"/>
              <a:ext cx="488950" cy="549275"/>
            </a:xfrm>
            <a:custGeom>
              <a:avLst/>
              <a:gdLst>
                <a:gd name="T0" fmla="*/ 32 w 33"/>
                <a:gd name="T1" fmla="*/ 1 h 37"/>
                <a:gd name="T2" fmla="*/ 27 w 33"/>
                <a:gd name="T3" fmla="*/ 2 h 37"/>
                <a:gd name="T4" fmla="*/ 1 w 33"/>
                <a:gd name="T5" fmla="*/ 30 h 37"/>
                <a:gd name="T6" fmla="*/ 1 w 33"/>
                <a:gd name="T7" fmla="*/ 35 h 37"/>
                <a:gd name="T8" fmla="*/ 6 w 33"/>
                <a:gd name="T9" fmla="*/ 35 h 37"/>
                <a:gd name="T10" fmla="*/ 32 w 33"/>
                <a:gd name="T11" fmla="*/ 6 h 37"/>
                <a:gd name="T12" fmla="*/ 32 w 33"/>
                <a:gd name="T13" fmla="*/ 1 h 37"/>
              </a:gdLst>
              <a:ahLst/>
              <a:cxnLst>
                <a:cxn ang="0">
                  <a:pos x="T0" y="T1"/>
                </a:cxn>
                <a:cxn ang="0">
                  <a:pos x="T2" y="T3"/>
                </a:cxn>
                <a:cxn ang="0">
                  <a:pos x="T4" y="T5"/>
                </a:cxn>
                <a:cxn ang="0">
                  <a:pos x="T6" y="T7"/>
                </a:cxn>
                <a:cxn ang="0">
                  <a:pos x="T8" y="T9"/>
                </a:cxn>
                <a:cxn ang="0">
                  <a:pos x="T10" y="T11"/>
                </a:cxn>
                <a:cxn ang="0">
                  <a:pos x="T12" y="T13"/>
                </a:cxn>
              </a:cxnLst>
              <a:rect l="0" t="0" r="r" b="b"/>
              <a:pathLst>
                <a:path w="33" h="37">
                  <a:moveTo>
                    <a:pt x="32" y="1"/>
                  </a:moveTo>
                  <a:cubicBezTo>
                    <a:pt x="30" y="0"/>
                    <a:pt x="28" y="0"/>
                    <a:pt x="27" y="2"/>
                  </a:cubicBezTo>
                  <a:cubicBezTo>
                    <a:pt x="1" y="30"/>
                    <a:pt x="1" y="30"/>
                    <a:pt x="1" y="30"/>
                  </a:cubicBezTo>
                  <a:cubicBezTo>
                    <a:pt x="0" y="32"/>
                    <a:pt x="0" y="34"/>
                    <a:pt x="1" y="35"/>
                  </a:cubicBezTo>
                  <a:cubicBezTo>
                    <a:pt x="3" y="37"/>
                    <a:pt x="5" y="36"/>
                    <a:pt x="6" y="35"/>
                  </a:cubicBezTo>
                  <a:cubicBezTo>
                    <a:pt x="32" y="6"/>
                    <a:pt x="32" y="6"/>
                    <a:pt x="32" y="6"/>
                  </a:cubicBezTo>
                  <a:cubicBezTo>
                    <a:pt x="33" y="5"/>
                    <a:pt x="33" y="3"/>
                    <a:pt x="32" y="1"/>
                  </a:cubicBezTo>
                  <a:close/>
                </a:path>
              </a:pathLst>
            </a:custGeom>
            <a:solidFill>
              <a:srgbClr val="FDC0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4"/>
            <p:cNvSpPr/>
            <p:nvPr/>
          </p:nvSpPr>
          <p:spPr bwMode="auto">
            <a:xfrm>
              <a:off x="3217867" y="5021267"/>
              <a:ext cx="385764" cy="430214"/>
            </a:xfrm>
            <a:custGeom>
              <a:avLst/>
              <a:gdLst>
                <a:gd name="T0" fmla="*/ 25 w 26"/>
                <a:gd name="T1" fmla="*/ 1 h 29"/>
                <a:gd name="T2" fmla="*/ 20 w 26"/>
                <a:gd name="T3" fmla="*/ 2 h 29"/>
                <a:gd name="T4" fmla="*/ 1 w 26"/>
                <a:gd name="T5" fmla="*/ 23 h 29"/>
                <a:gd name="T6" fmla="*/ 1 w 26"/>
                <a:gd name="T7" fmla="*/ 28 h 29"/>
                <a:gd name="T8" fmla="*/ 6 w 26"/>
                <a:gd name="T9" fmla="*/ 28 h 29"/>
                <a:gd name="T10" fmla="*/ 25 w 26"/>
                <a:gd name="T11" fmla="*/ 6 h 29"/>
                <a:gd name="T12" fmla="*/ 25 w 26"/>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26" h="29">
                  <a:moveTo>
                    <a:pt x="25" y="1"/>
                  </a:moveTo>
                  <a:cubicBezTo>
                    <a:pt x="24" y="0"/>
                    <a:pt x="21" y="0"/>
                    <a:pt x="20" y="2"/>
                  </a:cubicBezTo>
                  <a:cubicBezTo>
                    <a:pt x="1" y="23"/>
                    <a:pt x="1" y="23"/>
                    <a:pt x="1" y="23"/>
                  </a:cubicBezTo>
                  <a:cubicBezTo>
                    <a:pt x="0" y="24"/>
                    <a:pt x="0" y="27"/>
                    <a:pt x="1" y="28"/>
                  </a:cubicBezTo>
                  <a:cubicBezTo>
                    <a:pt x="3" y="29"/>
                    <a:pt x="5" y="29"/>
                    <a:pt x="6" y="28"/>
                  </a:cubicBezTo>
                  <a:cubicBezTo>
                    <a:pt x="25" y="6"/>
                    <a:pt x="25" y="6"/>
                    <a:pt x="25" y="6"/>
                  </a:cubicBezTo>
                  <a:cubicBezTo>
                    <a:pt x="26" y="5"/>
                    <a:pt x="26" y="3"/>
                    <a:pt x="25" y="1"/>
                  </a:cubicBezTo>
                  <a:close/>
                </a:path>
              </a:pathLst>
            </a:custGeom>
            <a:solidFill>
              <a:srgbClr val="FDC0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5"/>
            <p:cNvSpPr/>
            <p:nvPr/>
          </p:nvSpPr>
          <p:spPr bwMode="auto">
            <a:xfrm>
              <a:off x="3559181" y="5259391"/>
              <a:ext cx="311150" cy="325438"/>
            </a:xfrm>
            <a:custGeom>
              <a:avLst/>
              <a:gdLst>
                <a:gd name="T0" fmla="*/ 19 w 21"/>
                <a:gd name="T1" fmla="*/ 1 h 22"/>
                <a:gd name="T2" fmla="*/ 15 w 21"/>
                <a:gd name="T3" fmla="*/ 1 h 22"/>
                <a:gd name="T4" fmla="*/ 1 w 21"/>
                <a:gd name="T5" fmla="*/ 16 h 22"/>
                <a:gd name="T6" fmla="*/ 2 w 21"/>
                <a:gd name="T7" fmla="*/ 21 h 22"/>
                <a:gd name="T8" fmla="*/ 7 w 21"/>
                <a:gd name="T9" fmla="*/ 21 h 22"/>
                <a:gd name="T10" fmla="*/ 20 w 21"/>
                <a:gd name="T11" fmla="*/ 6 h 22"/>
                <a:gd name="T12" fmla="*/ 19 w 21"/>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9" y="1"/>
                  </a:moveTo>
                  <a:cubicBezTo>
                    <a:pt x="18" y="0"/>
                    <a:pt x="16" y="0"/>
                    <a:pt x="15" y="1"/>
                  </a:cubicBezTo>
                  <a:cubicBezTo>
                    <a:pt x="1" y="16"/>
                    <a:pt x="1" y="16"/>
                    <a:pt x="1" y="16"/>
                  </a:cubicBezTo>
                  <a:cubicBezTo>
                    <a:pt x="0" y="18"/>
                    <a:pt x="0" y="20"/>
                    <a:pt x="2" y="21"/>
                  </a:cubicBezTo>
                  <a:cubicBezTo>
                    <a:pt x="3" y="22"/>
                    <a:pt x="5" y="22"/>
                    <a:pt x="7" y="21"/>
                  </a:cubicBezTo>
                  <a:cubicBezTo>
                    <a:pt x="20" y="6"/>
                    <a:pt x="20" y="6"/>
                    <a:pt x="20" y="6"/>
                  </a:cubicBezTo>
                  <a:cubicBezTo>
                    <a:pt x="21" y="5"/>
                    <a:pt x="21" y="2"/>
                    <a:pt x="19" y="1"/>
                  </a:cubicBezTo>
                  <a:close/>
                </a:path>
              </a:pathLst>
            </a:custGeom>
            <a:solidFill>
              <a:srgbClr val="FDC0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6"/>
            <p:cNvSpPr/>
            <p:nvPr/>
          </p:nvSpPr>
          <p:spPr bwMode="auto">
            <a:xfrm>
              <a:off x="4286256" y="3375028"/>
              <a:ext cx="296864" cy="296864"/>
            </a:xfrm>
            <a:custGeom>
              <a:avLst/>
              <a:gdLst>
                <a:gd name="T0" fmla="*/ 17 w 20"/>
                <a:gd name="T1" fmla="*/ 16 h 20"/>
                <a:gd name="T2" fmla="*/ 4 w 20"/>
                <a:gd name="T3" fmla="*/ 17 h 20"/>
                <a:gd name="T4" fmla="*/ 4 w 20"/>
                <a:gd name="T5" fmla="*/ 4 h 20"/>
                <a:gd name="T6" fmla="*/ 16 w 20"/>
                <a:gd name="T7" fmla="*/ 3 h 20"/>
                <a:gd name="T8" fmla="*/ 17 w 20"/>
                <a:gd name="T9" fmla="*/ 16 h 20"/>
              </a:gdLst>
              <a:ahLst/>
              <a:cxnLst>
                <a:cxn ang="0">
                  <a:pos x="T0" y="T1"/>
                </a:cxn>
                <a:cxn ang="0">
                  <a:pos x="T2" y="T3"/>
                </a:cxn>
                <a:cxn ang="0">
                  <a:pos x="T4" y="T5"/>
                </a:cxn>
                <a:cxn ang="0">
                  <a:pos x="T6" y="T7"/>
                </a:cxn>
                <a:cxn ang="0">
                  <a:pos x="T8" y="T9"/>
                </a:cxn>
              </a:cxnLst>
              <a:rect l="0" t="0" r="r" b="b"/>
              <a:pathLst>
                <a:path w="20" h="20">
                  <a:moveTo>
                    <a:pt x="17" y="16"/>
                  </a:moveTo>
                  <a:cubicBezTo>
                    <a:pt x="14" y="20"/>
                    <a:pt x="8" y="20"/>
                    <a:pt x="4" y="17"/>
                  </a:cubicBezTo>
                  <a:cubicBezTo>
                    <a:pt x="0" y="13"/>
                    <a:pt x="0" y="8"/>
                    <a:pt x="4" y="4"/>
                  </a:cubicBezTo>
                  <a:cubicBezTo>
                    <a:pt x="7" y="0"/>
                    <a:pt x="13" y="0"/>
                    <a:pt x="16" y="3"/>
                  </a:cubicBezTo>
                  <a:cubicBezTo>
                    <a:pt x="20" y="6"/>
                    <a:pt x="20" y="12"/>
                    <a:pt x="17" y="16"/>
                  </a:cubicBezTo>
                </a:path>
              </a:pathLst>
            </a:custGeom>
            <a:solidFill>
              <a:srgbClr val="4C5C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7"/>
            <p:cNvSpPr/>
            <p:nvPr/>
          </p:nvSpPr>
          <p:spPr bwMode="auto">
            <a:xfrm>
              <a:off x="4552956" y="3078165"/>
              <a:ext cx="296864" cy="296864"/>
            </a:xfrm>
            <a:custGeom>
              <a:avLst/>
              <a:gdLst>
                <a:gd name="T0" fmla="*/ 17 w 20"/>
                <a:gd name="T1" fmla="*/ 16 h 20"/>
                <a:gd name="T2" fmla="*/ 4 w 20"/>
                <a:gd name="T3" fmla="*/ 17 h 20"/>
                <a:gd name="T4" fmla="*/ 3 w 20"/>
                <a:gd name="T5" fmla="*/ 4 h 20"/>
                <a:gd name="T6" fmla="*/ 16 w 20"/>
                <a:gd name="T7" fmla="*/ 3 h 20"/>
                <a:gd name="T8" fmla="*/ 17 w 20"/>
                <a:gd name="T9" fmla="*/ 16 h 20"/>
              </a:gdLst>
              <a:ahLst/>
              <a:cxnLst>
                <a:cxn ang="0">
                  <a:pos x="T0" y="T1"/>
                </a:cxn>
                <a:cxn ang="0">
                  <a:pos x="T2" y="T3"/>
                </a:cxn>
                <a:cxn ang="0">
                  <a:pos x="T4" y="T5"/>
                </a:cxn>
                <a:cxn ang="0">
                  <a:pos x="T6" y="T7"/>
                </a:cxn>
                <a:cxn ang="0">
                  <a:pos x="T8" y="T9"/>
                </a:cxn>
              </a:cxnLst>
              <a:rect l="0" t="0" r="r" b="b"/>
              <a:pathLst>
                <a:path w="20" h="20">
                  <a:moveTo>
                    <a:pt x="17" y="16"/>
                  </a:moveTo>
                  <a:cubicBezTo>
                    <a:pt x="14" y="20"/>
                    <a:pt x="8" y="20"/>
                    <a:pt x="4" y="17"/>
                  </a:cubicBezTo>
                  <a:cubicBezTo>
                    <a:pt x="0" y="13"/>
                    <a:pt x="0" y="8"/>
                    <a:pt x="3" y="4"/>
                  </a:cubicBezTo>
                  <a:cubicBezTo>
                    <a:pt x="7" y="0"/>
                    <a:pt x="13" y="0"/>
                    <a:pt x="16" y="3"/>
                  </a:cubicBezTo>
                  <a:cubicBezTo>
                    <a:pt x="20" y="6"/>
                    <a:pt x="20" y="12"/>
                    <a:pt x="17" y="16"/>
                  </a:cubicBezTo>
                </a:path>
              </a:pathLst>
            </a:custGeom>
            <a:solidFill>
              <a:srgbClr val="4C5C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8"/>
            <p:cNvSpPr/>
            <p:nvPr/>
          </p:nvSpPr>
          <p:spPr bwMode="auto">
            <a:xfrm>
              <a:off x="2965454" y="1787526"/>
              <a:ext cx="3025778" cy="2417764"/>
            </a:xfrm>
            <a:custGeom>
              <a:avLst/>
              <a:gdLst>
                <a:gd name="T0" fmla="*/ 198 w 204"/>
                <a:gd name="T1" fmla="*/ 0 h 163"/>
                <a:gd name="T2" fmla="*/ 64 w 204"/>
                <a:gd name="T3" fmla="*/ 96 h 163"/>
                <a:gd name="T4" fmla="*/ 0 w 204"/>
                <a:gd name="T5" fmla="*/ 112 h 163"/>
                <a:gd name="T6" fmla="*/ 57 w 204"/>
                <a:gd name="T7" fmla="*/ 163 h 163"/>
                <a:gd name="T8" fmla="*/ 93 w 204"/>
                <a:gd name="T9" fmla="*/ 124 h 163"/>
                <a:gd name="T10" fmla="*/ 93 w 204"/>
                <a:gd name="T11" fmla="*/ 124 h 163"/>
                <a:gd name="T12" fmla="*/ 93 w 204"/>
                <a:gd name="T13" fmla="*/ 111 h 163"/>
                <a:gd name="T14" fmla="*/ 99 w 204"/>
                <a:gd name="T15" fmla="*/ 108 h 163"/>
                <a:gd name="T16" fmla="*/ 105 w 204"/>
                <a:gd name="T17" fmla="*/ 110 h 163"/>
                <a:gd name="T18" fmla="*/ 105 w 204"/>
                <a:gd name="T19" fmla="*/ 110 h 163"/>
                <a:gd name="T20" fmla="*/ 111 w 204"/>
                <a:gd name="T21" fmla="*/ 104 h 163"/>
                <a:gd name="T22" fmla="*/ 111 w 204"/>
                <a:gd name="T23" fmla="*/ 104 h 163"/>
                <a:gd name="T24" fmla="*/ 110 w 204"/>
                <a:gd name="T25" fmla="*/ 91 h 163"/>
                <a:gd name="T26" fmla="*/ 117 w 204"/>
                <a:gd name="T27" fmla="*/ 88 h 163"/>
                <a:gd name="T28" fmla="*/ 123 w 204"/>
                <a:gd name="T29" fmla="*/ 90 h 163"/>
                <a:gd name="T30" fmla="*/ 123 w 204"/>
                <a:gd name="T31" fmla="*/ 90 h 163"/>
                <a:gd name="T32" fmla="*/ 131 w 204"/>
                <a:gd name="T33" fmla="*/ 82 h 163"/>
                <a:gd name="T34" fmla="*/ 131 w 204"/>
                <a:gd name="T35" fmla="*/ 82 h 163"/>
                <a:gd name="T36" fmla="*/ 129 w 204"/>
                <a:gd name="T37" fmla="*/ 41 h 163"/>
                <a:gd name="T38" fmla="*/ 150 w 204"/>
                <a:gd name="T39" fmla="*/ 31 h 163"/>
                <a:gd name="T40" fmla="*/ 170 w 204"/>
                <a:gd name="T41" fmla="*/ 39 h 163"/>
                <a:gd name="T42" fmla="*/ 170 w 204"/>
                <a:gd name="T43" fmla="*/ 39 h 163"/>
                <a:gd name="T44" fmla="*/ 204 w 204"/>
                <a:gd name="T45" fmla="*/ 0 h 163"/>
                <a:gd name="T46" fmla="*/ 198 w 204"/>
                <a:gd name="T4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4" h="163">
                  <a:moveTo>
                    <a:pt x="198" y="0"/>
                  </a:moveTo>
                  <a:cubicBezTo>
                    <a:pt x="180" y="0"/>
                    <a:pt x="122" y="8"/>
                    <a:pt x="64" y="96"/>
                  </a:cubicBezTo>
                  <a:cubicBezTo>
                    <a:pt x="0" y="112"/>
                    <a:pt x="0" y="112"/>
                    <a:pt x="0" y="112"/>
                  </a:cubicBezTo>
                  <a:cubicBezTo>
                    <a:pt x="57" y="163"/>
                    <a:pt x="57" y="163"/>
                    <a:pt x="57" y="163"/>
                  </a:cubicBezTo>
                  <a:cubicBezTo>
                    <a:pt x="93" y="124"/>
                    <a:pt x="93" y="124"/>
                    <a:pt x="93" y="124"/>
                  </a:cubicBezTo>
                  <a:cubicBezTo>
                    <a:pt x="93" y="124"/>
                    <a:pt x="93" y="124"/>
                    <a:pt x="93" y="124"/>
                  </a:cubicBezTo>
                  <a:cubicBezTo>
                    <a:pt x="89" y="120"/>
                    <a:pt x="89" y="115"/>
                    <a:pt x="93" y="111"/>
                  </a:cubicBezTo>
                  <a:cubicBezTo>
                    <a:pt x="94" y="109"/>
                    <a:pt x="97" y="108"/>
                    <a:pt x="99" y="108"/>
                  </a:cubicBezTo>
                  <a:cubicBezTo>
                    <a:pt x="101" y="108"/>
                    <a:pt x="104" y="109"/>
                    <a:pt x="105" y="110"/>
                  </a:cubicBezTo>
                  <a:cubicBezTo>
                    <a:pt x="105" y="110"/>
                    <a:pt x="105" y="110"/>
                    <a:pt x="105" y="110"/>
                  </a:cubicBezTo>
                  <a:cubicBezTo>
                    <a:pt x="111" y="104"/>
                    <a:pt x="111" y="104"/>
                    <a:pt x="111" y="104"/>
                  </a:cubicBezTo>
                  <a:cubicBezTo>
                    <a:pt x="111" y="104"/>
                    <a:pt x="111" y="104"/>
                    <a:pt x="111" y="104"/>
                  </a:cubicBezTo>
                  <a:cubicBezTo>
                    <a:pt x="107" y="100"/>
                    <a:pt x="107" y="95"/>
                    <a:pt x="110" y="91"/>
                  </a:cubicBezTo>
                  <a:cubicBezTo>
                    <a:pt x="112" y="89"/>
                    <a:pt x="115" y="88"/>
                    <a:pt x="117" y="88"/>
                  </a:cubicBezTo>
                  <a:cubicBezTo>
                    <a:pt x="119" y="88"/>
                    <a:pt x="121" y="89"/>
                    <a:pt x="123" y="90"/>
                  </a:cubicBezTo>
                  <a:cubicBezTo>
                    <a:pt x="123" y="90"/>
                    <a:pt x="123" y="90"/>
                    <a:pt x="123" y="90"/>
                  </a:cubicBezTo>
                  <a:cubicBezTo>
                    <a:pt x="131" y="82"/>
                    <a:pt x="131" y="82"/>
                    <a:pt x="131" y="82"/>
                  </a:cubicBezTo>
                  <a:cubicBezTo>
                    <a:pt x="131" y="82"/>
                    <a:pt x="131" y="82"/>
                    <a:pt x="131" y="82"/>
                  </a:cubicBezTo>
                  <a:cubicBezTo>
                    <a:pt x="119" y="71"/>
                    <a:pt x="118" y="53"/>
                    <a:pt x="129" y="41"/>
                  </a:cubicBezTo>
                  <a:cubicBezTo>
                    <a:pt x="134" y="34"/>
                    <a:pt x="142" y="31"/>
                    <a:pt x="150" y="31"/>
                  </a:cubicBezTo>
                  <a:cubicBezTo>
                    <a:pt x="157" y="31"/>
                    <a:pt x="164" y="34"/>
                    <a:pt x="170" y="39"/>
                  </a:cubicBezTo>
                  <a:cubicBezTo>
                    <a:pt x="170" y="39"/>
                    <a:pt x="170" y="39"/>
                    <a:pt x="170" y="39"/>
                  </a:cubicBezTo>
                  <a:cubicBezTo>
                    <a:pt x="204" y="0"/>
                    <a:pt x="204" y="0"/>
                    <a:pt x="204" y="0"/>
                  </a:cubicBezTo>
                  <a:cubicBezTo>
                    <a:pt x="203" y="0"/>
                    <a:pt x="201" y="0"/>
                    <a:pt x="198" y="0"/>
                  </a:cubicBezTo>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p:nvPr/>
          </p:nvSpPr>
          <p:spPr bwMode="auto">
            <a:xfrm>
              <a:off x="4716469" y="2247900"/>
              <a:ext cx="769938" cy="755650"/>
            </a:xfrm>
            <a:custGeom>
              <a:avLst/>
              <a:gdLst>
                <a:gd name="T0" fmla="*/ 32 w 52"/>
                <a:gd name="T1" fmla="*/ 0 h 51"/>
                <a:gd name="T2" fmla="*/ 11 w 52"/>
                <a:gd name="T3" fmla="*/ 10 h 51"/>
                <a:gd name="T4" fmla="*/ 13 w 52"/>
                <a:gd name="T5" fmla="*/ 51 h 51"/>
                <a:gd name="T6" fmla="*/ 13 w 52"/>
                <a:gd name="T7" fmla="*/ 51 h 51"/>
                <a:gd name="T8" fmla="*/ 17 w 52"/>
                <a:gd name="T9" fmla="*/ 46 h 51"/>
                <a:gd name="T10" fmla="*/ 17 w 52"/>
                <a:gd name="T11" fmla="*/ 46 h 51"/>
                <a:gd name="T12" fmla="*/ 15 w 52"/>
                <a:gd name="T13" fmla="*/ 14 h 51"/>
                <a:gd name="T14" fmla="*/ 32 w 52"/>
                <a:gd name="T15" fmla="*/ 6 h 51"/>
                <a:gd name="T16" fmla="*/ 48 w 52"/>
                <a:gd name="T17" fmla="*/ 12 h 51"/>
                <a:gd name="T18" fmla="*/ 48 w 52"/>
                <a:gd name="T19" fmla="*/ 12 h 51"/>
                <a:gd name="T20" fmla="*/ 52 w 52"/>
                <a:gd name="T21" fmla="*/ 8 h 51"/>
                <a:gd name="T22" fmla="*/ 52 w 52"/>
                <a:gd name="T23" fmla="*/ 8 h 51"/>
                <a:gd name="T24" fmla="*/ 32 w 52"/>
                <a:gd name="T25"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51">
                  <a:moveTo>
                    <a:pt x="32" y="0"/>
                  </a:moveTo>
                  <a:cubicBezTo>
                    <a:pt x="24" y="0"/>
                    <a:pt x="16" y="3"/>
                    <a:pt x="11" y="10"/>
                  </a:cubicBezTo>
                  <a:cubicBezTo>
                    <a:pt x="0" y="22"/>
                    <a:pt x="1" y="40"/>
                    <a:pt x="13" y="51"/>
                  </a:cubicBezTo>
                  <a:cubicBezTo>
                    <a:pt x="13" y="51"/>
                    <a:pt x="13" y="51"/>
                    <a:pt x="13" y="51"/>
                  </a:cubicBezTo>
                  <a:cubicBezTo>
                    <a:pt x="17" y="46"/>
                    <a:pt x="17" y="46"/>
                    <a:pt x="17" y="46"/>
                  </a:cubicBezTo>
                  <a:cubicBezTo>
                    <a:pt x="17" y="46"/>
                    <a:pt x="17" y="46"/>
                    <a:pt x="17" y="46"/>
                  </a:cubicBezTo>
                  <a:cubicBezTo>
                    <a:pt x="7" y="38"/>
                    <a:pt x="6" y="23"/>
                    <a:pt x="15" y="14"/>
                  </a:cubicBezTo>
                  <a:cubicBezTo>
                    <a:pt x="19" y="9"/>
                    <a:pt x="26" y="6"/>
                    <a:pt x="32" y="6"/>
                  </a:cubicBezTo>
                  <a:cubicBezTo>
                    <a:pt x="38" y="6"/>
                    <a:pt x="43" y="8"/>
                    <a:pt x="48" y="12"/>
                  </a:cubicBezTo>
                  <a:cubicBezTo>
                    <a:pt x="48" y="12"/>
                    <a:pt x="48" y="12"/>
                    <a:pt x="48" y="12"/>
                  </a:cubicBezTo>
                  <a:cubicBezTo>
                    <a:pt x="52" y="8"/>
                    <a:pt x="52" y="8"/>
                    <a:pt x="52" y="8"/>
                  </a:cubicBezTo>
                  <a:cubicBezTo>
                    <a:pt x="52" y="8"/>
                    <a:pt x="52" y="8"/>
                    <a:pt x="52" y="8"/>
                  </a:cubicBezTo>
                  <a:cubicBezTo>
                    <a:pt x="46" y="3"/>
                    <a:pt x="39" y="0"/>
                    <a:pt x="32" y="0"/>
                  </a:cubicBezTo>
                </a:path>
              </a:pathLst>
            </a:custGeom>
            <a:solidFill>
              <a:srgbClr val="969F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4805368" y="2336800"/>
              <a:ext cx="622300" cy="593725"/>
            </a:xfrm>
            <a:custGeom>
              <a:avLst/>
              <a:gdLst>
                <a:gd name="T0" fmla="*/ 26 w 42"/>
                <a:gd name="T1" fmla="*/ 0 h 40"/>
                <a:gd name="T2" fmla="*/ 9 w 42"/>
                <a:gd name="T3" fmla="*/ 8 h 40"/>
                <a:gd name="T4" fmla="*/ 11 w 42"/>
                <a:gd name="T5" fmla="*/ 40 h 40"/>
                <a:gd name="T6" fmla="*/ 11 w 42"/>
                <a:gd name="T7" fmla="*/ 40 h 40"/>
                <a:gd name="T8" fmla="*/ 42 w 42"/>
                <a:gd name="T9" fmla="*/ 6 h 40"/>
                <a:gd name="T10" fmla="*/ 42 w 42"/>
                <a:gd name="T11" fmla="*/ 6 h 40"/>
                <a:gd name="T12" fmla="*/ 26 w 42"/>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2" h="40">
                  <a:moveTo>
                    <a:pt x="26" y="0"/>
                  </a:moveTo>
                  <a:cubicBezTo>
                    <a:pt x="20" y="0"/>
                    <a:pt x="13" y="3"/>
                    <a:pt x="9" y="8"/>
                  </a:cubicBezTo>
                  <a:cubicBezTo>
                    <a:pt x="0" y="17"/>
                    <a:pt x="1" y="32"/>
                    <a:pt x="11" y="40"/>
                  </a:cubicBezTo>
                  <a:cubicBezTo>
                    <a:pt x="11" y="40"/>
                    <a:pt x="11" y="40"/>
                    <a:pt x="11" y="40"/>
                  </a:cubicBezTo>
                  <a:cubicBezTo>
                    <a:pt x="42" y="6"/>
                    <a:pt x="42" y="6"/>
                    <a:pt x="42" y="6"/>
                  </a:cubicBezTo>
                  <a:cubicBezTo>
                    <a:pt x="42" y="6"/>
                    <a:pt x="42" y="6"/>
                    <a:pt x="42" y="6"/>
                  </a:cubicBezTo>
                  <a:cubicBezTo>
                    <a:pt x="37" y="2"/>
                    <a:pt x="32" y="0"/>
                    <a:pt x="26" y="0"/>
                  </a:cubicBezTo>
                </a:path>
              </a:pathLst>
            </a:custGeom>
            <a:solidFill>
              <a:srgbClr val="FEDA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3440115" y="4457701"/>
              <a:ext cx="88900" cy="74614"/>
            </a:xfrm>
            <a:custGeom>
              <a:avLst/>
              <a:gdLst>
                <a:gd name="T0" fmla="*/ 0 w 56"/>
                <a:gd name="T1" fmla="*/ 0 h 47"/>
                <a:gd name="T2" fmla="*/ 38 w 56"/>
                <a:gd name="T3" fmla="*/ 28 h 47"/>
                <a:gd name="T4" fmla="*/ 56 w 56"/>
                <a:gd name="T5" fmla="*/ 47 h 47"/>
                <a:gd name="T6" fmla="*/ 56 w 56"/>
                <a:gd name="T7" fmla="*/ 47 h 47"/>
                <a:gd name="T8" fmla="*/ 0 w 56"/>
                <a:gd name="T9" fmla="*/ 0 h 47"/>
              </a:gdLst>
              <a:ahLst/>
              <a:cxnLst>
                <a:cxn ang="0">
                  <a:pos x="T0" y="T1"/>
                </a:cxn>
                <a:cxn ang="0">
                  <a:pos x="T2" y="T3"/>
                </a:cxn>
                <a:cxn ang="0">
                  <a:pos x="T4" y="T5"/>
                </a:cxn>
                <a:cxn ang="0">
                  <a:pos x="T6" y="T7"/>
                </a:cxn>
                <a:cxn ang="0">
                  <a:pos x="T8" y="T9"/>
                </a:cxn>
              </a:cxnLst>
              <a:rect l="0" t="0" r="r" b="b"/>
              <a:pathLst>
                <a:path w="56" h="47">
                  <a:moveTo>
                    <a:pt x="0" y="0"/>
                  </a:moveTo>
                  <a:lnTo>
                    <a:pt x="38" y="28"/>
                  </a:lnTo>
                  <a:lnTo>
                    <a:pt x="56" y="47"/>
                  </a:lnTo>
                  <a:lnTo>
                    <a:pt x="56" y="47"/>
                  </a:lnTo>
                  <a:lnTo>
                    <a:pt x="0" y="0"/>
                  </a:lnTo>
                  <a:close/>
                </a:path>
              </a:pathLst>
            </a:custGeom>
            <a:solidFill>
              <a:srgbClr val="969F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3440115" y="4457701"/>
              <a:ext cx="88900" cy="74614"/>
            </a:xfrm>
            <a:custGeom>
              <a:avLst/>
              <a:gdLst>
                <a:gd name="T0" fmla="*/ 0 w 56"/>
                <a:gd name="T1" fmla="*/ 0 h 47"/>
                <a:gd name="T2" fmla="*/ 38 w 56"/>
                <a:gd name="T3" fmla="*/ 28 h 47"/>
                <a:gd name="T4" fmla="*/ 56 w 56"/>
                <a:gd name="T5" fmla="*/ 47 h 47"/>
                <a:gd name="T6" fmla="*/ 56 w 56"/>
                <a:gd name="T7" fmla="*/ 47 h 47"/>
                <a:gd name="T8" fmla="*/ 0 w 56"/>
                <a:gd name="T9" fmla="*/ 0 h 47"/>
              </a:gdLst>
              <a:ahLst/>
              <a:cxnLst>
                <a:cxn ang="0">
                  <a:pos x="T0" y="T1"/>
                </a:cxn>
                <a:cxn ang="0">
                  <a:pos x="T2" y="T3"/>
                </a:cxn>
                <a:cxn ang="0">
                  <a:pos x="T4" y="T5"/>
                </a:cxn>
                <a:cxn ang="0">
                  <a:pos x="T6" y="T7"/>
                </a:cxn>
                <a:cxn ang="0">
                  <a:pos x="T8" y="T9"/>
                </a:cxn>
              </a:cxnLst>
              <a:rect l="0" t="0" r="r" b="b"/>
              <a:pathLst>
                <a:path w="56" h="47">
                  <a:moveTo>
                    <a:pt x="0" y="0"/>
                  </a:moveTo>
                  <a:lnTo>
                    <a:pt x="38" y="28"/>
                  </a:lnTo>
                  <a:lnTo>
                    <a:pt x="56" y="47"/>
                  </a:lnTo>
                  <a:lnTo>
                    <a:pt x="56" y="4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p:nvPr/>
          </p:nvSpPr>
          <p:spPr bwMode="auto">
            <a:xfrm>
              <a:off x="2759078" y="3449639"/>
              <a:ext cx="1052514" cy="993775"/>
            </a:xfrm>
            <a:custGeom>
              <a:avLst/>
              <a:gdLst>
                <a:gd name="T0" fmla="*/ 130 w 663"/>
                <a:gd name="T1" fmla="*/ 0 h 626"/>
                <a:gd name="T2" fmla="*/ 130 w 663"/>
                <a:gd name="T3" fmla="*/ 0 h 626"/>
                <a:gd name="T4" fmla="*/ 0 w 663"/>
                <a:gd name="T5" fmla="*/ 140 h 626"/>
                <a:gd name="T6" fmla="*/ 532 w 663"/>
                <a:gd name="T7" fmla="*/ 626 h 626"/>
                <a:gd name="T8" fmla="*/ 663 w 663"/>
                <a:gd name="T9" fmla="*/ 476 h 626"/>
                <a:gd name="T10" fmla="*/ 130 w 663"/>
                <a:gd name="T11" fmla="*/ 0 h 626"/>
              </a:gdLst>
              <a:ahLst/>
              <a:cxnLst>
                <a:cxn ang="0">
                  <a:pos x="T0" y="T1"/>
                </a:cxn>
                <a:cxn ang="0">
                  <a:pos x="T2" y="T3"/>
                </a:cxn>
                <a:cxn ang="0">
                  <a:pos x="T4" y="T5"/>
                </a:cxn>
                <a:cxn ang="0">
                  <a:pos x="T6" y="T7"/>
                </a:cxn>
                <a:cxn ang="0">
                  <a:pos x="T8" y="T9"/>
                </a:cxn>
                <a:cxn ang="0">
                  <a:pos x="T10" y="T11"/>
                </a:cxn>
              </a:cxnLst>
              <a:rect l="0" t="0" r="r" b="b"/>
              <a:pathLst>
                <a:path w="663" h="626">
                  <a:moveTo>
                    <a:pt x="130" y="0"/>
                  </a:moveTo>
                  <a:lnTo>
                    <a:pt x="130" y="0"/>
                  </a:lnTo>
                  <a:lnTo>
                    <a:pt x="0" y="140"/>
                  </a:lnTo>
                  <a:lnTo>
                    <a:pt x="532" y="626"/>
                  </a:lnTo>
                  <a:lnTo>
                    <a:pt x="663" y="476"/>
                  </a:lnTo>
                  <a:lnTo>
                    <a:pt x="130" y="0"/>
                  </a:lnTo>
                  <a:close/>
                </a:path>
              </a:pathLst>
            </a:custGeom>
            <a:solidFill>
              <a:srgbClr val="D7D7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p:nvPr/>
          </p:nvSpPr>
          <p:spPr bwMode="auto">
            <a:xfrm>
              <a:off x="2759078" y="3449639"/>
              <a:ext cx="1052514" cy="993775"/>
            </a:xfrm>
            <a:custGeom>
              <a:avLst/>
              <a:gdLst>
                <a:gd name="T0" fmla="*/ 130 w 663"/>
                <a:gd name="T1" fmla="*/ 0 h 626"/>
                <a:gd name="T2" fmla="*/ 130 w 663"/>
                <a:gd name="T3" fmla="*/ 0 h 626"/>
                <a:gd name="T4" fmla="*/ 0 w 663"/>
                <a:gd name="T5" fmla="*/ 140 h 626"/>
                <a:gd name="T6" fmla="*/ 532 w 663"/>
                <a:gd name="T7" fmla="*/ 626 h 626"/>
                <a:gd name="T8" fmla="*/ 663 w 663"/>
                <a:gd name="T9" fmla="*/ 476 h 626"/>
                <a:gd name="T10" fmla="*/ 130 w 663"/>
                <a:gd name="T11" fmla="*/ 0 h 626"/>
              </a:gdLst>
              <a:ahLst/>
              <a:cxnLst>
                <a:cxn ang="0">
                  <a:pos x="T0" y="T1"/>
                </a:cxn>
                <a:cxn ang="0">
                  <a:pos x="T2" y="T3"/>
                </a:cxn>
                <a:cxn ang="0">
                  <a:pos x="T4" y="T5"/>
                </a:cxn>
                <a:cxn ang="0">
                  <a:pos x="T6" y="T7"/>
                </a:cxn>
                <a:cxn ang="0">
                  <a:pos x="T8" y="T9"/>
                </a:cxn>
                <a:cxn ang="0">
                  <a:pos x="T10" y="T11"/>
                </a:cxn>
              </a:cxnLst>
              <a:rect l="0" t="0" r="r" b="b"/>
              <a:pathLst>
                <a:path w="663" h="626">
                  <a:moveTo>
                    <a:pt x="130" y="0"/>
                  </a:moveTo>
                  <a:lnTo>
                    <a:pt x="130" y="0"/>
                  </a:lnTo>
                  <a:lnTo>
                    <a:pt x="0" y="140"/>
                  </a:lnTo>
                  <a:lnTo>
                    <a:pt x="532" y="626"/>
                  </a:lnTo>
                  <a:lnTo>
                    <a:pt x="663" y="47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p:nvPr/>
          </p:nvSpPr>
          <p:spPr bwMode="auto">
            <a:xfrm>
              <a:off x="2684465" y="3671889"/>
              <a:ext cx="919164" cy="860425"/>
            </a:xfrm>
            <a:custGeom>
              <a:avLst/>
              <a:gdLst>
                <a:gd name="T0" fmla="*/ 47 w 579"/>
                <a:gd name="T1" fmla="*/ 0 h 542"/>
                <a:gd name="T2" fmla="*/ 0 w 579"/>
                <a:gd name="T3" fmla="*/ 65 h 542"/>
                <a:gd name="T4" fmla="*/ 476 w 579"/>
                <a:gd name="T5" fmla="*/ 495 h 542"/>
                <a:gd name="T6" fmla="*/ 532 w 579"/>
                <a:gd name="T7" fmla="*/ 542 h 542"/>
                <a:gd name="T8" fmla="*/ 579 w 579"/>
                <a:gd name="T9" fmla="*/ 486 h 542"/>
                <a:gd name="T10" fmla="*/ 47 w 579"/>
                <a:gd name="T11" fmla="*/ 0 h 542"/>
              </a:gdLst>
              <a:ahLst/>
              <a:cxnLst>
                <a:cxn ang="0">
                  <a:pos x="T0" y="T1"/>
                </a:cxn>
                <a:cxn ang="0">
                  <a:pos x="T2" y="T3"/>
                </a:cxn>
                <a:cxn ang="0">
                  <a:pos x="T4" y="T5"/>
                </a:cxn>
                <a:cxn ang="0">
                  <a:pos x="T6" y="T7"/>
                </a:cxn>
                <a:cxn ang="0">
                  <a:pos x="T8" y="T9"/>
                </a:cxn>
                <a:cxn ang="0">
                  <a:pos x="T10" y="T11"/>
                </a:cxn>
              </a:cxnLst>
              <a:rect l="0" t="0" r="r" b="b"/>
              <a:pathLst>
                <a:path w="579" h="542">
                  <a:moveTo>
                    <a:pt x="47" y="0"/>
                  </a:moveTo>
                  <a:lnTo>
                    <a:pt x="0" y="65"/>
                  </a:lnTo>
                  <a:lnTo>
                    <a:pt x="476" y="495"/>
                  </a:lnTo>
                  <a:lnTo>
                    <a:pt x="532" y="542"/>
                  </a:lnTo>
                  <a:lnTo>
                    <a:pt x="579" y="486"/>
                  </a:lnTo>
                  <a:lnTo>
                    <a:pt x="47" y="0"/>
                  </a:lnTo>
                  <a:close/>
                </a:path>
              </a:pathLst>
            </a:custGeom>
            <a:solidFill>
              <a:srgbClr val="969F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2684465" y="3671890"/>
              <a:ext cx="919164" cy="860425"/>
            </a:xfrm>
            <a:custGeom>
              <a:avLst/>
              <a:gdLst>
                <a:gd name="T0" fmla="*/ 47 w 579"/>
                <a:gd name="T1" fmla="*/ 0 h 542"/>
                <a:gd name="T2" fmla="*/ 0 w 579"/>
                <a:gd name="T3" fmla="*/ 65 h 542"/>
                <a:gd name="T4" fmla="*/ 476 w 579"/>
                <a:gd name="T5" fmla="*/ 495 h 542"/>
                <a:gd name="T6" fmla="*/ 532 w 579"/>
                <a:gd name="T7" fmla="*/ 542 h 542"/>
                <a:gd name="T8" fmla="*/ 579 w 579"/>
                <a:gd name="T9" fmla="*/ 486 h 542"/>
                <a:gd name="T10" fmla="*/ 47 w 579"/>
                <a:gd name="T11" fmla="*/ 0 h 542"/>
              </a:gdLst>
              <a:ahLst/>
              <a:cxnLst>
                <a:cxn ang="0">
                  <a:pos x="T0" y="T1"/>
                </a:cxn>
                <a:cxn ang="0">
                  <a:pos x="T2" y="T3"/>
                </a:cxn>
                <a:cxn ang="0">
                  <a:pos x="T4" y="T5"/>
                </a:cxn>
                <a:cxn ang="0">
                  <a:pos x="T6" y="T7"/>
                </a:cxn>
                <a:cxn ang="0">
                  <a:pos x="T8" y="T9"/>
                </a:cxn>
                <a:cxn ang="0">
                  <a:pos x="T10" y="T11"/>
                </a:cxn>
              </a:cxnLst>
              <a:rect l="0" t="0" r="r" b="b"/>
              <a:pathLst>
                <a:path w="579" h="542">
                  <a:moveTo>
                    <a:pt x="47" y="0"/>
                  </a:moveTo>
                  <a:lnTo>
                    <a:pt x="0" y="65"/>
                  </a:lnTo>
                  <a:lnTo>
                    <a:pt x="476" y="495"/>
                  </a:lnTo>
                  <a:lnTo>
                    <a:pt x="532" y="542"/>
                  </a:lnTo>
                  <a:lnTo>
                    <a:pt x="579" y="486"/>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p:nvPr/>
          </p:nvSpPr>
          <p:spPr bwMode="auto">
            <a:xfrm>
              <a:off x="4286258" y="3389318"/>
              <a:ext cx="236538" cy="238125"/>
            </a:xfrm>
            <a:custGeom>
              <a:avLst/>
              <a:gdLst>
                <a:gd name="T0" fmla="*/ 10 w 16"/>
                <a:gd name="T1" fmla="*/ 0 h 16"/>
                <a:gd name="T2" fmla="*/ 4 w 16"/>
                <a:gd name="T3" fmla="*/ 3 h 16"/>
                <a:gd name="T4" fmla="*/ 4 w 16"/>
                <a:gd name="T5" fmla="*/ 16 h 16"/>
                <a:gd name="T6" fmla="*/ 4 w 16"/>
                <a:gd name="T7" fmla="*/ 16 h 16"/>
                <a:gd name="T8" fmla="*/ 16 w 16"/>
                <a:gd name="T9" fmla="*/ 2 h 16"/>
                <a:gd name="T10" fmla="*/ 16 w 16"/>
                <a:gd name="T11" fmla="*/ 2 h 16"/>
                <a:gd name="T12" fmla="*/ 10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10" y="0"/>
                  </a:moveTo>
                  <a:cubicBezTo>
                    <a:pt x="8" y="0"/>
                    <a:pt x="5" y="1"/>
                    <a:pt x="4" y="3"/>
                  </a:cubicBezTo>
                  <a:cubicBezTo>
                    <a:pt x="0" y="7"/>
                    <a:pt x="0" y="12"/>
                    <a:pt x="4" y="16"/>
                  </a:cubicBezTo>
                  <a:cubicBezTo>
                    <a:pt x="4" y="16"/>
                    <a:pt x="4" y="16"/>
                    <a:pt x="4" y="16"/>
                  </a:cubicBezTo>
                  <a:cubicBezTo>
                    <a:pt x="16" y="2"/>
                    <a:pt x="16" y="2"/>
                    <a:pt x="16" y="2"/>
                  </a:cubicBezTo>
                  <a:cubicBezTo>
                    <a:pt x="16" y="2"/>
                    <a:pt x="16" y="2"/>
                    <a:pt x="16" y="2"/>
                  </a:cubicBezTo>
                  <a:cubicBezTo>
                    <a:pt x="15" y="1"/>
                    <a:pt x="12" y="0"/>
                    <a:pt x="1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4552952" y="3094038"/>
              <a:ext cx="236538" cy="236538"/>
            </a:xfrm>
            <a:custGeom>
              <a:avLst/>
              <a:gdLst>
                <a:gd name="T0" fmla="*/ 10 w 16"/>
                <a:gd name="T1" fmla="*/ 0 h 16"/>
                <a:gd name="T2" fmla="*/ 3 w 16"/>
                <a:gd name="T3" fmla="*/ 3 h 16"/>
                <a:gd name="T4" fmla="*/ 4 w 16"/>
                <a:gd name="T5" fmla="*/ 16 h 16"/>
                <a:gd name="T6" fmla="*/ 4 w 16"/>
                <a:gd name="T7" fmla="*/ 16 h 16"/>
                <a:gd name="T8" fmla="*/ 16 w 16"/>
                <a:gd name="T9" fmla="*/ 2 h 16"/>
                <a:gd name="T10" fmla="*/ 16 w 16"/>
                <a:gd name="T11" fmla="*/ 2 h 16"/>
                <a:gd name="T12" fmla="*/ 10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10" y="0"/>
                  </a:moveTo>
                  <a:cubicBezTo>
                    <a:pt x="8" y="0"/>
                    <a:pt x="5" y="1"/>
                    <a:pt x="3" y="3"/>
                  </a:cubicBezTo>
                  <a:cubicBezTo>
                    <a:pt x="0" y="7"/>
                    <a:pt x="0" y="12"/>
                    <a:pt x="4" y="16"/>
                  </a:cubicBezTo>
                  <a:cubicBezTo>
                    <a:pt x="4" y="16"/>
                    <a:pt x="4" y="16"/>
                    <a:pt x="4" y="16"/>
                  </a:cubicBezTo>
                  <a:cubicBezTo>
                    <a:pt x="16" y="2"/>
                    <a:pt x="16" y="2"/>
                    <a:pt x="16" y="2"/>
                  </a:cubicBezTo>
                  <a:cubicBezTo>
                    <a:pt x="16" y="2"/>
                    <a:pt x="16" y="2"/>
                    <a:pt x="16" y="2"/>
                  </a:cubicBezTo>
                  <a:cubicBezTo>
                    <a:pt x="14" y="1"/>
                    <a:pt x="12" y="0"/>
                    <a:pt x="1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7" name="组合 76"/>
          <p:cNvGrpSpPr/>
          <p:nvPr/>
        </p:nvGrpSpPr>
        <p:grpSpPr>
          <a:xfrm>
            <a:off x="156704" y="5460274"/>
            <a:ext cx="3194771" cy="710983"/>
            <a:chOff x="156704" y="5460274"/>
            <a:chExt cx="3194771" cy="710983"/>
          </a:xfrm>
        </p:grpSpPr>
        <p:sp>
          <p:nvSpPr>
            <p:cNvPr id="39" name="矩形 38"/>
            <p:cNvSpPr/>
            <p:nvPr/>
          </p:nvSpPr>
          <p:spPr>
            <a:xfrm>
              <a:off x="166407" y="5460274"/>
              <a:ext cx="3185068" cy="710983"/>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56704" y="5547368"/>
              <a:ext cx="3187337" cy="492443"/>
            </a:xfrm>
            <a:prstGeom prst="rect">
              <a:avLst/>
            </a:prstGeom>
          </p:spPr>
          <p:txBody>
            <a:bodyPr wrap="square">
              <a:spAutoFit/>
            </a:bodyPr>
            <a:lstStyle/>
            <a:p>
              <a:pPr algn="just"/>
              <a:r>
                <a:rPr lang="zh-CN" altLang="en-US" sz="2600" b="1" dirty="0" smtClean="0">
                  <a:solidFill>
                    <a:schemeClr val="bg1"/>
                  </a:solidFill>
                  <a:latin typeface="微软雅黑" panose="020B0503020204020204" pitchFamily="34" charset="-122"/>
                  <a:ea typeface="微软雅黑" panose="020B0503020204020204" pitchFamily="34" charset="-122"/>
                </a:rPr>
                <a:t>学校管理的三重境界</a:t>
              </a:r>
              <a:endParaRPr lang="en-US" altLang="zh-CN" sz="26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3773630" y="4128378"/>
            <a:ext cx="7965503" cy="592928"/>
            <a:chOff x="3773630" y="1463424"/>
            <a:chExt cx="7965503" cy="592928"/>
          </a:xfrm>
        </p:grpSpPr>
        <p:grpSp>
          <p:nvGrpSpPr>
            <p:cNvPr id="73" name="组合 72"/>
            <p:cNvGrpSpPr/>
            <p:nvPr/>
          </p:nvGrpSpPr>
          <p:grpSpPr>
            <a:xfrm>
              <a:off x="3773630" y="1463424"/>
              <a:ext cx="592928" cy="592928"/>
              <a:chOff x="6072806" y="5034114"/>
              <a:chExt cx="592928" cy="592928"/>
            </a:xfrm>
          </p:grpSpPr>
          <p:sp>
            <p:nvSpPr>
              <p:cNvPr id="58" name="椭圆 57"/>
              <p:cNvSpPr/>
              <p:nvPr/>
            </p:nvSpPr>
            <p:spPr>
              <a:xfrm>
                <a:off x="6072806" y="5034114"/>
                <a:ext cx="592928" cy="59292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72"/>
              <p:cNvSpPr>
                <a:spLocks noEditPoints="1"/>
              </p:cNvSpPr>
              <p:nvPr/>
            </p:nvSpPr>
            <p:spPr bwMode="auto">
              <a:xfrm>
                <a:off x="6202307" y="5167802"/>
                <a:ext cx="342803" cy="342803"/>
              </a:xfrm>
              <a:custGeom>
                <a:avLst/>
                <a:gdLst>
                  <a:gd name="T0" fmla="*/ 89 w 101"/>
                  <a:gd name="T1" fmla="*/ 60 h 101"/>
                  <a:gd name="T2" fmla="*/ 90 w 101"/>
                  <a:gd name="T3" fmla="*/ 45 h 101"/>
                  <a:gd name="T4" fmla="*/ 101 w 101"/>
                  <a:gd name="T5" fmla="*/ 39 h 101"/>
                  <a:gd name="T6" fmla="*/ 95 w 101"/>
                  <a:gd name="T7" fmla="*/ 27 h 101"/>
                  <a:gd name="T8" fmla="*/ 85 w 101"/>
                  <a:gd name="T9" fmla="*/ 30 h 101"/>
                  <a:gd name="T10" fmla="*/ 79 w 101"/>
                  <a:gd name="T11" fmla="*/ 9 h 101"/>
                  <a:gd name="T12" fmla="*/ 78 w 101"/>
                  <a:gd name="T13" fmla="*/ 7 h 101"/>
                  <a:gd name="T14" fmla="*/ 67 w 101"/>
                  <a:gd name="T15" fmla="*/ 2 h 101"/>
                  <a:gd name="T16" fmla="*/ 60 w 101"/>
                  <a:gd name="T17" fmla="*/ 12 h 101"/>
                  <a:gd name="T18" fmla="*/ 45 w 101"/>
                  <a:gd name="T19" fmla="*/ 11 h 101"/>
                  <a:gd name="T20" fmla="*/ 41 w 101"/>
                  <a:gd name="T21" fmla="*/ 1 h 101"/>
                  <a:gd name="T22" fmla="*/ 39 w 101"/>
                  <a:gd name="T23" fmla="*/ 0 h 101"/>
                  <a:gd name="T24" fmla="*/ 27 w 101"/>
                  <a:gd name="T25" fmla="*/ 7 h 101"/>
                  <a:gd name="T26" fmla="*/ 19 w 101"/>
                  <a:gd name="T27" fmla="*/ 27 h 101"/>
                  <a:gd name="T28" fmla="*/ 9 w 101"/>
                  <a:gd name="T29" fmla="*/ 22 h 101"/>
                  <a:gd name="T30" fmla="*/ 2 w 101"/>
                  <a:gd name="T31" fmla="*/ 34 h 101"/>
                  <a:gd name="T32" fmla="*/ 3 w 101"/>
                  <a:gd name="T33" fmla="*/ 37 h 101"/>
                  <a:gd name="T34" fmla="*/ 11 w 101"/>
                  <a:gd name="T35" fmla="*/ 49 h 101"/>
                  <a:gd name="T36" fmla="*/ 2 w 101"/>
                  <a:gd name="T37" fmla="*/ 60 h 101"/>
                  <a:gd name="T38" fmla="*/ 5 w 101"/>
                  <a:gd name="T39" fmla="*/ 73 h 101"/>
                  <a:gd name="T40" fmla="*/ 7 w 101"/>
                  <a:gd name="T41" fmla="*/ 75 h 101"/>
                  <a:gd name="T42" fmla="*/ 27 w 101"/>
                  <a:gd name="T43" fmla="*/ 82 h 101"/>
                  <a:gd name="T44" fmla="*/ 23 w 101"/>
                  <a:gd name="T45" fmla="*/ 94 h 101"/>
                  <a:gd name="T46" fmla="*/ 35 w 101"/>
                  <a:gd name="T47" fmla="*/ 100 h 101"/>
                  <a:gd name="T48" fmla="*/ 41 w 101"/>
                  <a:gd name="T49" fmla="*/ 89 h 101"/>
                  <a:gd name="T50" fmla="*/ 56 w 101"/>
                  <a:gd name="T51" fmla="*/ 90 h 101"/>
                  <a:gd name="T52" fmla="*/ 62 w 101"/>
                  <a:gd name="T53" fmla="*/ 101 h 101"/>
                  <a:gd name="T54" fmla="*/ 74 w 101"/>
                  <a:gd name="T55" fmla="*/ 97 h 101"/>
                  <a:gd name="T56" fmla="*/ 71 w 101"/>
                  <a:gd name="T57" fmla="*/ 85 h 101"/>
                  <a:gd name="T58" fmla="*/ 92 w 101"/>
                  <a:gd name="T59" fmla="*/ 79 h 101"/>
                  <a:gd name="T60" fmla="*/ 94 w 101"/>
                  <a:gd name="T61" fmla="*/ 78 h 101"/>
                  <a:gd name="T62" fmla="*/ 100 w 101"/>
                  <a:gd name="T63" fmla="*/ 66 h 101"/>
                  <a:gd name="T64" fmla="*/ 75 w 101"/>
                  <a:gd name="T65" fmla="*/ 52 h 101"/>
                  <a:gd name="T66" fmla="*/ 26 w 101"/>
                  <a:gd name="T67" fmla="*/ 49 h 101"/>
                  <a:gd name="T68" fmla="*/ 75 w 101"/>
                  <a:gd name="T69"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1" h="101">
                    <a:moveTo>
                      <a:pt x="99" y="65"/>
                    </a:moveTo>
                    <a:cubicBezTo>
                      <a:pt x="89" y="60"/>
                      <a:pt x="89" y="60"/>
                      <a:pt x="89" y="60"/>
                    </a:cubicBezTo>
                    <a:cubicBezTo>
                      <a:pt x="90" y="58"/>
                      <a:pt x="90" y="55"/>
                      <a:pt x="90" y="53"/>
                    </a:cubicBezTo>
                    <a:cubicBezTo>
                      <a:pt x="91" y="50"/>
                      <a:pt x="90" y="47"/>
                      <a:pt x="90" y="45"/>
                    </a:cubicBezTo>
                    <a:cubicBezTo>
                      <a:pt x="100" y="41"/>
                      <a:pt x="100" y="41"/>
                      <a:pt x="100" y="41"/>
                    </a:cubicBezTo>
                    <a:cubicBezTo>
                      <a:pt x="101" y="41"/>
                      <a:pt x="101" y="40"/>
                      <a:pt x="101" y="39"/>
                    </a:cubicBezTo>
                    <a:cubicBezTo>
                      <a:pt x="97" y="28"/>
                      <a:pt x="97" y="28"/>
                      <a:pt x="97" y="28"/>
                    </a:cubicBezTo>
                    <a:cubicBezTo>
                      <a:pt x="97" y="27"/>
                      <a:pt x="96" y="27"/>
                      <a:pt x="95" y="27"/>
                    </a:cubicBezTo>
                    <a:cubicBezTo>
                      <a:pt x="95" y="27"/>
                      <a:pt x="95" y="27"/>
                      <a:pt x="95" y="27"/>
                    </a:cubicBezTo>
                    <a:cubicBezTo>
                      <a:pt x="85" y="30"/>
                      <a:pt x="85" y="30"/>
                      <a:pt x="85" y="30"/>
                    </a:cubicBezTo>
                    <a:cubicBezTo>
                      <a:pt x="82" y="26"/>
                      <a:pt x="79" y="22"/>
                      <a:pt x="75" y="19"/>
                    </a:cubicBezTo>
                    <a:cubicBezTo>
                      <a:pt x="79" y="9"/>
                      <a:pt x="79" y="9"/>
                      <a:pt x="79" y="9"/>
                    </a:cubicBezTo>
                    <a:cubicBezTo>
                      <a:pt x="79" y="9"/>
                      <a:pt x="79" y="9"/>
                      <a:pt x="79" y="8"/>
                    </a:cubicBezTo>
                    <a:cubicBezTo>
                      <a:pt x="79" y="8"/>
                      <a:pt x="79" y="7"/>
                      <a:pt x="78" y="7"/>
                    </a:cubicBezTo>
                    <a:cubicBezTo>
                      <a:pt x="67" y="2"/>
                      <a:pt x="67" y="2"/>
                      <a:pt x="67" y="2"/>
                    </a:cubicBezTo>
                    <a:cubicBezTo>
                      <a:pt x="67" y="2"/>
                      <a:pt x="67" y="2"/>
                      <a:pt x="67" y="2"/>
                    </a:cubicBezTo>
                    <a:cubicBezTo>
                      <a:pt x="66" y="2"/>
                      <a:pt x="65" y="2"/>
                      <a:pt x="65" y="3"/>
                    </a:cubicBezTo>
                    <a:cubicBezTo>
                      <a:pt x="60" y="12"/>
                      <a:pt x="60" y="12"/>
                      <a:pt x="60" y="12"/>
                    </a:cubicBezTo>
                    <a:cubicBezTo>
                      <a:pt x="58" y="12"/>
                      <a:pt x="55" y="11"/>
                      <a:pt x="53" y="11"/>
                    </a:cubicBezTo>
                    <a:cubicBezTo>
                      <a:pt x="50" y="11"/>
                      <a:pt x="48" y="11"/>
                      <a:pt x="45" y="11"/>
                    </a:cubicBezTo>
                    <a:cubicBezTo>
                      <a:pt x="42" y="2"/>
                      <a:pt x="42" y="2"/>
                      <a:pt x="42" y="2"/>
                    </a:cubicBezTo>
                    <a:cubicBezTo>
                      <a:pt x="41" y="1"/>
                      <a:pt x="41" y="1"/>
                      <a:pt x="41" y="1"/>
                    </a:cubicBezTo>
                    <a:cubicBezTo>
                      <a:pt x="40" y="0"/>
                      <a:pt x="40" y="0"/>
                      <a:pt x="40" y="0"/>
                    </a:cubicBezTo>
                    <a:cubicBezTo>
                      <a:pt x="40" y="0"/>
                      <a:pt x="40" y="0"/>
                      <a:pt x="39" y="0"/>
                    </a:cubicBezTo>
                    <a:cubicBezTo>
                      <a:pt x="28" y="5"/>
                      <a:pt x="28" y="5"/>
                      <a:pt x="28" y="5"/>
                    </a:cubicBezTo>
                    <a:cubicBezTo>
                      <a:pt x="27" y="5"/>
                      <a:pt x="27" y="6"/>
                      <a:pt x="27" y="7"/>
                    </a:cubicBezTo>
                    <a:cubicBezTo>
                      <a:pt x="30" y="17"/>
                      <a:pt x="30" y="17"/>
                      <a:pt x="30" y="17"/>
                    </a:cubicBezTo>
                    <a:cubicBezTo>
                      <a:pt x="26" y="19"/>
                      <a:pt x="22" y="23"/>
                      <a:pt x="19" y="27"/>
                    </a:cubicBezTo>
                    <a:cubicBezTo>
                      <a:pt x="10" y="22"/>
                      <a:pt x="10" y="22"/>
                      <a:pt x="10" y="22"/>
                    </a:cubicBezTo>
                    <a:cubicBezTo>
                      <a:pt x="9" y="22"/>
                      <a:pt x="9" y="22"/>
                      <a:pt x="9" y="22"/>
                    </a:cubicBezTo>
                    <a:cubicBezTo>
                      <a:pt x="8" y="22"/>
                      <a:pt x="7" y="23"/>
                      <a:pt x="7" y="23"/>
                    </a:cubicBezTo>
                    <a:cubicBezTo>
                      <a:pt x="2" y="34"/>
                      <a:pt x="2" y="34"/>
                      <a:pt x="2" y="34"/>
                    </a:cubicBezTo>
                    <a:cubicBezTo>
                      <a:pt x="2" y="35"/>
                      <a:pt x="2" y="35"/>
                      <a:pt x="2" y="36"/>
                    </a:cubicBezTo>
                    <a:cubicBezTo>
                      <a:pt x="2" y="36"/>
                      <a:pt x="2" y="36"/>
                      <a:pt x="3" y="37"/>
                    </a:cubicBezTo>
                    <a:cubicBezTo>
                      <a:pt x="12" y="41"/>
                      <a:pt x="12" y="41"/>
                      <a:pt x="12" y="41"/>
                    </a:cubicBezTo>
                    <a:cubicBezTo>
                      <a:pt x="12" y="43"/>
                      <a:pt x="11" y="46"/>
                      <a:pt x="11" y="49"/>
                    </a:cubicBezTo>
                    <a:cubicBezTo>
                      <a:pt x="11" y="51"/>
                      <a:pt x="11" y="54"/>
                      <a:pt x="11" y="56"/>
                    </a:cubicBezTo>
                    <a:cubicBezTo>
                      <a:pt x="2" y="60"/>
                      <a:pt x="2" y="60"/>
                      <a:pt x="2" y="60"/>
                    </a:cubicBezTo>
                    <a:cubicBezTo>
                      <a:pt x="1" y="60"/>
                      <a:pt x="0" y="61"/>
                      <a:pt x="1" y="62"/>
                    </a:cubicBezTo>
                    <a:cubicBezTo>
                      <a:pt x="5" y="73"/>
                      <a:pt x="5" y="73"/>
                      <a:pt x="5" y="73"/>
                    </a:cubicBezTo>
                    <a:cubicBezTo>
                      <a:pt x="5" y="74"/>
                      <a:pt x="5" y="74"/>
                      <a:pt x="6" y="74"/>
                    </a:cubicBezTo>
                    <a:cubicBezTo>
                      <a:pt x="6" y="75"/>
                      <a:pt x="6" y="75"/>
                      <a:pt x="7" y="75"/>
                    </a:cubicBezTo>
                    <a:cubicBezTo>
                      <a:pt x="17" y="71"/>
                      <a:pt x="17" y="71"/>
                      <a:pt x="17" y="71"/>
                    </a:cubicBezTo>
                    <a:cubicBezTo>
                      <a:pt x="19" y="76"/>
                      <a:pt x="23" y="79"/>
                      <a:pt x="27" y="82"/>
                    </a:cubicBezTo>
                    <a:cubicBezTo>
                      <a:pt x="23" y="92"/>
                      <a:pt x="23" y="92"/>
                      <a:pt x="23" y="92"/>
                    </a:cubicBezTo>
                    <a:cubicBezTo>
                      <a:pt x="22" y="93"/>
                      <a:pt x="22" y="94"/>
                      <a:pt x="23" y="94"/>
                    </a:cubicBezTo>
                    <a:cubicBezTo>
                      <a:pt x="34" y="99"/>
                      <a:pt x="34" y="99"/>
                      <a:pt x="34" y="99"/>
                    </a:cubicBezTo>
                    <a:cubicBezTo>
                      <a:pt x="34" y="100"/>
                      <a:pt x="35" y="100"/>
                      <a:pt x="35" y="100"/>
                    </a:cubicBezTo>
                    <a:cubicBezTo>
                      <a:pt x="36" y="100"/>
                      <a:pt x="36" y="99"/>
                      <a:pt x="37" y="99"/>
                    </a:cubicBezTo>
                    <a:cubicBezTo>
                      <a:pt x="41" y="89"/>
                      <a:pt x="41" y="89"/>
                      <a:pt x="41" y="89"/>
                    </a:cubicBezTo>
                    <a:cubicBezTo>
                      <a:pt x="44" y="90"/>
                      <a:pt x="46" y="90"/>
                      <a:pt x="49" y="90"/>
                    </a:cubicBezTo>
                    <a:cubicBezTo>
                      <a:pt x="51" y="90"/>
                      <a:pt x="54" y="90"/>
                      <a:pt x="56" y="90"/>
                    </a:cubicBezTo>
                    <a:cubicBezTo>
                      <a:pt x="60" y="100"/>
                      <a:pt x="60" y="100"/>
                      <a:pt x="60" y="100"/>
                    </a:cubicBezTo>
                    <a:cubicBezTo>
                      <a:pt x="60" y="100"/>
                      <a:pt x="61" y="101"/>
                      <a:pt x="62" y="101"/>
                    </a:cubicBezTo>
                    <a:cubicBezTo>
                      <a:pt x="62" y="101"/>
                      <a:pt x="62" y="101"/>
                      <a:pt x="62" y="101"/>
                    </a:cubicBezTo>
                    <a:cubicBezTo>
                      <a:pt x="74" y="97"/>
                      <a:pt x="74" y="97"/>
                      <a:pt x="74" y="97"/>
                    </a:cubicBezTo>
                    <a:cubicBezTo>
                      <a:pt x="75" y="96"/>
                      <a:pt x="75" y="95"/>
                      <a:pt x="75" y="94"/>
                    </a:cubicBezTo>
                    <a:cubicBezTo>
                      <a:pt x="71" y="85"/>
                      <a:pt x="71" y="85"/>
                      <a:pt x="71" y="85"/>
                    </a:cubicBezTo>
                    <a:cubicBezTo>
                      <a:pt x="76" y="82"/>
                      <a:pt x="79" y="79"/>
                      <a:pt x="83" y="74"/>
                    </a:cubicBezTo>
                    <a:cubicBezTo>
                      <a:pt x="92" y="79"/>
                      <a:pt x="92" y="79"/>
                      <a:pt x="92" y="79"/>
                    </a:cubicBezTo>
                    <a:cubicBezTo>
                      <a:pt x="92" y="79"/>
                      <a:pt x="92" y="79"/>
                      <a:pt x="93" y="79"/>
                    </a:cubicBezTo>
                    <a:cubicBezTo>
                      <a:pt x="93" y="79"/>
                      <a:pt x="94" y="79"/>
                      <a:pt x="94" y="78"/>
                    </a:cubicBezTo>
                    <a:cubicBezTo>
                      <a:pt x="99" y="67"/>
                      <a:pt x="99" y="67"/>
                      <a:pt x="99" y="67"/>
                    </a:cubicBezTo>
                    <a:cubicBezTo>
                      <a:pt x="100" y="67"/>
                      <a:pt x="100" y="66"/>
                      <a:pt x="100" y="66"/>
                    </a:cubicBezTo>
                    <a:cubicBezTo>
                      <a:pt x="99" y="65"/>
                      <a:pt x="99" y="65"/>
                      <a:pt x="99" y="65"/>
                    </a:cubicBezTo>
                    <a:close/>
                    <a:moveTo>
                      <a:pt x="75" y="52"/>
                    </a:moveTo>
                    <a:cubicBezTo>
                      <a:pt x="75" y="66"/>
                      <a:pt x="63" y="76"/>
                      <a:pt x="49" y="75"/>
                    </a:cubicBezTo>
                    <a:cubicBezTo>
                      <a:pt x="36" y="75"/>
                      <a:pt x="25" y="63"/>
                      <a:pt x="26" y="49"/>
                    </a:cubicBezTo>
                    <a:cubicBezTo>
                      <a:pt x="27" y="36"/>
                      <a:pt x="38" y="25"/>
                      <a:pt x="52" y="26"/>
                    </a:cubicBezTo>
                    <a:cubicBezTo>
                      <a:pt x="66" y="27"/>
                      <a:pt x="76" y="38"/>
                      <a:pt x="75" y="5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62" name="矩形 61"/>
            <p:cNvSpPr/>
            <p:nvPr/>
          </p:nvSpPr>
          <p:spPr>
            <a:xfrm>
              <a:off x="4336847" y="1482479"/>
              <a:ext cx="7402286" cy="523220"/>
            </a:xfrm>
            <a:prstGeom prst="rect">
              <a:avLst/>
            </a:prstGeom>
          </p:spPr>
          <p:txBody>
            <a:bodyPr wrap="square">
              <a:spAutoFit/>
            </a:bodyPr>
            <a:lstStyle/>
            <a:p>
              <a:pPr algn="just"/>
              <a:r>
                <a:rPr lang="zh-CN" altLang="zh-CN" sz="2800" b="1" dirty="0" smtClean="0">
                  <a:solidFill>
                    <a:srgbClr val="1F4E79"/>
                  </a:solidFill>
                  <a:latin typeface="微软雅黑" panose="020B0503020204020204" pitchFamily="34" charset="-122"/>
                  <a:ea typeface="微软雅黑" panose="020B0503020204020204" pitchFamily="34" charset="-122"/>
                </a:rPr>
                <a:t>第一重境界：管理是让被管理者人人必须尽责。</a:t>
              </a:r>
              <a:endParaRPr lang="zh-CN" altLang="en-US" sz="2800" b="1" dirty="0">
                <a:solidFill>
                  <a:srgbClr val="1F4E79"/>
                </a:solidFill>
                <a:latin typeface="微软雅黑" panose="020B0503020204020204" pitchFamily="34" charset="-122"/>
                <a:ea typeface="微软雅黑" panose="020B0503020204020204" pitchFamily="34" charset="-122"/>
              </a:endParaRPr>
            </a:p>
          </p:txBody>
        </p:sp>
      </p:grpSp>
      <p:sp>
        <p:nvSpPr>
          <p:cNvPr id="72" name="文本框 1"/>
          <p:cNvSpPr txBox="1"/>
          <p:nvPr/>
        </p:nvSpPr>
        <p:spPr>
          <a:xfrm>
            <a:off x="408147" y="144165"/>
            <a:ext cx="3408844"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六、三重境界</a:t>
            </a:r>
            <a:endParaRPr lang="zh-CN" altLang="en-US" sz="4000" b="1" dirty="0">
              <a:latin typeface="微软雅黑" panose="020B0503020204020204" pitchFamily="34" charset="-122"/>
              <a:ea typeface="微软雅黑" panose="020B0503020204020204" pitchFamily="34" charset="-122"/>
            </a:endParaRPr>
          </a:p>
        </p:txBody>
      </p:sp>
      <p:grpSp>
        <p:nvGrpSpPr>
          <p:cNvPr id="81" name="组合 80"/>
          <p:cNvGrpSpPr/>
          <p:nvPr/>
        </p:nvGrpSpPr>
        <p:grpSpPr>
          <a:xfrm>
            <a:off x="3773630" y="2759621"/>
            <a:ext cx="7969850" cy="592928"/>
            <a:chOff x="3773630" y="2759621"/>
            <a:chExt cx="7969850" cy="592928"/>
          </a:xfrm>
        </p:grpSpPr>
        <p:grpSp>
          <p:nvGrpSpPr>
            <p:cNvPr id="74" name="组合 73"/>
            <p:cNvGrpSpPr/>
            <p:nvPr/>
          </p:nvGrpSpPr>
          <p:grpSpPr>
            <a:xfrm>
              <a:off x="3773630" y="2759621"/>
              <a:ext cx="592928" cy="592928"/>
              <a:chOff x="6072806" y="1566488"/>
              <a:chExt cx="592928" cy="592928"/>
            </a:xfrm>
          </p:grpSpPr>
          <p:sp>
            <p:nvSpPr>
              <p:cNvPr id="42" name="椭圆 41"/>
              <p:cNvSpPr/>
              <p:nvPr/>
            </p:nvSpPr>
            <p:spPr>
              <a:xfrm>
                <a:off x="6072806" y="1566488"/>
                <a:ext cx="592928" cy="59292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42"/>
              <p:cNvGrpSpPr/>
              <p:nvPr/>
            </p:nvGrpSpPr>
            <p:grpSpPr>
              <a:xfrm>
                <a:off x="6262455" y="1712046"/>
                <a:ext cx="213630" cy="332570"/>
                <a:chOff x="4378326" y="2346325"/>
                <a:chExt cx="293688" cy="457201"/>
              </a:xfrm>
              <a:solidFill>
                <a:schemeClr val="bg1"/>
              </a:solidFill>
            </p:grpSpPr>
            <p:sp>
              <p:nvSpPr>
                <p:cNvPr id="44" name="Freeform 42"/>
                <p:cNvSpPr/>
                <p:nvPr/>
              </p:nvSpPr>
              <p:spPr bwMode="auto">
                <a:xfrm>
                  <a:off x="4378326" y="2346325"/>
                  <a:ext cx="293688" cy="338138"/>
                </a:xfrm>
                <a:custGeom>
                  <a:avLst/>
                  <a:gdLst>
                    <a:gd name="T0" fmla="*/ 75 w 75"/>
                    <a:gd name="T1" fmla="*/ 38 h 88"/>
                    <a:gd name="T2" fmla="*/ 38 w 75"/>
                    <a:gd name="T3" fmla="*/ 0 h 88"/>
                    <a:gd name="T4" fmla="*/ 0 w 75"/>
                    <a:gd name="T5" fmla="*/ 37 h 88"/>
                    <a:gd name="T6" fmla="*/ 9 w 75"/>
                    <a:gd name="T7" fmla="*/ 63 h 88"/>
                    <a:gd name="T8" fmla="*/ 11 w 75"/>
                    <a:gd name="T9" fmla="*/ 66 h 88"/>
                    <a:gd name="T10" fmla="*/ 11 w 75"/>
                    <a:gd name="T11" fmla="*/ 82 h 88"/>
                    <a:gd name="T12" fmla="*/ 16 w 75"/>
                    <a:gd name="T13" fmla="*/ 87 h 88"/>
                    <a:gd name="T14" fmla="*/ 22 w 75"/>
                    <a:gd name="T15" fmla="*/ 82 h 88"/>
                    <a:gd name="T16" fmla="*/ 22 w 75"/>
                    <a:gd name="T17" fmla="*/ 66 h 88"/>
                    <a:gd name="T18" fmla="*/ 18 w 75"/>
                    <a:gd name="T19" fmla="*/ 57 h 88"/>
                    <a:gd name="T20" fmla="*/ 11 w 75"/>
                    <a:gd name="T21" fmla="*/ 37 h 88"/>
                    <a:gd name="T22" fmla="*/ 38 w 75"/>
                    <a:gd name="T23" fmla="*/ 11 h 88"/>
                    <a:gd name="T24" fmla="*/ 64 w 75"/>
                    <a:gd name="T25" fmla="*/ 38 h 88"/>
                    <a:gd name="T26" fmla="*/ 57 w 75"/>
                    <a:gd name="T27" fmla="*/ 57 h 88"/>
                    <a:gd name="T28" fmla="*/ 53 w 75"/>
                    <a:gd name="T29" fmla="*/ 66 h 88"/>
                    <a:gd name="T30" fmla="*/ 53 w 75"/>
                    <a:gd name="T31" fmla="*/ 82 h 88"/>
                    <a:gd name="T32" fmla="*/ 58 w 75"/>
                    <a:gd name="T33" fmla="*/ 88 h 88"/>
                    <a:gd name="T34" fmla="*/ 64 w 75"/>
                    <a:gd name="T35" fmla="*/ 83 h 88"/>
                    <a:gd name="T36" fmla="*/ 64 w 75"/>
                    <a:gd name="T37" fmla="*/ 67 h 88"/>
                    <a:gd name="T38" fmla="*/ 66 w 75"/>
                    <a:gd name="T39" fmla="*/ 63 h 88"/>
                    <a:gd name="T40" fmla="*/ 75 w 75"/>
                    <a:gd name="T41" fmla="*/ 3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88">
                      <a:moveTo>
                        <a:pt x="75" y="38"/>
                      </a:moveTo>
                      <a:cubicBezTo>
                        <a:pt x="75" y="17"/>
                        <a:pt x="59" y="1"/>
                        <a:pt x="38" y="0"/>
                      </a:cubicBezTo>
                      <a:cubicBezTo>
                        <a:pt x="17" y="0"/>
                        <a:pt x="1" y="17"/>
                        <a:pt x="0" y="37"/>
                      </a:cubicBezTo>
                      <a:cubicBezTo>
                        <a:pt x="0" y="49"/>
                        <a:pt x="6" y="57"/>
                        <a:pt x="9" y="63"/>
                      </a:cubicBezTo>
                      <a:cubicBezTo>
                        <a:pt x="10" y="64"/>
                        <a:pt x="11" y="65"/>
                        <a:pt x="11" y="66"/>
                      </a:cubicBezTo>
                      <a:cubicBezTo>
                        <a:pt x="11" y="82"/>
                        <a:pt x="11" y="82"/>
                        <a:pt x="11" y="82"/>
                      </a:cubicBezTo>
                      <a:cubicBezTo>
                        <a:pt x="11" y="85"/>
                        <a:pt x="14" y="87"/>
                        <a:pt x="16" y="87"/>
                      </a:cubicBezTo>
                      <a:cubicBezTo>
                        <a:pt x="19" y="87"/>
                        <a:pt x="22" y="85"/>
                        <a:pt x="22" y="82"/>
                      </a:cubicBezTo>
                      <a:cubicBezTo>
                        <a:pt x="22" y="66"/>
                        <a:pt x="22" y="66"/>
                        <a:pt x="22" y="66"/>
                      </a:cubicBezTo>
                      <a:cubicBezTo>
                        <a:pt x="22" y="63"/>
                        <a:pt x="20" y="60"/>
                        <a:pt x="18" y="57"/>
                      </a:cubicBezTo>
                      <a:cubicBezTo>
                        <a:pt x="15" y="52"/>
                        <a:pt x="11" y="46"/>
                        <a:pt x="11" y="37"/>
                      </a:cubicBezTo>
                      <a:cubicBezTo>
                        <a:pt x="11" y="23"/>
                        <a:pt x="23" y="11"/>
                        <a:pt x="38" y="11"/>
                      </a:cubicBezTo>
                      <a:cubicBezTo>
                        <a:pt x="53" y="11"/>
                        <a:pt x="65" y="23"/>
                        <a:pt x="64" y="38"/>
                      </a:cubicBezTo>
                      <a:cubicBezTo>
                        <a:pt x="64" y="47"/>
                        <a:pt x="60" y="53"/>
                        <a:pt x="57" y="57"/>
                      </a:cubicBezTo>
                      <a:cubicBezTo>
                        <a:pt x="55" y="60"/>
                        <a:pt x="53" y="63"/>
                        <a:pt x="53" y="66"/>
                      </a:cubicBezTo>
                      <a:cubicBezTo>
                        <a:pt x="53" y="82"/>
                        <a:pt x="53" y="82"/>
                        <a:pt x="53" y="82"/>
                      </a:cubicBezTo>
                      <a:cubicBezTo>
                        <a:pt x="53" y="85"/>
                        <a:pt x="55" y="88"/>
                        <a:pt x="58" y="88"/>
                      </a:cubicBezTo>
                      <a:cubicBezTo>
                        <a:pt x="61" y="88"/>
                        <a:pt x="63" y="85"/>
                        <a:pt x="64" y="83"/>
                      </a:cubicBezTo>
                      <a:cubicBezTo>
                        <a:pt x="64" y="67"/>
                        <a:pt x="64" y="67"/>
                        <a:pt x="64" y="67"/>
                      </a:cubicBezTo>
                      <a:cubicBezTo>
                        <a:pt x="64" y="66"/>
                        <a:pt x="65" y="64"/>
                        <a:pt x="66" y="63"/>
                      </a:cubicBezTo>
                      <a:cubicBezTo>
                        <a:pt x="69" y="58"/>
                        <a:pt x="75" y="50"/>
                        <a:pt x="7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3"/>
                <p:cNvSpPr>
                  <a:spLocks noEditPoints="1"/>
                </p:cNvSpPr>
                <p:nvPr/>
              </p:nvSpPr>
              <p:spPr bwMode="auto">
                <a:xfrm>
                  <a:off x="4449763" y="2473325"/>
                  <a:ext cx="139700" cy="257175"/>
                </a:xfrm>
                <a:custGeom>
                  <a:avLst/>
                  <a:gdLst>
                    <a:gd name="T0" fmla="*/ 5 w 36"/>
                    <a:gd name="T1" fmla="*/ 67 h 67"/>
                    <a:gd name="T2" fmla="*/ 33 w 36"/>
                    <a:gd name="T3" fmla="*/ 62 h 67"/>
                    <a:gd name="T4" fmla="*/ 36 w 36"/>
                    <a:gd name="T5" fmla="*/ 58 h 67"/>
                    <a:gd name="T6" fmla="*/ 31 w 36"/>
                    <a:gd name="T7" fmla="*/ 55 h 67"/>
                    <a:gd name="T8" fmla="*/ 23 w 36"/>
                    <a:gd name="T9" fmla="*/ 57 h 67"/>
                    <a:gd name="T10" fmla="*/ 30 w 36"/>
                    <a:gd name="T11" fmla="*/ 8 h 67"/>
                    <a:gd name="T12" fmla="*/ 34 w 36"/>
                    <a:gd name="T13" fmla="*/ 4 h 67"/>
                    <a:gd name="T14" fmla="*/ 30 w 36"/>
                    <a:gd name="T15" fmla="*/ 0 h 67"/>
                    <a:gd name="T16" fmla="*/ 26 w 36"/>
                    <a:gd name="T17" fmla="*/ 4 h 67"/>
                    <a:gd name="T18" fmla="*/ 27 w 36"/>
                    <a:gd name="T19" fmla="*/ 7 h 67"/>
                    <a:gd name="T20" fmla="*/ 19 w 36"/>
                    <a:gd name="T21" fmla="*/ 10 h 67"/>
                    <a:gd name="T22" fmla="*/ 11 w 36"/>
                    <a:gd name="T23" fmla="*/ 7 h 67"/>
                    <a:gd name="T24" fmla="*/ 12 w 36"/>
                    <a:gd name="T25" fmla="*/ 4 h 67"/>
                    <a:gd name="T26" fmla="*/ 8 w 36"/>
                    <a:gd name="T27" fmla="*/ 0 h 67"/>
                    <a:gd name="T28" fmla="*/ 4 w 36"/>
                    <a:gd name="T29" fmla="*/ 4 h 67"/>
                    <a:gd name="T30" fmla="*/ 8 w 36"/>
                    <a:gd name="T31" fmla="*/ 8 h 67"/>
                    <a:gd name="T32" fmla="*/ 8 w 36"/>
                    <a:gd name="T33" fmla="*/ 8 h 67"/>
                    <a:gd name="T34" fmla="*/ 16 w 36"/>
                    <a:gd name="T35" fmla="*/ 58 h 67"/>
                    <a:gd name="T36" fmla="*/ 3 w 36"/>
                    <a:gd name="T37" fmla="*/ 60 h 67"/>
                    <a:gd name="T38" fmla="*/ 1 w 36"/>
                    <a:gd name="T39" fmla="*/ 64 h 67"/>
                    <a:gd name="T40" fmla="*/ 5 w 36"/>
                    <a:gd name="T41" fmla="*/ 67 h 67"/>
                    <a:gd name="T42" fmla="*/ 11 w 36"/>
                    <a:gd name="T43" fmla="*/ 10 h 67"/>
                    <a:gd name="T44" fmla="*/ 19 w 36"/>
                    <a:gd name="T45" fmla="*/ 13 h 67"/>
                    <a:gd name="T46" fmla="*/ 26 w 36"/>
                    <a:gd name="T47" fmla="*/ 10 h 67"/>
                    <a:gd name="T48" fmla="*/ 21 w 36"/>
                    <a:gd name="T49" fmla="*/ 57 h 67"/>
                    <a:gd name="T50" fmla="*/ 18 w 36"/>
                    <a:gd name="T51" fmla="*/ 57 h 67"/>
                    <a:gd name="T52" fmla="*/ 11 w 36"/>
                    <a:gd name="T5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67">
                      <a:moveTo>
                        <a:pt x="5" y="67"/>
                      </a:moveTo>
                      <a:cubicBezTo>
                        <a:pt x="33" y="62"/>
                        <a:pt x="33" y="62"/>
                        <a:pt x="33" y="62"/>
                      </a:cubicBezTo>
                      <a:cubicBezTo>
                        <a:pt x="35" y="62"/>
                        <a:pt x="36" y="60"/>
                        <a:pt x="36" y="58"/>
                      </a:cubicBezTo>
                      <a:cubicBezTo>
                        <a:pt x="35" y="56"/>
                        <a:pt x="33" y="55"/>
                        <a:pt x="31" y="55"/>
                      </a:cubicBezTo>
                      <a:cubicBezTo>
                        <a:pt x="23" y="57"/>
                        <a:pt x="23" y="57"/>
                        <a:pt x="23" y="57"/>
                      </a:cubicBezTo>
                      <a:cubicBezTo>
                        <a:pt x="22" y="27"/>
                        <a:pt x="28" y="13"/>
                        <a:pt x="30" y="8"/>
                      </a:cubicBezTo>
                      <a:cubicBezTo>
                        <a:pt x="32" y="8"/>
                        <a:pt x="34" y="6"/>
                        <a:pt x="34" y="4"/>
                      </a:cubicBezTo>
                      <a:cubicBezTo>
                        <a:pt x="34" y="1"/>
                        <a:pt x="32" y="0"/>
                        <a:pt x="30" y="0"/>
                      </a:cubicBezTo>
                      <a:cubicBezTo>
                        <a:pt x="27" y="0"/>
                        <a:pt x="26" y="1"/>
                        <a:pt x="26" y="4"/>
                      </a:cubicBezTo>
                      <a:cubicBezTo>
                        <a:pt x="26" y="5"/>
                        <a:pt x="26" y="6"/>
                        <a:pt x="27" y="7"/>
                      </a:cubicBezTo>
                      <a:cubicBezTo>
                        <a:pt x="24" y="9"/>
                        <a:pt x="22" y="10"/>
                        <a:pt x="19" y="10"/>
                      </a:cubicBezTo>
                      <a:cubicBezTo>
                        <a:pt x="16" y="10"/>
                        <a:pt x="13" y="8"/>
                        <a:pt x="11" y="7"/>
                      </a:cubicBezTo>
                      <a:cubicBezTo>
                        <a:pt x="12" y="6"/>
                        <a:pt x="12" y="5"/>
                        <a:pt x="12" y="4"/>
                      </a:cubicBezTo>
                      <a:cubicBezTo>
                        <a:pt x="12" y="1"/>
                        <a:pt x="10" y="0"/>
                        <a:pt x="8" y="0"/>
                      </a:cubicBezTo>
                      <a:cubicBezTo>
                        <a:pt x="6" y="0"/>
                        <a:pt x="4" y="1"/>
                        <a:pt x="4" y="4"/>
                      </a:cubicBezTo>
                      <a:cubicBezTo>
                        <a:pt x="4" y="6"/>
                        <a:pt x="6" y="8"/>
                        <a:pt x="8" y="8"/>
                      </a:cubicBezTo>
                      <a:cubicBezTo>
                        <a:pt x="8" y="8"/>
                        <a:pt x="8" y="8"/>
                        <a:pt x="8" y="8"/>
                      </a:cubicBezTo>
                      <a:cubicBezTo>
                        <a:pt x="16" y="30"/>
                        <a:pt x="16" y="50"/>
                        <a:pt x="16" y="58"/>
                      </a:cubicBezTo>
                      <a:cubicBezTo>
                        <a:pt x="3" y="60"/>
                        <a:pt x="3" y="60"/>
                        <a:pt x="3" y="60"/>
                      </a:cubicBezTo>
                      <a:cubicBezTo>
                        <a:pt x="1" y="60"/>
                        <a:pt x="0" y="62"/>
                        <a:pt x="1" y="64"/>
                      </a:cubicBezTo>
                      <a:cubicBezTo>
                        <a:pt x="1" y="66"/>
                        <a:pt x="3" y="67"/>
                        <a:pt x="5" y="67"/>
                      </a:cubicBezTo>
                      <a:close/>
                      <a:moveTo>
                        <a:pt x="11" y="10"/>
                      </a:moveTo>
                      <a:cubicBezTo>
                        <a:pt x="13" y="11"/>
                        <a:pt x="16" y="13"/>
                        <a:pt x="19" y="13"/>
                      </a:cubicBezTo>
                      <a:cubicBezTo>
                        <a:pt x="22" y="13"/>
                        <a:pt x="24" y="12"/>
                        <a:pt x="26" y="10"/>
                      </a:cubicBezTo>
                      <a:cubicBezTo>
                        <a:pt x="24" y="17"/>
                        <a:pt x="20" y="32"/>
                        <a:pt x="21" y="57"/>
                      </a:cubicBezTo>
                      <a:cubicBezTo>
                        <a:pt x="18" y="57"/>
                        <a:pt x="18" y="57"/>
                        <a:pt x="18" y="57"/>
                      </a:cubicBezTo>
                      <a:cubicBezTo>
                        <a:pt x="19" y="50"/>
                        <a:pt x="18" y="31"/>
                        <a:pt x="1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
                <p:cNvSpPr/>
                <p:nvPr/>
              </p:nvSpPr>
              <p:spPr bwMode="auto">
                <a:xfrm>
                  <a:off x="4449763" y="2722563"/>
                  <a:ext cx="139700" cy="46038"/>
                </a:xfrm>
                <a:custGeom>
                  <a:avLst/>
                  <a:gdLst>
                    <a:gd name="T0" fmla="*/ 31 w 36"/>
                    <a:gd name="T1" fmla="*/ 0 h 12"/>
                    <a:gd name="T2" fmla="*/ 3 w 36"/>
                    <a:gd name="T3" fmla="*/ 5 h 12"/>
                    <a:gd name="T4" fmla="*/ 1 w 36"/>
                    <a:gd name="T5" fmla="*/ 9 h 12"/>
                    <a:gd name="T6" fmla="*/ 5 w 36"/>
                    <a:gd name="T7" fmla="*/ 12 h 12"/>
                    <a:gd name="T8" fmla="*/ 33 w 36"/>
                    <a:gd name="T9" fmla="*/ 7 h 12"/>
                    <a:gd name="T10" fmla="*/ 36 w 36"/>
                    <a:gd name="T11" fmla="*/ 3 h 12"/>
                    <a:gd name="T12" fmla="*/ 31 w 3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1" y="0"/>
                      </a:moveTo>
                      <a:cubicBezTo>
                        <a:pt x="3" y="5"/>
                        <a:pt x="3" y="5"/>
                        <a:pt x="3" y="5"/>
                      </a:cubicBezTo>
                      <a:cubicBezTo>
                        <a:pt x="1" y="5"/>
                        <a:pt x="0" y="7"/>
                        <a:pt x="1" y="9"/>
                      </a:cubicBezTo>
                      <a:cubicBezTo>
                        <a:pt x="1" y="11"/>
                        <a:pt x="3" y="12"/>
                        <a:pt x="5" y="12"/>
                      </a:cubicBezTo>
                      <a:cubicBezTo>
                        <a:pt x="33" y="7"/>
                        <a:pt x="33" y="7"/>
                        <a:pt x="33" y="7"/>
                      </a:cubicBezTo>
                      <a:cubicBezTo>
                        <a:pt x="35" y="7"/>
                        <a:pt x="36" y="5"/>
                        <a:pt x="36" y="3"/>
                      </a:cubicBezTo>
                      <a:cubicBezTo>
                        <a:pt x="35" y="1"/>
                        <a:pt x="33"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5"/>
                <p:cNvSpPr/>
                <p:nvPr/>
              </p:nvSpPr>
              <p:spPr bwMode="auto">
                <a:xfrm>
                  <a:off x="4476751" y="2763838"/>
                  <a:ext cx="88900" cy="39688"/>
                </a:xfrm>
                <a:custGeom>
                  <a:avLst/>
                  <a:gdLst>
                    <a:gd name="T0" fmla="*/ 18 w 23"/>
                    <a:gd name="T1" fmla="*/ 0 h 10"/>
                    <a:gd name="T2" fmla="*/ 3 w 23"/>
                    <a:gd name="T3" fmla="*/ 3 h 10"/>
                    <a:gd name="T4" fmla="*/ 0 w 23"/>
                    <a:gd name="T5" fmla="*/ 7 h 10"/>
                    <a:gd name="T6" fmla="*/ 5 w 23"/>
                    <a:gd name="T7" fmla="*/ 10 h 10"/>
                    <a:gd name="T8" fmla="*/ 20 w 23"/>
                    <a:gd name="T9" fmla="*/ 7 h 10"/>
                    <a:gd name="T10" fmla="*/ 23 w 23"/>
                    <a:gd name="T11" fmla="*/ 3 h 10"/>
                    <a:gd name="T12" fmla="*/ 18 w 2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18" y="0"/>
                      </a:moveTo>
                      <a:cubicBezTo>
                        <a:pt x="3" y="3"/>
                        <a:pt x="3" y="3"/>
                        <a:pt x="3" y="3"/>
                      </a:cubicBezTo>
                      <a:cubicBezTo>
                        <a:pt x="1" y="3"/>
                        <a:pt x="0" y="5"/>
                        <a:pt x="0" y="7"/>
                      </a:cubicBezTo>
                      <a:cubicBezTo>
                        <a:pt x="1" y="9"/>
                        <a:pt x="3" y="10"/>
                        <a:pt x="5" y="10"/>
                      </a:cubicBezTo>
                      <a:cubicBezTo>
                        <a:pt x="20" y="7"/>
                        <a:pt x="20" y="7"/>
                        <a:pt x="20" y="7"/>
                      </a:cubicBezTo>
                      <a:cubicBezTo>
                        <a:pt x="22" y="7"/>
                        <a:pt x="23" y="5"/>
                        <a:pt x="23" y="3"/>
                      </a:cubicBezTo>
                      <a:cubicBezTo>
                        <a:pt x="22" y="1"/>
                        <a:pt x="20" y="0"/>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78" name="矩形 77"/>
            <p:cNvSpPr/>
            <p:nvPr/>
          </p:nvSpPr>
          <p:spPr>
            <a:xfrm>
              <a:off x="4341194" y="2784467"/>
              <a:ext cx="7402286" cy="523220"/>
            </a:xfrm>
            <a:prstGeom prst="rect">
              <a:avLst/>
            </a:prstGeom>
          </p:spPr>
          <p:txBody>
            <a:bodyPr wrap="square">
              <a:spAutoFit/>
            </a:bodyPr>
            <a:lstStyle/>
            <a:p>
              <a:pPr algn="just"/>
              <a:r>
                <a:rPr lang="zh-CN" altLang="zh-CN" sz="2800" b="1" dirty="0" smtClean="0">
                  <a:solidFill>
                    <a:srgbClr val="1F4E79"/>
                  </a:solidFill>
                  <a:latin typeface="微软雅黑" panose="020B0503020204020204" pitchFamily="34" charset="-122"/>
                  <a:ea typeface="微软雅黑" panose="020B0503020204020204" pitchFamily="34" charset="-122"/>
                </a:rPr>
                <a:t>第</a:t>
              </a:r>
              <a:r>
                <a:rPr lang="zh-CN" altLang="en-US" sz="2800" b="1" dirty="0" smtClean="0">
                  <a:solidFill>
                    <a:srgbClr val="1F4E79"/>
                  </a:solidFill>
                  <a:latin typeface="微软雅黑" panose="020B0503020204020204" pitchFamily="34" charset="-122"/>
                  <a:ea typeface="微软雅黑" panose="020B0503020204020204" pitchFamily="34" charset="-122"/>
                </a:rPr>
                <a:t>二</a:t>
              </a:r>
              <a:r>
                <a:rPr lang="zh-CN" altLang="zh-CN" sz="2800" b="1" dirty="0" smtClean="0">
                  <a:solidFill>
                    <a:srgbClr val="1F4E79"/>
                  </a:solidFill>
                  <a:latin typeface="微软雅黑" panose="020B0503020204020204" pitchFamily="34" charset="-122"/>
                  <a:ea typeface="微软雅黑" panose="020B0503020204020204" pitchFamily="34" charset="-122"/>
                </a:rPr>
                <a:t>重境界：管理是让被管理者人人</a:t>
              </a:r>
              <a:r>
                <a:rPr lang="zh-CN" altLang="en-US" sz="2800" b="1" dirty="0" smtClean="0">
                  <a:solidFill>
                    <a:srgbClr val="1F4E79"/>
                  </a:solidFill>
                  <a:latin typeface="微软雅黑" panose="020B0503020204020204" pitchFamily="34" charset="-122"/>
                  <a:ea typeface="微软雅黑" panose="020B0503020204020204" pitchFamily="34" charset="-122"/>
                </a:rPr>
                <a:t>主动</a:t>
              </a:r>
              <a:r>
                <a:rPr lang="zh-CN" altLang="zh-CN" sz="2800" b="1" dirty="0" smtClean="0">
                  <a:solidFill>
                    <a:srgbClr val="1F4E79"/>
                  </a:solidFill>
                  <a:latin typeface="微软雅黑" panose="020B0503020204020204" pitchFamily="34" charset="-122"/>
                  <a:ea typeface="微软雅黑" panose="020B0503020204020204" pitchFamily="34" charset="-122"/>
                </a:rPr>
                <a:t>尽责。</a:t>
              </a:r>
              <a:endParaRPr lang="zh-CN" altLang="en-US" sz="2800" b="1" dirty="0">
                <a:solidFill>
                  <a:srgbClr val="1F4E79"/>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3764921" y="1354419"/>
            <a:ext cx="7978559" cy="592928"/>
            <a:chOff x="3764921" y="4054209"/>
            <a:chExt cx="7978559" cy="592928"/>
          </a:xfrm>
        </p:grpSpPr>
        <p:grpSp>
          <p:nvGrpSpPr>
            <p:cNvPr id="76" name="组合 75"/>
            <p:cNvGrpSpPr/>
            <p:nvPr/>
          </p:nvGrpSpPr>
          <p:grpSpPr>
            <a:xfrm>
              <a:off x="3764921" y="4054209"/>
              <a:ext cx="592928" cy="592928"/>
              <a:chOff x="6072806" y="2721732"/>
              <a:chExt cx="592928" cy="592928"/>
            </a:xfrm>
          </p:grpSpPr>
          <p:sp>
            <p:nvSpPr>
              <p:cNvPr id="41" name="椭圆 40"/>
              <p:cNvSpPr/>
              <p:nvPr/>
            </p:nvSpPr>
            <p:spPr>
              <a:xfrm>
                <a:off x="6072806" y="2721732"/>
                <a:ext cx="592928" cy="59292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57"/>
              <p:cNvSpPr/>
              <p:nvPr/>
            </p:nvSpPr>
            <p:spPr bwMode="auto">
              <a:xfrm>
                <a:off x="6198855" y="2865068"/>
                <a:ext cx="304023" cy="306258"/>
              </a:xfrm>
              <a:custGeom>
                <a:avLst/>
                <a:gdLst>
                  <a:gd name="T0" fmla="*/ 106 w 113"/>
                  <a:gd name="T1" fmla="*/ 60 h 113"/>
                  <a:gd name="T2" fmla="*/ 106 w 113"/>
                  <a:gd name="T3" fmla="*/ 60 h 113"/>
                  <a:gd name="T4" fmla="*/ 113 w 113"/>
                  <a:gd name="T5" fmla="*/ 60 h 113"/>
                  <a:gd name="T6" fmla="*/ 113 w 113"/>
                  <a:gd name="T7" fmla="*/ 57 h 113"/>
                  <a:gd name="T8" fmla="*/ 56 w 113"/>
                  <a:gd name="T9" fmla="*/ 0 h 113"/>
                  <a:gd name="T10" fmla="*/ 0 w 113"/>
                  <a:gd name="T11" fmla="*/ 57 h 113"/>
                  <a:gd name="T12" fmla="*/ 56 w 113"/>
                  <a:gd name="T13" fmla="*/ 113 h 113"/>
                  <a:gd name="T14" fmla="*/ 87 w 113"/>
                  <a:gd name="T15" fmla="*/ 104 h 113"/>
                  <a:gd name="T16" fmla="*/ 74 w 113"/>
                  <a:gd name="T17" fmla="*/ 104 h 113"/>
                  <a:gd name="T18" fmla="*/ 56 w 113"/>
                  <a:gd name="T19" fmla="*/ 107 h 113"/>
                  <a:gd name="T20" fmla="*/ 6 w 113"/>
                  <a:gd name="T21" fmla="*/ 57 h 113"/>
                  <a:gd name="T22" fmla="*/ 56 w 113"/>
                  <a:gd name="T23" fmla="*/ 7 h 113"/>
                  <a:gd name="T24" fmla="*/ 106 w 113"/>
                  <a:gd name="T25" fmla="*/ 57 h 113"/>
                  <a:gd name="T26" fmla="*/ 106 w 113"/>
                  <a:gd name="T27" fmla="*/ 6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 h="113">
                    <a:moveTo>
                      <a:pt x="106" y="60"/>
                    </a:moveTo>
                    <a:cubicBezTo>
                      <a:pt x="106" y="60"/>
                      <a:pt x="106" y="60"/>
                      <a:pt x="106" y="60"/>
                    </a:cubicBezTo>
                    <a:cubicBezTo>
                      <a:pt x="113" y="60"/>
                      <a:pt x="113" y="60"/>
                      <a:pt x="113" y="60"/>
                    </a:cubicBezTo>
                    <a:cubicBezTo>
                      <a:pt x="113" y="59"/>
                      <a:pt x="113" y="58"/>
                      <a:pt x="113" y="57"/>
                    </a:cubicBezTo>
                    <a:cubicBezTo>
                      <a:pt x="113" y="26"/>
                      <a:pt x="87" y="0"/>
                      <a:pt x="56" y="0"/>
                    </a:cubicBezTo>
                    <a:cubicBezTo>
                      <a:pt x="25" y="0"/>
                      <a:pt x="0" y="26"/>
                      <a:pt x="0" y="57"/>
                    </a:cubicBezTo>
                    <a:cubicBezTo>
                      <a:pt x="0" y="88"/>
                      <a:pt x="25" y="113"/>
                      <a:pt x="56" y="113"/>
                    </a:cubicBezTo>
                    <a:cubicBezTo>
                      <a:pt x="68" y="113"/>
                      <a:pt x="78" y="110"/>
                      <a:pt x="87" y="104"/>
                    </a:cubicBezTo>
                    <a:cubicBezTo>
                      <a:pt x="74" y="104"/>
                      <a:pt x="74" y="104"/>
                      <a:pt x="74" y="104"/>
                    </a:cubicBezTo>
                    <a:cubicBezTo>
                      <a:pt x="68" y="106"/>
                      <a:pt x="62" y="107"/>
                      <a:pt x="56" y="107"/>
                    </a:cubicBezTo>
                    <a:cubicBezTo>
                      <a:pt x="28" y="107"/>
                      <a:pt x="6" y="85"/>
                      <a:pt x="6" y="57"/>
                    </a:cubicBezTo>
                    <a:cubicBezTo>
                      <a:pt x="6" y="29"/>
                      <a:pt x="28" y="7"/>
                      <a:pt x="56" y="7"/>
                    </a:cubicBezTo>
                    <a:cubicBezTo>
                      <a:pt x="84" y="7"/>
                      <a:pt x="106" y="29"/>
                      <a:pt x="106" y="57"/>
                    </a:cubicBezTo>
                    <a:cubicBezTo>
                      <a:pt x="106" y="58"/>
                      <a:pt x="106" y="59"/>
                      <a:pt x="106" y="6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58"/>
              <p:cNvSpPr/>
              <p:nvPr/>
            </p:nvSpPr>
            <p:spPr bwMode="auto">
              <a:xfrm>
                <a:off x="6298333" y="2895244"/>
                <a:ext cx="61476" cy="175484"/>
              </a:xfrm>
              <a:custGeom>
                <a:avLst/>
                <a:gdLst>
                  <a:gd name="T0" fmla="*/ 19 w 23"/>
                  <a:gd name="T1" fmla="*/ 0 h 65"/>
                  <a:gd name="T2" fmla="*/ 15 w 23"/>
                  <a:gd name="T3" fmla="*/ 4 h 65"/>
                  <a:gd name="T4" fmla="*/ 15 w 23"/>
                  <a:gd name="T5" fmla="*/ 44 h 65"/>
                  <a:gd name="T6" fmla="*/ 1 w 23"/>
                  <a:gd name="T7" fmla="*/ 58 h 65"/>
                  <a:gd name="T8" fmla="*/ 1 w 23"/>
                  <a:gd name="T9" fmla="*/ 64 h 65"/>
                  <a:gd name="T10" fmla="*/ 7 w 23"/>
                  <a:gd name="T11" fmla="*/ 64 h 65"/>
                  <a:gd name="T12" fmla="*/ 22 w 23"/>
                  <a:gd name="T13" fmla="*/ 48 h 65"/>
                  <a:gd name="T14" fmla="*/ 23 w 23"/>
                  <a:gd name="T15" fmla="*/ 45 h 65"/>
                  <a:gd name="T16" fmla="*/ 23 w 23"/>
                  <a:gd name="T17" fmla="*/ 4 h 65"/>
                  <a:gd name="T18" fmla="*/ 19 w 23"/>
                  <a:gd name="T1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5">
                    <a:moveTo>
                      <a:pt x="19" y="0"/>
                    </a:moveTo>
                    <a:cubicBezTo>
                      <a:pt x="17" y="0"/>
                      <a:pt x="15" y="2"/>
                      <a:pt x="15" y="4"/>
                    </a:cubicBezTo>
                    <a:cubicBezTo>
                      <a:pt x="15" y="44"/>
                      <a:pt x="15" y="44"/>
                      <a:pt x="15" y="44"/>
                    </a:cubicBezTo>
                    <a:cubicBezTo>
                      <a:pt x="1" y="58"/>
                      <a:pt x="1" y="58"/>
                      <a:pt x="1" y="58"/>
                    </a:cubicBezTo>
                    <a:cubicBezTo>
                      <a:pt x="0" y="60"/>
                      <a:pt x="0" y="62"/>
                      <a:pt x="1" y="64"/>
                    </a:cubicBezTo>
                    <a:cubicBezTo>
                      <a:pt x="3" y="65"/>
                      <a:pt x="5" y="65"/>
                      <a:pt x="7" y="64"/>
                    </a:cubicBezTo>
                    <a:cubicBezTo>
                      <a:pt x="22" y="48"/>
                      <a:pt x="22" y="48"/>
                      <a:pt x="22" y="48"/>
                    </a:cubicBezTo>
                    <a:cubicBezTo>
                      <a:pt x="23" y="48"/>
                      <a:pt x="23" y="46"/>
                      <a:pt x="23" y="45"/>
                    </a:cubicBezTo>
                    <a:cubicBezTo>
                      <a:pt x="23" y="4"/>
                      <a:pt x="23" y="4"/>
                      <a:pt x="23" y="4"/>
                    </a:cubicBezTo>
                    <a:cubicBezTo>
                      <a:pt x="23" y="2"/>
                      <a:pt x="21" y="0"/>
                      <a:pt x="1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Oval 59"/>
              <p:cNvSpPr>
                <a:spLocks noChangeArrowheads="1"/>
              </p:cNvSpPr>
              <p:nvPr/>
            </p:nvSpPr>
            <p:spPr bwMode="auto">
              <a:xfrm>
                <a:off x="6340807" y="3116555"/>
                <a:ext cx="19002" cy="19002"/>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Oval 60"/>
              <p:cNvSpPr>
                <a:spLocks noChangeArrowheads="1"/>
              </p:cNvSpPr>
              <p:nvPr/>
            </p:nvSpPr>
            <p:spPr bwMode="auto">
              <a:xfrm>
                <a:off x="6233502" y="3008138"/>
                <a:ext cx="19002" cy="19002"/>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61"/>
              <p:cNvSpPr>
                <a:spLocks noChangeArrowheads="1"/>
              </p:cNvSpPr>
              <p:nvPr/>
            </p:nvSpPr>
            <p:spPr bwMode="auto">
              <a:xfrm>
                <a:off x="6445871" y="3008139"/>
                <a:ext cx="19002" cy="19002"/>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62"/>
              <p:cNvSpPr/>
              <p:nvPr/>
            </p:nvSpPr>
            <p:spPr bwMode="auto">
              <a:xfrm>
                <a:off x="6376571" y="3038324"/>
                <a:ext cx="64828" cy="95008"/>
              </a:xfrm>
              <a:custGeom>
                <a:avLst/>
                <a:gdLst>
                  <a:gd name="T0" fmla="*/ 11 w 24"/>
                  <a:gd name="T1" fmla="*/ 22 h 35"/>
                  <a:gd name="T2" fmla="*/ 17 w 24"/>
                  <a:gd name="T3" fmla="*/ 19 h 35"/>
                  <a:gd name="T4" fmla="*/ 24 w 24"/>
                  <a:gd name="T5" fmla="*/ 9 h 35"/>
                  <a:gd name="T6" fmla="*/ 12 w 24"/>
                  <a:gd name="T7" fmla="*/ 0 h 35"/>
                  <a:gd name="T8" fmla="*/ 2 w 24"/>
                  <a:gd name="T9" fmla="*/ 2 h 35"/>
                  <a:gd name="T10" fmla="*/ 2 w 24"/>
                  <a:gd name="T11" fmla="*/ 5 h 35"/>
                  <a:gd name="T12" fmla="*/ 4 w 24"/>
                  <a:gd name="T13" fmla="*/ 8 h 35"/>
                  <a:gd name="T14" fmla="*/ 12 w 24"/>
                  <a:gd name="T15" fmla="*/ 5 h 35"/>
                  <a:gd name="T16" fmla="*/ 17 w 24"/>
                  <a:gd name="T17" fmla="*/ 9 h 35"/>
                  <a:gd name="T18" fmla="*/ 14 w 24"/>
                  <a:gd name="T19" fmla="*/ 14 h 35"/>
                  <a:gd name="T20" fmla="*/ 7 w 24"/>
                  <a:gd name="T21" fmla="*/ 17 h 35"/>
                  <a:gd name="T22" fmla="*/ 0 w 24"/>
                  <a:gd name="T23" fmla="*/ 29 h 35"/>
                  <a:gd name="T24" fmla="*/ 0 w 24"/>
                  <a:gd name="T25" fmla="*/ 35 h 35"/>
                  <a:gd name="T26" fmla="*/ 23 w 24"/>
                  <a:gd name="T27" fmla="*/ 35 h 35"/>
                  <a:gd name="T28" fmla="*/ 23 w 24"/>
                  <a:gd name="T29" fmla="*/ 32 h 35"/>
                  <a:gd name="T30" fmla="*/ 23 w 24"/>
                  <a:gd name="T31" fmla="*/ 29 h 35"/>
                  <a:gd name="T32" fmla="*/ 7 w 24"/>
                  <a:gd name="T33" fmla="*/ 29 h 35"/>
                  <a:gd name="T34" fmla="*/ 7 w 24"/>
                  <a:gd name="T35" fmla="*/ 29 h 35"/>
                  <a:gd name="T36" fmla="*/ 11 w 24"/>
                  <a:gd name="T37"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5">
                    <a:moveTo>
                      <a:pt x="11" y="22"/>
                    </a:moveTo>
                    <a:cubicBezTo>
                      <a:pt x="17" y="19"/>
                      <a:pt x="17" y="19"/>
                      <a:pt x="17" y="19"/>
                    </a:cubicBezTo>
                    <a:cubicBezTo>
                      <a:pt x="23" y="17"/>
                      <a:pt x="24" y="13"/>
                      <a:pt x="24" y="9"/>
                    </a:cubicBezTo>
                    <a:cubicBezTo>
                      <a:pt x="24" y="3"/>
                      <a:pt x="18" y="0"/>
                      <a:pt x="12" y="0"/>
                    </a:cubicBezTo>
                    <a:cubicBezTo>
                      <a:pt x="8" y="0"/>
                      <a:pt x="4" y="1"/>
                      <a:pt x="2" y="2"/>
                    </a:cubicBezTo>
                    <a:cubicBezTo>
                      <a:pt x="1" y="3"/>
                      <a:pt x="2" y="4"/>
                      <a:pt x="2" y="5"/>
                    </a:cubicBezTo>
                    <a:cubicBezTo>
                      <a:pt x="3" y="7"/>
                      <a:pt x="3" y="8"/>
                      <a:pt x="4" y="8"/>
                    </a:cubicBezTo>
                    <a:cubicBezTo>
                      <a:pt x="6" y="7"/>
                      <a:pt x="10" y="5"/>
                      <a:pt x="12" y="5"/>
                    </a:cubicBezTo>
                    <a:cubicBezTo>
                      <a:pt x="16" y="5"/>
                      <a:pt x="17" y="7"/>
                      <a:pt x="17" y="9"/>
                    </a:cubicBezTo>
                    <a:cubicBezTo>
                      <a:pt x="18" y="11"/>
                      <a:pt x="17" y="13"/>
                      <a:pt x="14" y="14"/>
                    </a:cubicBezTo>
                    <a:cubicBezTo>
                      <a:pt x="7" y="17"/>
                      <a:pt x="7" y="17"/>
                      <a:pt x="7" y="17"/>
                    </a:cubicBezTo>
                    <a:cubicBezTo>
                      <a:pt x="2" y="20"/>
                      <a:pt x="0" y="25"/>
                      <a:pt x="0" y="29"/>
                    </a:cubicBezTo>
                    <a:cubicBezTo>
                      <a:pt x="0" y="35"/>
                      <a:pt x="0" y="35"/>
                      <a:pt x="0" y="35"/>
                    </a:cubicBezTo>
                    <a:cubicBezTo>
                      <a:pt x="23" y="35"/>
                      <a:pt x="23" y="35"/>
                      <a:pt x="23" y="35"/>
                    </a:cubicBezTo>
                    <a:cubicBezTo>
                      <a:pt x="23" y="35"/>
                      <a:pt x="23" y="33"/>
                      <a:pt x="23" y="32"/>
                    </a:cubicBezTo>
                    <a:cubicBezTo>
                      <a:pt x="23" y="31"/>
                      <a:pt x="23" y="29"/>
                      <a:pt x="23" y="29"/>
                    </a:cubicBezTo>
                    <a:cubicBezTo>
                      <a:pt x="7" y="29"/>
                      <a:pt x="7" y="29"/>
                      <a:pt x="7" y="29"/>
                    </a:cubicBezTo>
                    <a:cubicBezTo>
                      <a:pt x="7" y="29"/>
                      <a:pt x="7" y="29"/>
                      <a:pt x="7" y="29"/>
                    </a:cubicBezTo>
                    <a:cubicBezTo>
                      <a:pt x="7" y="25"/>
                      <a:pt x="10" y="23"/>
                      <a:pt x="11"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63"/>
              <p:cNvSpPr>
                <a:spLocks noEditPoints="1"/>
              </p:cNvSpPr>
              <p:nvPr/>
            </p:nvSpPr>
            <p:spPr bwMode="auto">
              <a:xfrm>
                <a:off x="6443634" y="3038324"/>
                <a:ext cx="64828" cy="95008"/>
              </a:xfrm>
              <a:custGeom>
                <a:avLst/>
                <a:gdLst>
                  <a:gd name="T0" fmla="*/ 24 w 24"/>
                  <a:gd name="T1" fmla="*/ 23 h 35"/>
                  <a:gd name="T2" fmla="*/ 22 w 24"/>
                  <a:gd name="T3" fmla="*/ 23 h 35"/>
                  <a:gd name="T4" fmla="*/ 22 w 24"/>
                  <a:gd name="T5" fmla="*/ 1 h 35"/>
                  <a:gd name="T6" fmla="*/ 18 w 24"/>
                  <a:gd name="T7" fmla="*/ 0 h 35"/>
                  <a:gd name="T8" fmla="*/ 15 w 24"/>
                  <a:gd name="T9" fmla="*/ 1 h 35"/>
                  <a:gd name="T10" fmla="*/ 0 w 24"/>
                  <a:gd name="T11" fmla="*/ 23 h 35"/>
                  <a:gd name="T12" fmla="*/ 0 w 24"/>
                  <a:gd name="T13" fmla="*/ 28 h 35"/>
                  <a:gd name="T14" fmla="*/ 15 w 24"/>
                  <a:gd name="T15" fmla="*/ 28 h 35"/>
                  <a:gd name="T16" fmla="*/ 15 w 24"/>
                  <a:gd name="T17" fmla="*/ 34 h 35"/>
                  <a:gd name="T18" fmla="*/ 18 w 24"/>
                  <a:gd name="T19" fmla="*/ 35 h 35"/>
                  <a:gd name="T20" fmla="*/ 22 w 24"/>
                  <a:gd name="T21" fmla="*/ 34 h 35"/>
                  <a:gd name="T22" fmla="*/ 22 w 24"/>
                  <a:gd name="T23" fmla="*/ 28 h 35"/>
                  <a:gd name="T24" fmla="*/ 24 w 24"/>
                  <a:gd name="T25" fmla="*/ 28 h 35"/>
                  <a:gd name="T26" fmla="*/ 24 w 24"/>
                  <a:gd name="T27" fmla="*/ 25 h 35"/>
                  <a:gd name="T28" fmla="*/ 24 w 24"/>
                  <a:gd name="T29" fmla="*/ 23 h 35"/>
                  <a:gd name="T30" fmla="*/ 15 w 24"/>
                  <a:gd name="T31" fmla="*/ 23 h 35"/>
                  <a:gd name="T32" fmla="*/ 7 w 24"/>
                  <a:gd name="T33" fmla="*/ 23 h 35"/>
                  <a:gd name="T34" fmla="*/ 15 w 24"/>
                  <a:gd name="T35" fmla="*/ 10 h 35"/>
                  <a:gd name="T36" fmla="*/ 15 w 24"/>
                  <a:gd name="T37"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5">
                    <a:moveTo>
                      <a:pt x="24" y="23"/>
                    </a:moveTo>
                    <a:cubicBezTo>
                      <a:pt x="22" y="23"/>
                      <a:pt x="22" y="23"/>
                      <a:pt x="22" y="23"/>
                    </a:cubicBezTo>
                    <a:cubicBezTo>
                      <a:pt x="22" y="1"/>
                      <a:pt x="22" y="1"/>
                      <a:pt x="22" y="1"/>
                    </a:cubicBezTo>
                    <a:cubicBezTo>
                      <a:pt x="22" y="0"/>
                      <a:pt x="20" y="0"/>
                      <a:pt x="18" y="0"/>
                    </a:cubicBezTo>
                    <a:cubicBezTo>
                      <a:pt x="17" y="0"/>
                      <a:pt x="15" y="0"/>
                      <a:pt x="15" y="1"/>
                    </a:cubicBezTo>
                    <a:cubicBezTo>
                      <a:pt x="0" y="23"/>
                      <a:pt x="0" y="23"/>
                      <a:pt x="0" y="23"/>
                    </a:cubicBezTo>
                    <a:cubicBezTo>
                      <a:pt x="0" y="28"/>
                      <a:pt x="0" y="28"/>
                      <a:pt x="0" y="28"/>
                    </a:cubicBezTo>
                    <a:cubicBezTo>
                      <a:pt x="15" y="28"/>
                      <a:pt x="15" y="28"/>
                      <a:pt x="15" y="28"/>
                    </a:cubicBezTo>
                    <a:cubicBezTo>
                      <a:pt x="15" y="34"/>
                      <a:pt x="15" y="34"/>
                      <a:pt x="15" y="34"/>
                    </a:cubicBezTo>
                    <a:cubicBezTo>
                      <a:pt x="15" y="35"/>
                      <a:pt x="17" y="35"/>
                      <a:pt x="18" y="35"/>
                    </a:cubicBezTo>
                    <a:cubicBezTo>
                      <a:pt x="20" y="35"/>
                      <a:pt x="22" y="35"/>
                      <a:pt x="22" y="34"/>
                    </a:cubicBezTo>
                    <a:cubicBezTo>
                      <a:pt x="22" y="28"/>
                      <a:pt x="22" y="28"/>
                      <a:pt x="22" y="28"/>
                    </a:cubicBezTo>
                    <a:cubicBezTo>
                      <a:pt x="24" y="28"/>
                      <a:pt x="24" y="28"/>
                      <a:pt x="24" y="28"/>
                    </a:cubicBezTo>
                    <a:cubicBezTo>
                      <a:pt x="24" y="28"/>
                      <a:pt x="24" y="27"/>
                      <a:pt x="24" y="25"/>
                    </a:cubicBezTo>
                    <a:cubicBezTo>
                      <a:pt x="24" y="24"/>
                      <a:pt x="24" y="23"/>
                      <a:pt x="24" y="23"/>
                    </a:cubicBezTo>
                    <a:close/>
                    <a:moveTo>
                      <a:pt x="15" y="23"/>
                    </a:moveTo>
                    <a:cubicBezTo>
                      <a:pt x="7" y="23"/>
                      <a:pt x="7" y="23"/>
                      <a:pt x="7" y="23"/>
                    </a:cubicBezTo>
                    <a:cubicBezTo>
                      <a:pt x="15" y="10"/>
                      <a:pt x="15" y="10"/>
                      <a:pt x="15" y="10"/>
                    </a:cubicBezTo>
                    <a:lnTo>
                      <a:pt x="15" y="2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64"/>
              <p:cNvSpPr/>
              <p:nvPr/>
            </p:nvSpPr>
            <p:spPr bwMode="auto">
              <a:xfrm>
                <a:off x="6524107" y="3038329"/>
                <a:ext cx="59240" cy="95008"/>
              </a:xfrm>
              <a:custGeom>
                <a:avLst/>
                <a:gdLst>
                  <a:gd name="T0" fmla="*/ 13 w 22"/>
                  <a:gd name="T1" fmla="*/ 9 h 35"/>
                  <a:gd name="T2" fmla="*/ 6 w 22"/>
                  <a:gd name="T3" fmla="*/ 12 h 35"/>
                  <a:gd name="T4" fmla="*/ 6 w 22"/>
                  <a:gd name="T5" fmla="*/ 1 h 35"/>
                  <a:gd name="T6" fmla="*/ 3 w 22"/>
                  <a:gd name="T7" fmla="*/ 0 h 35"/>
                  <a:gd name="T8" fmla="*/ 0 w 22"/>
                  <a:gd name="T9" fmla="*/ 1 h 35"/>
                  <a:gd name="T10" fmla="*/ 0 w 22"/>
                  <a:gd name="T11" fmla="*/ 34 h 35"/>
                  <a:gd name="T12" fmla="*/ 3 w 22"/>
                  <a:gd name="T13" fmla="*/ 35 h 35"/>
                  <a:gd name="T14" fmla="*/ 6 w 22"/>
                  <a:gd name="T15" fmla="*/ 34 h 35"/>
                  <a:gd name="T16" fmla="*/ 6 w 22"/>
                  <a:gd name="T17" fmla="*/ 20 h 35"/>
                  <a:gd name="T18" fmla="*/ 12 w 22"/>
                  <a:gd name="T19" fmla="*/ 15 h 35"/>
                  <a:gd name="T20" fmla="*/ 16 w 22"/>
                  <a:gd name="T21" fmla="*/ 18 h 35"/>
                  <a:gd name="T22" fmla="*/ 16 w 22"/>
                  <a:gd name="T23" fmla="*/ 34 h 35"/>
                  <a:gd name="T24" fmla="*/ 19 w 22"/>
                  <a:gd name="T25" fmla="*/ 35 h 35"/>
                  <a:gd name="T26" fmla="*/ 22 w 22"/>
                  <a:gd name="T27" fmla="*/ 34 h 35"/>
                  <a:gd name="T28" fmla="*/ 22 w 22"/>
                  <a:gd name="T29" fmla="*/ 17 h 35"/>
                  <a:gd name="T30" fmla="*/ 13 w 22"/>
                  <a:gd name="T31"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35">
                    <a:moveTo>
                      <a:pt x="13" y="9"/>
                    </a:moveTo>
                    <a:cubicBezTo>
                      <a:pt x="8" y="9"/>
                      <a:pt x="6" y="12"/>
                      <a:pt x="6" y="12"/>
                    </a:cubicBezTo>
                    <a:cubicBezTo>
                      <a:pt x="6" y="1"/>
                      <a:pt x="6" y="1"/>
                      <a:pt x="6" y="1"/>
                    </a:cubicBezTo>
                    <a:cubicBezTo>
                      <a:pt x="6" y="0"/>
                      <a:pt x="4" y="0"/>
                      <a:pt x="3" y="0"/>
                    </a:cubicBezTo>
                    <a:cubicBezTo>
                      <a:pt x="2" y="0"/>
                      <a:pt x="0" y="0"/>
                      <a:pt x="0" y="1"/>
                    </a:cubicBezTo>
                    <a:cubicBezTo>
                      <a:pt x="0" y="34"/>
                      <a:pt x="0" y="34"/>
                      <a:pt x="0" y="34"/>
                    </a:cubicBezTo>
                    <a:cubicBezTo>
                      <a:pt x="0" y="35"/>
                      <a:pt x="2" y="35"/>
                      <a:pt x="3" y="35"/>
                    </a:cubicBezTo>
                    <a:cubicBezTo>
                      <a:pt x="4" y="35"/>
                      <a:pt x="6" y="35"/>
                      <a:pt x="6" y="34"/>
                    </a:cubicBezTo>
                    <a:cubicBezTo>
                      <a:pt x="6" y="20"/>
                      <a:pt x="6" y="20"/>
                      <a:pt x="6" y="20"/>
                    </a:cubicBezTo>
                    <a:cubicBezTo>
                      <a:pt x="8" y="17"/>
                      <a:pt x="9" y="15"/>
                      <a:pt x="12" y="15"/>
                    </a:cubicBezTo>
                    <a:cubicBezTo>
                      <a:pt x="15" y="15"/>
                      <a:pt x="16" y="17"/>
                      <a:pt x="16" y="18"/>
                    </a:cubicBezTo>
                    <a:cubicBezTo>
                      <a:pt x="16" y="34"/>
                      <a:pt x="16" y="34"/>
                      <a:pt x="16" y="34"/>
                    </a:cubicBezTo>
                    <a:cubicBezTo>
                      <a:pt x="16" y="35"/>
                      <a:pt x="18" y="35"/>
                      <a:pt x="19" y="35"/>
                    </a:cubicBezTo>
                    <a:cubicBezTo>
                      <a:pt x="20" y="35"/>
                      <a:pt x="22" y="35"/>
                      <a:pt x="22" y="34"/>
                    </a:cubicBezTo>
                    <a:cubicBezTo>
                      <a:pt x="22" y="17"/>
                      <a:pt x="22" y="17"/>
                      <a:pt x="22" y="17"/>
                    </a:cubicBezTo>
                    <a:cubicBezTo>
                      <a:pt x="22" y="12"/>
                      <a:pt x="18" y="9"/>
                      <a:pt x="13" y="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9" name="矩形 78"/>
            <p:cNvSpPr/>
            <p:nvPr/>
          </p:nvSpPr>
          <p:spPr>
            <a:xfrm>
              <a:off x="4341194" y="4082108"/>
              <a:ext cx="7402286" cy="523220"/>
            </a:xfrm>
            <a:prstGeom prst="rect">
              <a:avLst/>
            </a:prstGeom>
          </p:spPr>
          <p:txBody>
            <a:bodyPr wrap="square">
              <a:spAutoFit/>
            </a:bodyPr>
            <a:lstStyle/>
            <a:p>
              <a:pPr algn="just"/>
              <a:r>
                <a:rPr lang="zh-CN" altLang="zh-CN" sz="2800" b="1" dirty="0" smtClean="0">
                  <a:solidFill>
                    <a:srgbClr val="1F4E79"/>
                  </a:solidFill>
                  <a:latin typeface="微软雅黑" panose="020B0503020204020204" pitchFamily="34" charset="-122"/>
                  <a:ea typeface="微软雅黑" panose="020B0503020204020204" pitchFamily="34" charset="-122"/>
                </a:rPr>
                <a:t>第</a:t>
              </a:r>
              <a:r>
                <a:rPr lang="zh-CN" altLang="en-US" sz="2800" b="1" dirty="0" smtClean="0">
                  <a:solidFill>
                    <a:srgbClr val="1F4E79"/>
                  </a:solidFill>
                  <a:latin typeface="微软雅黑" panose="020B0503020204020204" pitchFamily="34" charset="-122"/>
                  <a:ea typeface="微软雅黑" panose="020B0503020204020204" pitchFamily="34" charset="-122"/>
                </a:rPr>
                <a:t>三</a:t>
              </a:r>
              <a:r>
                <a:rPr lang="zh-CN" altLang="zh-CN" sz="2800" b="1" dirty="0" smtClean="0">
                  <a:solidFill>
                    <a:srgbClr val="1F4E79"/>
                  </a:solidFill>
                  <a:latin typeface="微软雅黑" panose="020B0503020204020204" pitchFamily="34" charset="-122"/>
                  <a:ea typeface="微软雅黑" panose="020B0503020204020204" pitchFamily="34" charset="-122"/>
                </a:rPr>
                <a:t>重境界：管理是让被管理者人人</a:t>
              </a:r>
              <a:r>
                <a:rPr lang="zh-CN" altLang="en-US" sz="2800" b="1" dirty="0" smtClean="0">
                  <a:solidFill>
                    <a:srgbClr val="1F4E79"/>
                  </a:solidFill>
                  <a:latin typeface="微软雅黑" panose="020B0503020204020204" pitchFamily="34" charset="-122"/>
                  <a:ea typeface="微软雅黑" panose="020B0503020204020204" pitchFamily="34" charset="-122"/>
                </a:rPr>
                <a:t>快乐</a:t>
              </a:r>
              <a:r>
                <a:rPr lang="zh-CN" altLang="zh-CN" sz="2800" b="1" dirty="0" smtClean="0">
                  <a:solidFill>
                    <a:srgbClr val="1F4E79"/>
                  </a:solidFill>
                  <a:latin typeface="微软雅黑" panose="020B0503020204020204" pitchFamily="34" charset="-122"/>
                  <a:ea typeface="微软雅黑" panose="020B0503020204020204" pitchFamily="34" charset="-122"/>
                </a:rPr>
                <a:t>尽责。</a:t>
              </a:r>
              <a:endParaRPr lang="zh-CN" altLang="en-US" sz="2800" b="1" dirty="0">
                <a:solidFill>
                  <a:srgbClr val="1F4E79"/>
                </a:solidFill>
                <a:latin typeface="微软雅黑" panose="020B0503020204020204" pitchFamily="34" charset="-122"/>
                <a:ea typeface="微软雅黑" panose="020B0503020204020204" pitchFamily="34" charset="-122"/>
              </a:endParaRPr>
            </a:p>
          </p:txBody>
        </p:sp>
      </p:gr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500" fill="hold"/>
                                        <p:tgtEl>
                                          <p:spTgt spid="77"/>
                                        </p:tgtEl>
                                        <p:attrNameLst>
                                          <p:attrName>ppt_x</p:attrName>
                                        </p:attrNameLst>
                                      </p:cBhvr>
                                      <p:tavLst>
                                        <p:tav tm="0">
                                          <p:val>
                                            <p:strVal val="#ppt_x"/>
                                          </p:val>
                                        </p:tav>
                                        <p:tav tm="100000">
                                          <p:val>
                                            <p:strVal val="#ppt_x"/>
                                          </p:val>
                                        </p:tav>
                                      </p:tavLst>
                                    </p:anim>
                                    <p:anim calcmode="lin" valueType="num">
                                      <p:cBhvr additive="base">
                                        <p:cTn id="13"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2"/>
                                        </p:tgtEl>
                                        <p:attrNameLst>
                                          <p:attrName>style.visibility</p:attrName>
                                        </p:attrNameLst>
                                      </p:cBhvr>
                                      <p:to>
                                        <p:strVal val="visible"/>
                                      </p:to>
                                    </p:set>
                                    <p:anim calcmode="lin" valueType="num">
                                      <p:cBhvr additive="base">
                                        <p:cTn id="18" dur="500" fill="hold"/>
                                        <p:tgtEl>
                                          <p:spTgt spid="82"/>
                                        </p:tgtEl>
                                        <p:attrNameLst>
                                          <p:attrName>ppt_x</p:attrName>
                                        </p:attrNameLst>
                                      </p:cBhvr>
                                      <p:tavLst>
                                        <p:tav tm="0">
                                          <p:val>
                                            <p:strVal val="#ppt_x"/>
                                          </p:val>
                                        </p:tav>
                                        <p:tav tm="100000">
                                          <p:val>
                                            <p:strVal val="#ppt_x"/>
                                          </p:val>
                                        </p:tav>
                                      </p:tavLst>
                                    </p:anim>
                                    <p:anim calcmode="lin" valueType="num">
                                      <p:cBhvr additive="base">
                                        <p:cTn id="19"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81"/>
                                        </p:tgtEl>
                                        <p:attrNameLst>
                                          <p:attrName>style.visibility</p:attrName>
                                        </p:attrNameLst>
                                      </p:cBhvr>
                                      <p:to>
                                        <p:strVal val="visible"/>
                                      </p:to>
                                    </p:set>
                                    <p:anim calcmode="lin" valueType="num">
                                      <p:cBhvr additive="base">
                                        <p:cTn id="24" dur="500" fill="hold"/>
                                        <p:tgtEl>
                                          <p:spTgt spid="81"/>
                                        </p:tgtEl>
                                        <p:attrNameLst>
                                          <p:attrName>ppt_x</p:attrName>
                                        </p:attrNameLst>
                                      </p:cBhvr>
                                      <p:tavLst>
                                        <p:tav tm="0">
                                          <p:val>
                                            <p:strVal val="#ppt_x"/>
                                          </p:val>
                                        </p:tav>
                                        <p:tav tm="100000">
                                          <p:val>
                                            <p:strVal val="#ppt_x"/>
                                          </p:val>
                                        </p:tav>
                                      </p:tavLst>
                                    </p:anim>
                                    <p:anim calcmode="lin" valueType="num">
                                      <p:cBhvr additive="base">
                                        <p:cTn id="25"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additive="base">
                                        <p:cTn id="30" dur="500" fill="hold"/>
                                        <p:tgtEl>
                                          <p:spTgt spid="80"/>
                                        </p:tgtEl>
                                        <p:attrNameLst>
                                          <p:attrName>ppt_x</p:attrName>
                                        </p:attrNameLst>
                                      </p:cBhvr>
                                      <p:tavLst>
                                        <p:tav tm="0">
                                          <p:val>
                                            <p:strVal val="#ppt_x"/>
                                          </p:val>
                                        </p:tav>
                                        <p:tav tm="100000">
                                          <p:val>
                                            <p:strVal val="#ppt_x"/>
                                          </p:val>
                                        </p:tav>
                                      </p:tavLst>
                                    </p:anim>
                                    <p:anim calcmode="lin" valueType="num">
                                      <p:cBhvr additive="base">
                                        <p:cTn id="31"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814084" y="1649640"/>
            <a:ext cx="648072" cy="3240357"/>
            <a:chOff x="2814084" y="1649640"/>
            <a:chExt cx="648072" cy="3240357"/>
          </a:xfrm>
        </p:grpSpPr>
        <p:sp>
          <p:nvSpPr>
            <p:cNvPr id="3" name="矩形 1"/>
            <p:cNvSpPr/>
            <p:nvPr/>
          </p:nvSpPr>
          <p:spPr>
            <a:xfrm>
              <a:off x="2958100" y="1721645"/>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 name="TextBox 6"/>
            <p:cNvSpPr txBox="1"/>
            <p:nvPr/>
          </p:nvSpPr>
          <p:spPr>
            <a:xfrm>
              <a:off x="2991652" y="3133205"/>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理 论 依 据</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5" name="TextBox 7"/>
            <p:cNvSpPr txBox="1"/>
            <p:nvPr/>
          </p:nvSpPr>
          <p:spPr>
            <a:xfrm>
              <a:off x="2814084" y="1649640"/>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2</a:t>
              </a:r>
              <a:endParaRPr lang="zh-CN" altLang="en-US" sz="7200" dirty="0">
                <a:solidFill>
                  <a:srgbClr val="1F4E79"/>
                </a:solidFill>
                <a:latin typeface="Arial Narrow" panose="020B0606020202030204" pitchFamily="34" charset="0"/>
              </a:endParaRPr>
            </a:p>
          </p:txBody>
        </p:sp>
      </p:grpSp>
      <p:sp>
        <p:nvSpPr>
          <p:cNvPr id="6" name="TextBox 8"/>
          <p:cNvSpPr txBox="1"/>
          <p:nvPr/>
        </p:nvSpPr>
        <p:spPr>
          <a:xfrm>
            <a:off x="3584575" y="1953260"/>
            <a:ext cx="1901825" cy="4407535"/>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韦伯科层管理理论以及权力依据的意义</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泰勒的铁锹、搬运铁块和金属切削实验以及科学管理理论</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强调层级</a:t>
            </a:r>
            <a:r>
              <a:rPr lang="zh-CN" altLang="zh-CN" b="1" dirty="0" smtClean="0">
                <a:latin typeface="微软雅黑" panose="020B0503020204020204" pitchFamily="34" charset="-122"/>
                <a:ea typeface="微软雅黑" panose="020B0503020204020204" pitchFamily="34" charset="-122"/>
              </a:rPr>
              <a:t>管理、</a:t>
            </a:r>
            <a:r>
              <a:rPr lang="zh-CN" altLang="zh-CN" b="1" dirty="0" smtClean="0">
                <a:latin typeface="微软雅黑" panose="020B0503020204020204" pitchFamily="34" charset="-122"/>
                <a:ea typeface="微软雅黑" panose="020B0503020204020204" pitchFamily="34" charset="-122"/>
              </a:rPr>
              <a:t>目标制定、责任落实、绩效考核、激励鞭策。</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236876" y="1649640"/>
            <a:ext cx="648072" cy="3240357"/>
            <a:chOff x="236876" y="1649640"/>
            <a:chExt cx="648072" cy="3240357"/>
          </a:xfrm>
        </p:grpSpPr>
        <p:sp>
          <p:nvSpPr>
            <p:cNvPr id="7" name="矩形 1"/>
            <p:cNvSpPr/>
            <p:nvPr/>
          </p:nvSpPr>
          <p:spPr>
            <a:xfrm>
              <a:off x="380892" y="1721645"/>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31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8" name="TextBox 14"/>
            <p:cNvSpPr txBox="1"/>
            <p:nvPr/>
          </p:nvSpPr>
          <p:spPr>
            <a:xfrm>
              <a:off x="402087" y="3131319"/>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基 本 做 法</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236876" y="1649640"/>
              <a:ext cx="606256" cy="1200329"/>
            </a:xfrm>
            <a:prstGeom prst="rect">
              <a:avLst/>
            </a:prstGeom>
            <a:noFill/>
          </p:spPr>
          <p:txBody>
            <a:bodyPr wrap="none" rtlCol="0">
              <a:spAutoFit/>
            </a:bodyPr>
            <a:lstStyle>
              <a:defPPr>
                <a:defRPr lang="zh-CN"/>
              </a:defPPr>
              <a:lvl1pPr>
                <a:defRPr sz="7200">
                  <a:solidFill>
                    <a:schemeClr val="accent3">
                      <a:lumMod val="75000"/>
                    </a:schemeClr>
                  </a:solidFill>
                  <a:latin typeface="Arial Narrow" panose="020B0606020202030204" pitchFamily="34" charset="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7200" b="0" i="0" u="none" strike="noStrike" kern="0" cap="none" spc="0" normalizeH="0" baseline="0" noProof="0" dirty="0" smtClean="0">
                  <a:ln>
                    <a:noFill/>
                  </a:ln>
                  <a:solidFill>
                    <a:srgbClr val="1F4E79"/>
                  </a:solidFill>
                  <a:effectLst/>
                  <a:uLnTx/>
                  <a:uFillTx/>
                  <a:latin typeface="Arial Narrow" panose="020B0606020202030204" pitchFamily="34" charset="0"/>
                </a:rPr>
                <a:t>1</a:t>
              </a:r>
              <a:endParaRPr kumimoji="0" lang="zh-CN" altLang="en-US" sz="7200" b="0" i="0" u="none" strike="noStrike" kern="0" cap="none" spc="0" normalizeH="0" baseline="0" noProof="0" dirty="0">
                <a:ln>
                  <a:noFill/>
                </a:ln>
                <a:solidFill>
                  <a:srgbClr val="1F4E79"/>
                </a:solidFill>
                <a:effectLst/>
                <a:uLnTx/>
                <a:uFillTx/>
                <a:latin typeface="Arial Narrow" panose="020B0606020202030204" pitchFamily="34" charset="0"/>
              </a:endParaRPr>
            </a:p>
          </p:txBody>
        </p:sp>
      </p:grpSp>
      <p:sp>
        <p:nvSpPr>
          <p:cNvPr id="10" name="TextBox 8"/>
          <p:cNvSpPr txBox="1"/>
          <p:nvPr/>
        </p:nvSpPr>
        <p:spPr>
          <a:xfrm>
            <a:off x="996198" y="2659892"/>
            <a:ext cx="1843214" cy="2613023"/>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要让教职员工人人必须尽责，我们应该注重依法治校，注重目标达成，注重过程监测，注重效率提高。 </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5446771" y="1657822"/>
            <a:ext cx="665489" cy="3240357"/>
            <a:chOff x="5446771" y="1657822"/>
            <a:chExt cx="665489" cy="3240357"/>
          </a:xfrm>
        </p:grpSpPr>
        <p:sp>
          <p:nvSpPr>
            <p:cNvPr id="11" name="矩形 1"/>
            <p:cNvSpPr/>
            <p:nvPr/>
          </p:nvSpPr>
          <p:spPr>
            <a:xfrm>
              <a:off x="5608204" y="1729827"/>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1905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2" name="TextBox 10"/>
            <p:cNvSpPr txBox="1"/>
            <p:nvPr/>
          </p:nvSpPr>
          <p:spPr>
            <a:xfrm>
              <a:off x="5615761" y="3252713"/>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典 型 案 例</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13" name="TextBox 11"/>
            <p:cNvSpPr txBox="1"/>
            <p:nvPr/>
          </p:nvSpPr>
          <p:spPr>
            <a:xfrm>
              <a:off x="5446771" y="1657822"/>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3</a:t>
              </a:r>
              <a:endParaRPr lang="zh-CN" altLang="en-US" sz="7200" dirty="0">
                <a:solidFill>
                  <a:srgbClr val="1F4E79"/>
                </a:solidFill>
                <a:latin typeface="Arial Narrow" panose="020B0606020202030204" pitchFamily="34" charset="0"/>
              </a:endParaRPr>
            </a:p>
          </p:txBody>
        </p:sp>
      </p:grpSp>
      <p:sp>
        <p:nvSpPr>
          <p:cNvPr id="14" name="TextBox 8"/>
          <p:cNvSpPr txBox="1"/>
          <p:nvPr/>
        </p:nvSpPr>
        <p:spPr>
          <a:xfrm>
            <a:off x="6256522" y="2658940"/>
            <a:ext cx="2395226" cy="3688080"/>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“五三四”管理</a:t>
            </a:r>
            <a:r>
              <a:rPr lang="zh-CN" altLang="en-US" b="1" dirty="0" smtClean="0">
                <a:latin typeface="微软雅黑" panose="020B0503020204020204" pitchFamily="34" charset="-122"/>
                <a:ea typeface="微软雅黑" panose="020B0503020204020204" pitchFamily="34" charset="-122"/>
              </a:rPr>
              <a:t>模式</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1</a:t>
            </a:r>
            <a:r>
              <a:rPr lang="zh-CN" altLang="zh-CN" b="1" dirty="0" smtClean="0">
                <a:latin typeface="微软雅黑" panose="020B0503020204020204" pitchFamily="34" charset="-122"/>
                <a:ea typeface="微软雅黑" panose="020B0503020204020204" pitchFamily="34" charset="-122"/>
              </a:rPr>
              <a:t>）五定：人定岗、岗定责、责定绩、绩定分、分定奖。</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2</a:t>
            </a:r>
            <a:r>
              <a:rPr lang="zh-CN" altLang="zh-CN" b="1" dirty="0" smtClean="0">
                <a:latin typeface="微软雅黑" panose="020B0503020204020204" pitchFamily="34" charset="-122"/>
                <a:ea typeface="微软雅黑" panose="020B0503020204020204" pitchFamily="34" charset="-122"/>
              </a:rPr>
              <a:t>）三管：目标管理、过程管理、考核管理。</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3</a:t>
            </a:r>
            <a:r>
              <a:rPr lang="zh-CN" altLang="zh-CN" b="1" dirty="0" smtClean="0">
                <a:latin typeface="微软雅黑" panose="020B0503020204020204" pitchFamily="34" charset="-122"/>
                <a:ea typeface="微软雅黑" panose="020B0503020204020204" pitchFamily="34" charset="-122"/>
              </a:rPr>
              <a:t>）四有：有章可遵、有序可循、有法可取、有效可鉴。</a:t>
            </a:r>
            <a:endParaRPr lang="zh-CN" altLang="en-US"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3" name="矩形 22"/>
          <p:cNvSpPr/>
          <p:nvPr/>
        </p:nvSpPr>
        <p:spPr>
          <a:xfrm>
            <a:off x="478950" y="367897"/>
            <a:ext cx="7402286" cy="523220"/>
          </a:xfrm>
          <a:prstGeom prst="rect">
            <a:avLst/>
          </a:prstGeom>
        </p:spPr>
        <p:txBody>
          <a:bodyPr wrap="square">
            <a:spAutoFit/>
          </a:bodyPr>
          <a:lstStyle/>
          <a:p>
            <a:pPr algn="just"/>
            <a:r>
              <a:rPr lang="zh-CN" altLang="zh-CN" sz="2800" b="1" dirty="0" smtClean="0">
                <a:solidFill>
                  <a:srgbClr val="1F4E79"/>
                </a:solidFill>
                <a:latin typeface="微软雅黑" panose="020B0503020204020204" pitchFamily="34" charset="-122"/>
                <a:ea typeface="微软雅黑" panose="020B0503020204020204" pitchFamily="34" charset="-122"/>
              </a:rPr>
              <a:t>第</a:t>
            </a:r>
            <a:r>
              <a:rPr lang="zh-CN" altLang="en-US" sz="2800" b="1" dirty="0" smtClean="0">
                <a:solidFill>
                  <a:srgbClr val="1F4E79"/>
                </a:solidFill>
                <a:latin typeface="微软雅黑" panose="020B0503020204020204" pitchFamily="34" charset="-122"/>
                <a:ea typeface="微软雅黑" panose="020B0503020204020204" pitchFamily="34" charset="-122"/>
              </a:rPr>
              <a:t>一</a:t>
            </a:r>
            <a:r>
              <a:rPr lang="zh-CN" altLang="zh-CN" sz="2800" b="1" dirty="0" smtClean="0">
                <a:solidFill>
                  <a:srgbClr val="1F4E79"/>
                </a:solidFill>
                <a:latin typeface="微软雅黑" panose="020B0503020204020204" pitchFamily="34" charset="-122"/>
                <a:ea typeface="微软雅黑" panose="020B0503020204020204" pitchFamily="34" charset="-122"/>
              </a:rPr>
              <a:t>重境界：管理是让被管理者人人</a:t>
            </a:r>
            <a:r>
              <a:rPr lang="zh-CN" altLang="en-US" sz="2800" b="1" dirty="0" smtClean="0">
                <a:solidFill>
                  <a:srgbClr val="1F4E79"/>
                </a:solidFill>
                <a:latin typeface="微软雅黑" panose="020B0503020204020204" pitchFamily="34" charset="-122"/>
                <a:ea typeface="微软雅黑" panose="020B0503020204020204" pitchFamily="34" charset="-122"/>
              </a:rPr>
              <a:t>必须</a:t>
            </a:r>
            <a:r>
              <a:rPr lang="zh-CN" altLang="zh-CN" sz="2800" b="1" dirty="0" smtClean="0">
                <a:solidFill>
                  <a:srgbClr val="1F4E79"/>
                </a:solidFill>
                <a:latin typeface="微软雅黑" panose="020B0503020204020204" pitchFamily="34" charset="-122"/>
                <a:ea typeface="微软雅黑" panose="020B0503020204020204" pitchFamily="34" charset="-122"/>
              </a:rPr>
              <a:t>尽责。</a:t>
            </a:r>
            <a:endParaRPr lang="zh-CN" altLang="en-US" sz="2800" b="1" dirty="0">
              <a:solidFill>
                <a:srgbClr val="1F4E79"/>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8729123" y="1660758"/>
            <a:ext cx="665489" cy="3240357"/>
            <a:chOff x="8729123" y="1660758"/>
            <a:chExt cx="665489" cy="3240357"/>
          </a:xfrm>
        </p:grpSpPr>
        <p:sp>
          <p:nvSpPr>
            <p:cNvPr id="19" name="矩形 1"/>
            <p:cNvSpPr/>
            <p:nvPr/>
          </p:nvSpPr>
          <p:spPr>
            <a:xfrm>
              <a:off x="8890556" y="1732763"/>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1905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0" name="TextBox 10"/>
            <p:cNvSpPr txBox="1"/>
            <p:nvPr/>
          </p:nvSpPr>
          <p:spPr>
            <a:xfrm>
              <a:off x="8898113" y="3255649"/>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价 值 意 义</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21" name="TextBox 11"/>
            <p:cNvSpPr txBox="1"/>
            <p:nvPr/>
          </p:nvSpPr>
          <p:spPr>
            <a:xfrm>
              <a:off x="8729123" y="1660758"/>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4</a:t>
              </a:r>
              <a:endParaRPr lang="zh-CN" altLang="en-US" sz="7200" dirty="0">
                <a:solidFill>
                  <a:srgbClr val="1F4E79"/>
                </a:solidFill>
                <a:latin typeface="Arial Narrow" panose="020B0606020202030204" pitchFamily="34" charset="0"/>
              </a:endParaRPr>
            </a:p>
          </p:txBody>
        </p:sp>
      </p:grpSp>
      <p:sp>
        <p:nvSpPr>
          <p:cNvPr id="22" name="TextBox 8"/>
          <p:cNvSpPr txBox="1"/>
          <p:nvPr/>
        </p:nvSpPr>
        <p:spPr>
          <a:xfrm>
            <a:off x="9538874" y="2661876"/>
            <a:ext cx="2395226" cy="1892826"/>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提高员工的责任感，对于基础薄弱学校短时期内迅速提升办学水平和质量有很重要的作用</a:t>
            </a:r>
            <a:r>
              <a:rPr lang="zh-CN" altLang="en-US" b="1" dirty="0" smtClean="0">
                <a:latin typeface="微软雅黑" panose="020B0503020204020204" pitchFamily="34" charset="-122"/>
                <a:ea typeface="微软雅黑" panose="020B0503020204020204" pitchFamily="34" charset="-122"/>
              </a:rPr>
              <a:t>。</a:t>
            </a:r>
            <a:endParaRPr lang="zh-CN" altLang="en-US" b="1" dirty="0">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linds(horizont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linds(horizontal)">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linds(horizontal)">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linds(horizont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blinds(horizontal)">
                                      <p:cBhvr>
                                        <p:cTn id="37" dur="5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linds(horizontal)">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4"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831668" y="1649640"/>
            <a:ext cx="648072" cy="3240357"/>
            <a:chOff x="2831668" y="1649640"/>
            <a:chExt cx="648072" cy="3240357"/>
          </a:xfrm>
        </p:grpSpPr>
        <p:sp>
          <p:nvSpPr>
            <p:cNvPr id="3" name="矩形 1"/>
            <p:cNvSpPr/>
            <p:nvPr/>
          </p:nvSpPr>
          <p:spPr>
            <a:xfrm>
              <a:off x="2975684" y="1721645"/>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 name="TextBox 6"/>
            <p:cNvSpPr txBox="1"/>
            <p:nvPr/>
          </p:nvSpPr>
          <p:spPr>
            <a:xfrm>
              <a:off x="3009236" y="3133205"/>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理 论 依 据</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5" name="TextBox 7"/>
            <p:cNvSpPr txBox="1"/>
            <p:nvPr/>
          </p:nvSpPr>
          <p:spPr>
            <a:xfrm>
              <a:off x="2831668" y="1649640"/>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2</a:t>
              </a:r>
              <a:endParaRPr lang="zh-CN" altLang="en-US" sz="7200" dirty="0">
                <a:solidFill>
                  <a:srgbClr val="1F4E79"/>
                </a:solidFill>
                <a:latin typeface="Arial Narrow" panose="020B0606020202030204" pitchFamily="34" charset="0"/>
              </a:endParaRPr>
            </a:p>
          </p:txBody>
        </p:sp>
      </p:grpSp>
      <p:sp>
        <p:nvSpPr>
          <p:cNvPr id="6" name="TextBox 8"/>
          <p:cNvSpPr txBox="1"/>
          <p:nvPr/>
        </p:nvSpPr>
        <p:spPr>
          <a:xfrm>
            <a:off x="3618865" y="1722120"/>
            <a:ext cx="2298700" cy="5126990"/>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梅奥的照明、福利、访谈、群体四个实验以及行为科学理论中的社会人理论、士气理论、非正式群体理论、人际关系型领导者理论</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注重营造良好的人际氛围，注意鼓动教职员工的士气，关注非正式群体的动态和意见，重视发挥人际关系在领导过程中的作用。</a:t>
            </a:r>
            <a:endParaRPr lang="zh-CN" altLang="en-US" b="1" dirty="0">
              <a:latin typeface="微软雅黑" panose="020B0503020204020204" pitchFamily="34" charset="-122"/>
              <a:ea typeface="微软雅黑" panose="020B0503020204020204" pitchFamily="34" charset="-122"/>
            </a:endParaRPr>
          </a:p>
        </p:txBody>
      </p:sp>
      <p:grpSp>
        <p:nvGrpSpPr>
          <p:cNvPr id="24" name="组合 23"/>
          <p:cNvGrpSpPr/>
          <p:nvPr/>
        </p:nvGrpSpPr>
        <p:grpSpPr>
          <a:xfrm>
            <a:off x="236876" y="1649640"/>
            <a:ext cx="648072" cy="3240357"/>
            <a:chOff x="236876" y="1649640"/>
            <a:chExt cx="648072" cy="3240357"/>
          </a:xfrm>
        </p:grpSpPr>
        <p:sp>
          <p:nvSpPr>
            <p:cNvPr id="7" name="矩形 1"/>
            <p:cNvSpPr/>
            <p:nvPr/>
          </p:nvSpPr>
          <p:spPr>
            <a:xfrm>
              <a:off x="380892" y="1721645"/>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31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8" name="TextBox 14"/>
            <p:cNvSpPr txBox="1"/>
            <p:nvPr/>
          </p:nvSpPr>
          <p:spPr>
            <a:xfrm>
              <a:off x="402087" y="3131319"/>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基 本 做 法</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236876" y="1649640"/>
              <a:ext cx="606256" cy="1200329"/>
            </a:xfrm>
            <a:prstGeom prst="rect">
              <a:avLst/>
            </a:prstGeom>
            <a:noFill/>
          </p:spPr>
          <p:txBody>
            <a:bodyPr wrap="none" rtlCol="0">
              <a:spAutoFit/>
            </a:bodyPr>
            <a:lstStyle>
              <a:defPPr>
                <a:defRPr lang="zh-CN"/>
              </a:defPPr>
              <a:lvl1pPr>
                <a:defRPr sz="7200">
                  <a:solidFill>
                    <a:schemeClr val="accent3">
                      <a:lumMod val="75000"/>
                    </a:schemeClr>
                  </a:solidFill>
                  <a:latin typeface="Arial Narrow" panose="020B0606020202030204" pitchFamily="34" charset="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7200" b="0" i="0" u="none" strike="noStrike" kern="0" cap="none" spc="0" normalizeH="0" baseline="0" noProof="0" dirty="0" smtClean="0">
                  <a:ln>
                    <a:noFill/>
                  </a:ln>
                  <a:solidFill>
                    <a:srgbClr val="1F4E79"/>
                  </a:solidFill>
                  <a:effectLst/>
                  <a:uLnTx/>
                  <a:uFillTx/>
                  <a:latin typeface="Arial Narrow" panose="020B0606020202030204" pitchFamily="34" charset="0"/>
                </a:rPr>
                <a:t>1</a:t>
              </a:r>
              <a:endParaRPr kumimoji="0" lang="zh-CN" altLang="en-US" sz="7200" b="0" i="0" u="none" strike="noStrike" kern="0" cap="none" spc="0" normalizeH="0" baseline="0" noProof="0" dirty="0">
                <a:ln>
                  <a:noFill/>
                </a:ln>
                <a:solidFill>
                  <a:srgbClr val="1F4E79"/>
                </a:solidFill>
                <a:effectLst/>
                <a:uLnTx/>
                <a:uFillTx/>
                <a:latin typeface="Arial Narrow" panose="020B0606020202030204" pitchFamily="34" charset="0"/>
              </a:endParaRPr>
            </a:p>
          </p:txBody>
        </p:sp>
      </p:grpSp>
      <p:sp>
        <p:nvSpPr>
          <p:cNvPr id="10" name="TextBox 8"/>
          <p:cNvSpPr txBox="1"/>
          <p:nvPr/>
        </p:nvSpPr>
        <p:spPr>
          <a:xfrm>
            <a:off x="1128395" y="1830705"/>
            <a:ext cx="1711325" cy="3688080"/>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要让每一位教职员工主动尽责，学校就要充分调动大家工作的主动性和积极性，激励大家和谐相处，精诚合作，比先争优，敢创一流</a:t>
            </a:r>
            <a:r>
              <a:rPr lang="zh-CN" altLang="en-US" b="1" dirty="0" smtClean="0">
                <a:latin typeface="微软雅黑" panose="020B0503020204020204" pitchFamily="34" charset="-122"/>
                <a:ea typeface="微软雅黑" panose="020B0503020204020204" pitchFamily="34" charset="-122"/>
              </a:rPr>
              <a:t>。</a:t>
            </a:r>
            <a:endParaRPr lang="zh-CN" altLang="en-US" b="1"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5895163" y="1657822"/>
            <a:ext cx="665489" cy="3240357"/>
            <a:chOff x="5895163" y="1657822"/>
            <a:chExt cx="665489" cy="3240357"/>
          </a:xfrm>
        </p:grpSpPr>
        <p:sp>
          <p:nvSpPr>
            <p:cNvPr id="11" name="矩形 1"/>
            <p:cNvSpPr/>
            <p:nvPr/>
          </p:nvSpPr>
          <p:spPr>
            <a:xfrm>
              <a:off x="6056596" y="1729827"/>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1905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2" name="TextBox 10"/>
            <p:cNvSpPr txBox="1"/>
            <p:nvPr/>
          </p:nvSpPr>
          <p:spPr>
            <a:xfrm>
              <a:off x="6064153" y="3252713"/>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典 型 案 例</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13" name="TextBox 11"/>
            <p:cNvSpPr txBox="1"/>
            <p:nvPr/>
          </p:nvSpPr>
          <p:spPr>
            <a:xfrm>
              <a:off x="5895163" y="1657822"/>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3</a:t>
              </a:r>
              <a:endParaRPr lang="zh-CN" altLang="en-US" sz="7200" dirty="0">
                <a:solidFill>
                  <a:srgbClr val="1F4E79"/>
                </a:solidFill>
                <a:latin typeface="Arial Narrow" panose="020B0606020202030204" pitchFamily="34" charset="0"/>
              </a:endParaRPr>
            </a:p>
          </p:txBody>
        </p:sp>
      </p:grpSp>
      <p:sp>
        <p:nvSpPr>
          <p:cNvPr id="14" name="TextBox 8"/>
          <p:cNvSpPr txBox="1"/>
          <p:nvPr/>
        </p:nvSpPr>
        <p:spPr>
          <a:xfrm>
            <a:off x="6749999" y="2008700"/>
            <a:ext cx="2395226" cy="2249170"/>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五子工程</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为师生员工专业成长搭台子、立梯子、抬轿子、竖牌子、吹号子。</a:t>
            </a:r>
            <a:r>
              <a:rPr lang="en-US" altLang="zh-CN" b="1" dirty="0" smtClean="0">
                <a:latin typeface="微软雅黑" panose="020B0503020204020204" pitchFamily="34" charset="-122"/>
                <a:ea typeface="微软雅黑" panose="020B0503020204020204" pitchFamily="34" charset="-122"/>
              </a:rPr>
              <a:t>*</a:t>
            </a:r>
            <a:endParaRPr lang="en-US" altLang="zh-CN" b="1" dirty="0" smtClean="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3" name="矩形 22"/>
          <p:cNvSpPr/>
          <p:nvPr/>
        </p:nvSpPr>
        <p:spPr>
          <a:xfrm>
            <a:off x="478950" y="367897"/>
            <a:ext cx="7402286" cy="523220"/>
          </a:xfrm>
          <a:prstGeom prst="rect">
            <a:avLst/>
          </a:prstGeom>
        </p:spPr>
        <p:txBody>
          <a:bodyPr wrap="square">
            <a:spAutoFit/>
          </a:bodyPr>
          <a:lstStyle/>
          <a:p>
            <a:pPr algn="just"/>
            <a:r>
              <a:rPr lang="zh-CN" altLang="zh-CN" sz="2800" b="1" dirty="0" smtClean="0">
                <a:solidFill>
                  <a:srgbClr val="1F4E79"/>
                </a:solidFill>
                <a:latin typeface="微软雅黑" panose="020B0503020204020204" pitchFamily="34" charset="-122"/>
                <a:ea typeface="微软雅黑" panose="020B0503020204020204" pitchFamily="34" charset="-122"/>
              </a:rPr>
              <a:t>第</a:t>
            </a:r>
            <a:r>
              <a:rPr lang="zh-CN" altLang="en-US" sz="2800" b="1" dirty="0" smtClean="0">
                <a:solidFill>
                  <a:srgbClr val="1F4E79"/>
                </a:solidFill>
                <a:latin typeface="微软雅黑" panose="020B0503020204020204" pitchFamily="34" charset="-122"/>
                <a:ea typeface="微软雅黑" panose="020B0503020204020204" pitchFamily="34" charset="-122"/>
              </a:rPr>
              <a:t>二</a:t>
            </a:r>
            <a:r>
              <a:rPr lang="zh-CN" altLang="zh-CN" sz="2800" b="1" dirty="0" smtClean="0">
                <a:solidFill>
                  <a:srgbClr val="1F4E79"/>
                </a:solidFill>
                <a:latin typeface="微软雅黑" panose="020B0503020204020204" pitchFamily="34" charset="-122"/>
                <a:ea typeface="微软雅黑" panose="020B0503020204020204" pitchFamily="34" charset="-122"/>
              </a:rPr>
              <a:t>重境界：管理是让被管理者人人</a:t>
            </a:r>
            <a:r>
              <a:rPr lang="zh-CN" altLang="en-US" sz="2800" b="1" dirty="0" smtClean="0">
                <a:solidFill>
                  <a:srgbClr val="1F4E79"/>
                </a:solidFill>
                <a:latin typeface="微软雅黑" panose="020B0503020204020204" pitchFamily="34" charset="-122"/>
                <a:ea typeface="微软雅黑" panose="020B0503020204020204" pitchFamily="34" charset="-122"/>
              </a:rPr>
              <a:t>主动</a:t>
            </a:r>
            <a:r>
              <a:rPr lang="zh-CN" altLang="zh-CN" sz="2800" b="1" dirty="0" smtClean="0">
                <a:solidFill>
                  <a:srgbClr val="1F4E79"/>
                </a:solidFill>
                <a:latin typeface="微软雅黑" panose="020B0503020204020204" pitchFamily="34" charset="-122"/>
                <a:ea typeface="微软雅黑" panose="020B0503020204020204" pitchFamily="34" charset="-122"/>
              </a:rPr>
              <a:t>尽责。</a:t>
            </a:r>
            <a:endParaRPr lang="zh-CN" altLang="en-US" sz="2800" b="1" dirty="0">
              <a:solidFill>
                <a:srgbClr val="1F4E79"/>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8984091" y="1660758"/>
            <a:ext cx="665489" cy="3240357"/>
            <a:chOff x="8984091" y="1660758"/>
            <a:chExt cx="665489" cy="3240357"/>
          </a:xfrm>
        </p:grpSpPr>
        <p:sp>
          <p:nvSpPr>
            <p:cNvPr id="19" name="矩形 1"/>
            <p:cNvSpPr/>
            <p:nvPr/>
          </p:nvSpPr>
          <p:spPr>
            <a:xfrm>
              <a:off x="9145524" y="1732763"/>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1905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0" name="TextBox 10"/>
            <p:cNvSpPr txBox="1"/>
            <p:nvPr/>
          </p:nvSpPr>
          <p:spPr>
            <a:xfrm>
              <a:off x="9153081" y="3255649"/>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价 值 意 义</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21" name="TextBox 11"/>
            <p:cNvSpPr txBox="1"/>
            <p:nvPr/>
          </p:nvSpPr>
          <p:spPr>
            <a:xfrm>
              <a:off x="8984091" y="1660758"/>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4</a:t>
              </a:r>
              <a:endParaRPr lang="zh-CN" altLang="en-US" sz="7200" dirty="0">
                <a:solidFill>
                  <a:srgbClr val="1F4E79"/>
                </a:solidFill>
                <a:latin typeface="Arial Narrow" panose="020B0606020202030204" pitchFamily="34" charset="0"/>
              </a:endParaRPr>
            </a:p>
          </p:txBody>
        </p:sp>
      </p:grpSp>
      <p:sp>
        <p:nvSpPr>
          <p:cNvPr id="22" name="TextBox 8"/>
          <p:cNvSpPr txBox="1"/>
          <p:nvPr/>
        </p:nvSpPr>
        <p:spPr>
          <a:xfrm>
            <a:off x="9796780" y="1830070"/>
            <a:ext cx="2392045" cy="2249170"/>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营造了一个激励“人人积极向上，人人和谐进取，人人争创一流”的良好氛围，学校办学有理想、有活力、有成就、有影响</a:t>
            </a:r>
            <a:r>
              <a:rPr lang="zh-CN" altLang="en-US" b="1" dirty="0" smtClean="0">
                <a:latin typeface="微软雅黑" panose="020B0503020204020204" pitchFamily="34" charset="-122"/>
                <a:ea typeface="微软雅黑" panose="020B0503020204020204" pitchFamily="34" charset="-122"/>
              </a:rPr>
              <a:t>。</a:t>
            </a:r>
            <a:endParaRPr lang="zh-CN" altLang="en-US" b="1" dirty="0" smtClean="0">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ox(in)">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ox(in)">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i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box(in)">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ox(in)">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box(in)">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ox(in)">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4"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3786828" y="2530744"/>
            <a:ext cx="5120263" cy="707886"/>
          </a:xfrm>
          <a:prstGeom prst="rect">
            <a:avLst/>
          </a:prstGeom>
          <a:noFill/>
        </p:spPr>
        <p:txBody>
          <a:bodyPr wrap="square" rtlCol="0">
            <a:spAutoFit/>
          </a:bodyPr>
          <a:lstStyle/>
          <a:p>
            <a:r>
              <a:rPr lang="zh-CN" altLang="en-US" sz="4000" b="1" dirty="0" smtClean="0">
                <a:solidFill>
                  <a:srgbClr val="1F4E79"/>
                </a:solidFill>
                <a:latin typeface="微软雅黑" panose="020B0503020204020204" pitchFamily="34" charset="-122"/>
                <a:ea typeface="微软雅黑" panose="020B0503020204020204" pitchFamily="34" charset="-122"/>
              </a:rPr>
              <a:t>如何做好学校管理？</a:t>
            </a:r>
            <a:endParaRPr lang="zh-CN" altLang="en-US" sz="4000" b="1" dirty="0">
              <a:solidFill>
                <a:srgbClr val="1F4E79"/>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123848" y="462617"/>
            <a:ext cx="1944303" cy="1676124"/>
            <a:chOff x="4200400" y="2221206"/>
            <a:chExt cx="636902" cy="549054"/>
          </a:xfrm>
        </p:grpSpPr>
        <p:sp>
          <p:nvSpPr>
            <p:cNvPr id="35" name="六边形 34"/>
            <p:cNvSpPr/>
            <p:nvPr/>
          </p:nvSpPr>
          <p:spPr>
            <a:xfrm>
              <a:off x="4200400" y="2221206"/>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a:off x="4259189" y="2271886"/>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4357818" y="2387359"/>
              <a:ext cx="322065" cy="216749"/>
              <a:chOff x="4627555" y="6219778"/>
              <a:chExt cx="752474" cy="506410"/>
            </a:xfrm>
            <a:solidFill>
              <a:srgbClr val="1F4E79"/>
            </a:solidFill>
          </p:grpSpPr>
          <p:sp>
            <p:nvSpPr>
              <p:cNvPr id="38" name="Freeform 618"/>
              <p:cNvSpPr>
                <a:spLocks noEditPoints="1"/>
              </p:cNvSpPr>
              <p:nvPr/>
            </p:nvSpPr>
            <p:spPr bwMode="auto">
              <a:xfrm>
                <a:off x="4684707" y="6219778"/>
                <a:ext cx="657224" cy="412747"/>
              </a:xfrm>
              <a:custGeom>
                <a:avLst/>
                <a:gdLst>
                  <a:gd name="T0" fmla="*/ 414 w 414"/>
                  <a:gd name="T1" fmla="*/ 0 h 260"/>
                  <a:gd name="T2" fmla="*/ 0 w 414"/>
                  <a:gd name="T3" fmla="*/ 0 h 260"/>
                  <a:gd name="T4" fmla="*/ 0 w 414"/>
                  <a:gd name="T5" fmla="*/ 260 h 260"/>
                  <a:gd name="T6" fmla="*/ 414 w 414"/>
                  <a:gd name="T7" fmla="*/ 260 h 260"/>
                  <a:gd name="T8" fmla="*/ 414 w 414"/>
                  <a:gd name="T9" fmla="*/ 0 h 260"/>
                  <a:gd name="T10" fmla="*/ 390 w 414"/>
                  <a:gd name="T11" fmla="*/ 248 h 260"/>
                  <a:gd name="T12" fmla="*/ 12 w 414"/>
                  <a:gd name="T13" fmla="*/ 248 h 260"/>
                  <a:gd name="T14" fmla="*/ 12 w 414"/>
                  <a:gd name="T15" fmla="*/ 12 h 260"/>
                  <a:gd name="T16" fmla="*/ 390 w 414"/>
                  <a:gd name="T17" fmla="*/ 12 h 260"/>
                  <a:gd name="T18" fmla="*/ 390 w 414"/>
                  <a:gd name="T19" fmla="*/ 2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4" h="260">
                    <a:moveTo>
                      <a:pt x="414" y="0"/>
                    </a:moveTo>
                    <a:lnTo>
                      <a:pt x="0" y="0"/>
                    </a:lnTo>
                    <a:lnTo>
                      <a:pt x="0" y="260"/>
                    </a:lnTo>
                    <a:lnTo>
                      <a:pt x="414" y="260"/>
                    </a:lnTo>
                    <a:lnTo>
                      <a:pt x="414" y="0"/>
                    </a:lnTo>
                    <a:close/>
                    <a:moveTo>
                      <a:pt x="390" y="248"/>
                    </a:moveTo>
                    <a:lnTo>
                      <a:pt x="12" y="248"/>
                    </a:lnTo>
                    <a:lnTo>
                      <a:pt x="12" y="12"/>
                    </a:lnTo>
                    <a:lnTo>
                      <a:pt x="390" y="12"/>
                    </a:lnTo>
                    <a:lnTo>
                      <a:pt x="390" y="2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19"/>
              <p:cNvSpPr>
                <a:spLocks noEditPoints="1"/>
              </p:cNvSpPr>
              <p:nvPr/>
            </p:nvSpPr>
            <p:spPr bwMode="auto">
              <a:xfrm>
                <a:off x="4627555" y="6632527"/>
                <a:ext cx="752474" cy="93661"/>
              </a:xfrm>
              <a:custGeom>
                <a:avLst/>
                <a:gdLst>
                  <a:gd name="T0" fmla="*/ 0 w 40"/>
                  <a:gd name="T1" fmla="*/ 0 h 5"/>
                  <a:gd name="T2" fmla="*/ 0 w 40"/>
                  <a:gd name="T3" fmla="*/ 3 h 5"/>
                  <a:gd name="T4" fmla="*/ 40 w 40"/>
                  <a:gd name="T5" fmla="*/ 3 h 5"/>
                  <a:gd name="T6" fmla="*/ 40 w 40"/>
                  <a:gd name="T7" fmla="*/ 0 h 5"/>
                  <a:gd name="T8" fmla="*/ 0 w 40"/>
                  <a:gd name="T9" fmla="*/ 0 h 5"/>
                  <a:gd name="T10" fmla="*/ 24 w 40"/>
                  <a:gd name="T11" fmla="*/ 2 h 5"/>
                  <a:gd name="T12" fmla="*/ 16 w 40"/>
                  <a:gd name="T13" fmla="*/ 2 h 5"/>
                  <a:gd name="T14" fmla="*/ 16 w 40"/>
                  <a:gd name="T15" fmla="*/ 1 h 5"/>
                  <a:gd name="T16" fmla="*/ 24 w 40"/>
                  <a:gd name="T17" fmla="*/ 1 h 5"/>
                  <a:gd name="T18" fmla="*/ 24 w 40"/>
                  <a:gd name="T1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
                    <a:moveTo>
                      <a:pt x="0" y="0"/>
                    </a:moveTo>
                    <a:cubicBezTo>
                      <a:pt x="0" y="3"/>
                      <a:pt x="0" y="3"/>
                      <a:pt x="0" y="3"/>
                    </a:cubicBezTo>
                    <a:cubicBezTo>
                      <a:pt x="6" y="5"/>
                      <a:pt x="38" y="4"/>
                      <a:pt x="40" y="3"/>
                    </a:cubicBezTo>
                    <a:cubicBezTo>
                      <a:pt x="40" y="0"/>
                      <a:pt x="40" y="0"/>
                      <a:pt x="40" y="0"/>
                    </a:cubicBezTo>
                    <a:lnTo>
                      <a:pt x="0" y="0"/>
                    </a:lnTo>
                    <a:close/>
                    <a:moveTo>
                      <a:pt x="24" y="2"/>
                    </a:moveTo>
                    <a:cubicBezTo>
                      <a:pt x="16" y="2"/>
                      <a:pt x="16" y="2"/>
                      <a:pt x="16" y="2"/>
                    </a:cubicBezTo>
                    <a:cubicBezTo>
                      <a:pt x="16" y="1"/>
                      <a:pt x="16" y="1"/>
                      <a:pt x="16" y="1"/>
                    </a:cubicBezTo>
                    <a:cubicBezTo>
                      <a:pt x="24" y="1"/>
                      <a:pt x="24" y="1"/>
                      <a:pt x="24" y="1"/>
                    </a:cubicBezTo>
                    <a:lnTo>
                      <a:pt x="2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Rectangle 620"/>
              <p:cNvSpPr>
                <a:spLocks noChangeArrowheads="1"/>
              </p:cNvSpPr>
              <p:nvPr/>
            </p:nvSpPr>
            <p:spPr bwMode="auto">
              <a:xfrm>
                <a:off x="4722807" y="6256290"/>
                <a:ext cx="561974"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Freeform 621"/>
              <p:cNvSpPr/>
              <p:nvPr/>
            </p:nvSpPr>
            <p:spPr bwMode="auto">
              <a:xfrm>
                <a:off x="5116507" y="6407101"/>
                <a:ext cx="150813" cy="169861"/>
              </a:xfrm>
              <a:custGeom>
                <a:avLst/>
                <a:gdLst>
                  <a:gd name="T0" fmla="*/ 83 w 95"/>
                  <a:gd name="T1" fmla="*/ 24 h 107"/>
                  <a:gd name="T2" fmla="*/ 12 w 95"/>
                  <a:gd name="T3" fmla="*/ 0 h 107"/>
                  <a:gd name="T4" fmla="*/ 12 w 95"/>
                  <a:gd name="T5" fmla="*/ 0 h 107"/>
                  <a:gd name="T6" fmla="*/ 12 w 95"/>
                  <a:gd name="T7" fmla="*/ 0 h 107"/>
                  <a:gd name="T8" fmla="*/ 12 w 95"/>
                  <a:gd name="T9" fmla="*/ 0 h 107"/>
                  <a:gd name="T10" fmla="*/ 0 w 95"/>
                  <a:gd name="T11" fmla="*/ 83 h 107"/>
                  <a:gd name="T12" fmla="*/ 24 w 95"/>
                  <a:gd name="T13" fmla="*/ 71 h 107"/>
                  <a:gd name="T14" fmla="*/ 59 w 95"/>
                  <a:gd name="T15" fmla="*/ 107 h 107"/>
                  <a:gd name="T16" fmla="*/ 95 w 95"/>
                  <a:gd name="T17" fmla="*/ 83 h 107"/>
                  <a:gd name="T18" fmla="*/ 59 w 95"/>
                  <a:gd name="T19" fmla="*/ 36 h 107"/>
                  <a:gd name="T20" fmla="*/ 83 w 95"/>
                  <a:gd name="T21"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07">
                    <a:moveTo>
                      <a:pt x="83" y="24"/>
                    </a:moveTo>
                    <a:lnTo>
                      <a:pt x="12" y="0"/>
                    </a:lnTo>
                    <a:lnTo>
                      <a:pt x="12" y="0"/>
                    </a:lnTo>
                    <a:lnTo>
                      <a:pt x="12" y="0"/>
                    </a:lnTo>
                    <a:lnTo>
                      <a:pt x="12" y="0"/>
                    </a:lnTo>
                    <a:lnTo>
                      <a:pt x="0" y="83"/>
                    </a:lnTo>
                    <a:lnTo>
                      <a:pt x="24" y="71"/>
                    </a:lnTo>
                    <a:lnTo>
                      <a:pt x="59" y="107"/>
                    </a:lnTo>
                    <a:lnTo>
                      <a:pt x="95" y="83"/>
                    </a:lnTo>
                    <a:lnTo>
                      <a:pt x="59" y="36"/>
                    </a:lnTo>
                    <a:lnTo>
                      <a:pt x="83"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Rectangle 622"/>
              <p:cNvSpPr>
                <a:spLocks noChangeArrowheads="1"/>
              </p:cNvSpPr>
              <p:nvPr/>
            </p:nvSpPr>
            <p:spPr bwMode="auto">
              <a:xfrm>
                <a:off x="4722810" y="6332486"/>
                <a:ext cx="561974" cy="365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3" name="Rectangle 623"/>
              <p:cNvSpPr>
                <a:spLocks noChangeArrowheads="1"/>
              </p:cNvSpPr>
              <p:nvPr/>
            </p:nvSpPr>
            <p:spPr bwMode="auto">
              <a:xfrm>
                <a:off x="4740272" y="6407106"/>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 name="Rectangle 624"/>
              <p:cNvSpPr>
                <a:spLocks noChangeArrowheads="1"/>
              </p:cNvSpPr>
              <p:nvPr/>
            </p:nvSpPr>
            <p:spPr bwMode="auto">
              <a:xfrm>
                <a:off x="4740271" y="6481729"/>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Rectangle 625"/>
              <p:cNvSpPr>
                <a:spLocks noChangeArrowheads="1"/>
              </p:cNvSpPr>
              <p:nvPr/>
            </p:nvSpPr>
            <p:spPr bwMode="auto">
              <a:xfrm>
                <a:off x="4740275" y="6557963"/>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grpSp>
        <p:nvGrpSpPr>
          <p:cNvPr id="50" name="组合 49"/>
          <p:cNvGrpSpPr/>
          <p:nvPr/>
        </p:nvGrpSpPr>
        <p:grpSpPr>
          <a:xfrm>
            <a:off x="3570635" y="2353678"/>
            <a:ext cx="5201731" cy="1161979"/>
            <a:chOff x="3454400" y="3251200"/>
            <a:chExt cx="5201731" cy="1161979"/>
          </a:xfrm>
        </p:grpSpPr>
        <p:cxnSp>
          <p:nvCxnSpPr>
            <p:cNvPr id="46" name="直接连接符 45"/>
            <p:cNvCxnSpPr/>
            <p:nvPr/>
          </p:nvCxnSpPr>
          <p:spPr>
            <a:xfrm>
              <a:off x="3454400" y="3251200"/>
              <a:ext cx="5201731"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454400" y="4413179"/>
              <a:ext cx="5201731"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grpSp>
      <p:sp>
        <p:nvSpPr>
          <p:cNvPr id="51" name="矩形 50"/>
          <p:cNvSpPr/>
          <p:nvPr/>
        </p:nvSpPr>
        <p:spPr>
          <a:xfrm>
            <a:off x="2030136" y="3659868"/>
            <a:ext cx="8565159" cy="1938020"/>
          </a:xfrm>
          <a:prstGeom prst="rect">
            <a:avLst/>
          </a:prstGeom>
        </p:spPr>
        <p:txBody>
          <a:bodyPr wrap="square">
            <a:spAutoFit/>
          </a:bodyPr>
          <a:lstStyle/>
          <a:p>
            <a:pPr algn="just">
              <a:lnSpc>
                <a:spcPct val="150000"/>
              </a:lnSpc>
            </a:pPr>
            <a:r>
              <a:rPr lang="zh-CN" altLang="zh-CN" sz="2800" b="1" dirty="0" smtClean="0">
                <a:solidFill>
                  <a:srgbClr val="1F4E79"/>
                </a:solidFill>
                <a:latin typeface="微软雅黑" panose="020B0503020204020204" pitchFamily="34" charset="-122"/>
                <a:ea typeface="微软雅黑" panose="020B0503020204020204" pitchFamily="34" charset="-122"/>
              </a:rPr>
              <a:t>关键抓好五个三：三政、三建、三看、三控和三思。通过抓好五个三，力争逐步达到学校管理的理想境界。</a:t>
            </a:r>
            <a:endParaRPr lang="zh-CN" altLang="zh-CN" sz="2800" b="1" dirty="0" smtClean="0">
              <a:solidFill>
                <a:srgbClr val="1F4E79"/>
              </a:solidFill>
              <a:latin typeface="微软雅黑" panose="020B0503020204020204" pitchFamily="34" charset="-122"/>
              <a:ea typeface="微软雅黑" panose="020B0503020204020204" pitchFamily="34" charset="-122"/>
            </a:endParaRPr>
          </a:p>
          <a:p>
            <a:pPr algn="just">
              <a:lnSpc>
                <a:spcPct val="150000"/>
              </a:lnSpc>
            </a:pP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linds(horizontal)">
                                      <p:cBhvr>
                                        <p:cTn id="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831668" y="1649640"/>
            <a:ext cx="648072" cy="3240357"/>
            <a:chOff x="2831668" y="1649640"/>
            <a:chExt cx="648072" cy="3240357"/>
          </a:xfrm>
        </p:grpSpPr>
        <p:sp>
          <p:nvSpPr>
            <p:cNvPr id="3" name="矩形 1"/>
            <p:cNvSpPr/>
            <p:nvPr/>
          </p:nvSpPr>
          <p:spPr>
            <a:xfrm>
              <a:off x="2975684" y="1721645"/>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 name="TextBox 6"/>
            <p:cNvSpPr txBox="1"/>
            <p:nvPr/>
          </p:nvSpPr>
          <p:spPr>
            <a:xfrm>
              <a:off x="3009236" y="3133205"/>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理 论 依 据</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5" name="TextBox 7"/>
            <p:cNvSpPr txBox="1"/>
            <p:nvPr/>
          </p:nvSpPr>
          <p:spPr>
            <a:xfrm>
              <a:off x="2831668" y="1649640"/>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2</a:t>
              </a:r>
              <a:endParaRPr lang="zh-CN" altLang="en-US" sz="7200" dirty="0">
                <a:solidFill>
                  <a:srgbClr val="1F4E79"/>
                </a:solidFill>
                <a:latin typeface="Arial Narrow" panose="020B0606020202030204" pitchFamily="34" charset="0"/>
              </a:endParaRPr>
            </a:p>
          </p:txBody>
        </p:sp>
      </p:grpSp>
      <p:sp>
        <p:nvSpPr>
          <p:cNvPr id="6" name="TextBox 8"/>
          <p:cNvSpPr txBox="1"/>
          <p:nvPr/>
        </p:nvSpPr>
        <p:spPr>
          <a:xfrm>
            <a:off x="3562075" y="2501636"/>
            <a:ext cx="2355148" cy="4048125"/>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马斯洛需求层次理论</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马斯洛认为，人类的需要是分层次的，由低到高。它们是：</a:t>
            </a:r>
            <a:r>
              <a:rPr lang="zh-CN" altLang="en-US" b="1" dirty="0" smtClean="0">
                <a:latin typeface="微软雅黑" panose="020B0503020204020204" pitchFamily="34" charset="-122"/>
                <a:ea typeface="微软雅黑" panose="020B0503020204020204" pitchFamily="34" charset="-122"/>
              </a:rPr>
              <a:t>生理需求、</a:t>
            </a:r>
            <a:r>
              <a:rPr lang="zh-CN" altLang="zh-CN" b="1" dirty="0" smtClean="0">
                <a:latin typeface="微软雅黑" panose="020B0503020204020204" pitchFamily="34" charset="-122"/>
                <a:ea typeface="微软雅黑" panose="020B0503020204020204" pitchFamily="34" charset="-122"/>
              </a:rPr>
              <a:t>安全需求、爱与归属需求、尊重需求、自我实现。</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自我实现的需要是最高等级的需要，关键是快乐的巅峰体验。</a:t>
            </a:r>
            <a:r>
              <a:rPr lang="en-US" altLang="zh-CN"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p:txBody>
      </p:sp>
      <p:grpSp>
        <p:nvGrpSpPr>
          <p:cNvPr id="24" name="组合 23"/>
          <p:cNvGrpSpPr/>
          <p:nvPr/>
        </p:nvGrpSpPr>
        <p:grpSpPr>
          <a:xfrm>
            <a:off x="236876" y="1649640"/>
            <a:ext cx="648072" cy="3240357"/>
            <a:chOff x="236876" y="1649640"/>
            <a:chExt cx="648072" cy="3240357"/>
          </a:xfrm>
        </p:grpSpPr>
        <p:sp>
          <p:nvSpPr>
            <p:cNvPr id="7" name="矩形 1"/>
            <p:cNvSpPr/>
            <p:nvPr/>
          </p:nvSpPr>
          <p:spPr>
            <a:xfrm>
              <a:off x="380892" y="1721645"/>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31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8" name="TextBox 14"/>
            <p:cNvSpPr txBox="1"/>
            <p:nvPr/>
          </p:nvSpPr>
          <p:spPr>
            <a:xfrm>
              <a:off x="402087" y="3131319"/>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基 本 做 法</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236876" y="1649640"/>
              <a:ext cx="606256" cy="1200329"/>
            </a:xfrm>
            <a:prstGeom prst="rect">
              <a:avLst/>
            </a:prstGeom>
            <a:noFill/>
          </p:spPr>
          <p:txBody>
            <a:bodyPr wrap="none" rtlCol="0">
              <a:spAutoFit/>
            </a:bodyPr>
            <a:lstStyle>
              <a:defPPr>
                <a:defRPr lang="zh-CN"/>
              </a:defPPr>
              <a:lvl1pPr>
                <a:defRPr sz="7200">
                  <a:solidFill>
                    <a:schemeClr val="accent3">
                      <a:lumMod val="75000"/>
                    </a:schemeClr>
                  </a:solidFill>
                  <a:latin typeface="Arial Narrow" panose="020B0606020202030204" pitchFamily="34" charset="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7200" b="0" i="0" u="none" strike="noStrike" kern="0" cap="none" spc="0" normalizeH="0" baseline="0" noProof="0" dirty="0" smtClean="0">
                  <a:ln>
                    <a:noFill/>
                  </a:ln>
                  <a:solidFill>
                    <a:srgbClr val="1F4E79"/>
                  </a:solidFill>
                  <a:effectLst/>
                  <a:uLnTx/>
                  <a:uFillTx/>
                  <a:latin typeface="Arial Narrow" panose="020B0606020202030204" pitchFamily="34" charset="0"/>
                </a:rPr>
                <a:t>1</a:t>
              </a:r>
              <a:endParaRPr kumimoji="0" lang="zh-CN" altLang="en-US" sz="7200" b="0" i="0" u="none" strike="noStrike" kern="0" cap="none" spc="0" normalizeH="0" baseline="0" noProof="0" dirty="0">
                <a:ln>
                  <a:noFill/>
                </a:ln>
                <a:solidFill>
                  <a:srgbClr val="1F4E79"/>
                </a:solidFill>
                <a:effectLst/>
                <a:uLnTx/>
                <a:uFillTx/>
                <a:latin typeface="Arial Narrow" panose="020B0606020202030204" pitchFamily="34" charset="0"/>
              </a:endParaRPr>
            </a:p>
          </p:txBody>
        </p:sp>
      </p:grpSp>
      <p:sp>
        <p:nvSpPr>
          <p:cNvPr id="10" name="TextBox 8"/>
          <p:cNvSpPr txBox="1"/>
          <p:nvPr/>
        </p:nvSpPr>
        <p:spPr>
          <a:xfrm>
            <a:off x="996198" y="2659892"/>
            <a:ext cx="1843214" cy="2609215"/>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让师生员工自我实现的愿望越来越强烈，他们才会充分地忘我地快乐地心无旁骛聚精会神地努力工作。</a:t>
            </a:r>
            <a:endParaRPr lang="zh-CN" altLang="en-US" b="1" dirty="0" smtClean="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5895163" y="1657822"/>
            <a:ext cx="665489" cy="3240357"/>
            <a:chOff x="5895163" y="1657822"/>
            <a:chExt cx="665489" cy="3240357"/>
          </a:xfrm>
        </p:grpSpPr>
        <p:sp>
          <p:nvSpPr>
            <p:cNvPr id="11" name="矩形 1"/>
            <p:cNvSpPr/>
            <p:nvPr/>
          </p:nvSpPr>
          <p:spPr>
            <a:xfrm>
              <a:off x="6056596" y="1729827"/>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1905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2" name="TextBox 10"/>
            <p:cNvSpPr txBox="1"/>
            <p:nvPr/>
          </p:nvSpPr>
          <p:spPr>
            <a:xfrm>
              <a:off x="6064153" y="3252713"/>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典 型 案 例</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13" name="TextBox 11"/>
            <p:cNvSpPr txBox="1"/>
            <p:nvPr/>
          </p:nvSpPr>
          <p:spPr>
            <a:xfrm>
              <a:off x="5895163" y="1657822"/>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3</a:t>
              </a:r>
              <a:endParaRPr lang="zh-CN" altLang="en-US" sz="7200" dirty="0">
                <a:solidFill>
                  <a:srgbClr val="1F4E79"/>
                </a:solidFill>
                <a:latin typeface="Arial Narrow" panose="020B0606020202030204" pitchFamily="34" charset="0"/>
              </a:endParaRPr>
            </a:p>
          </p:txBody>
        </p:sp>
      </p:grpSp>
      <p:sp>
        <p:nvSpPr>
          <p:cNvPr id="14" name="TextBox 8"/>
          <p:cNvSpPr txBox="1"/>
          <p:nvPr/>
        </p:nvSpPr>
        <p:spPr>
          <a:xfrm>
            <a:off x="6704914" y="2658940"/>
            <a:ext cx="2395226" cy="2609215"/>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教师“三立</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en-US" b="1" dirty="0" smtClean="0">
                <a:latin typeface="微软雅黑" panose="020B0503020204020204" pitchFamily="34" charset="-122"/>
                <a:ea typeface="微软雅黑" panose="020B0503020204020204" pitchFamily="34" charset="-122"/>
              </a:rPr>
              <a:t>学生“三成”。</a:t>
            </a: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endParaRPr lang="en-US" altLang="zh-CN" b="1" dirty="0" smtClean="0">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教师“三立</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即立德、立功、立言</a:t>
            </a:r>
            <a:r>
              <a:rPr lang="zh-CN" altLang="en-US" b="1" dirty="0" smtClean="0">
                <a:latin typeface="微软雅黑" panose="020B0503020204020204" pitchFamily="34" charset="-122"/>
                <a:ea typeface="微软雅黑" panose="020B0503020204020204" pitchFamily="34" charset="-122"/>
              </a:rPr>
              <a:t>。</a:t>
            </a:r>
            <a:r>
              <a:rPr lang="en-US" altLang="zh-CN" b="1" dirty="0" smtClean="0">
                <a:solidFill>
                  <a:srgbClr val="FF0000"/>
                </a:solidFill>
                <a:latin typeface="微软雅黑" panose="020B0503020204020204" pitchFamily="34" charset="-122"/>
                <a:ea typeface="微软雅黑" panose="020B0503020204020204" pitchFamily="34" charset="-122"/>
              </a:rPr>
              <a:t>*</a:t>
            </a:r>
            <a:endParaRPr lang="en-US" altLang="zh-CN" b="1" dirty="0" smtClean="0">
              <a:solidFill>
                <a:srgbClr val="FF0000"/>
              </a:solidFill>
              <a:latin typeface="微软雅黑" panose="020B0503020204020204" pitchFamily="34" charset="-122"/>
              <a:ea typeface="微软雅黑" panose="020B0503020204020204" pitchFamily="34" charset="-122"/>
            </a:endParaRPr>
          </a:p>
          <a:p>
            <a:pPr algn="just">
              <a:lnSpc>
                <a:spcPct val="130000"/>
              </a:lnSpc>
            </a:pPr>
            <a:r>
              <a:rPr lang="zh-CN" altLang="zh-CN" b="1" dirty="0" smtClean="0">
                <a:latin typeface="微软雅黑" panose="020B0503020204020204" pitchFamily="34" charset="-122"/>
                <a:ea typeface="微软雅黑" panose="020B0503020204020204" pitchFamily="34" charset="-122"/>
              </a:rPr>
              <a:t>学生“三成”即成长、成功、成就。</a:t>
            </a:r>
            <a:endParaRPr lang="zh-CN" altLang="en-US" b="1" dirty="0" smtClean="0">
              <a:latin typeface="微软雅黑" panose="020B0503020204020204" pitchFamily="34" charset="-122"/>
              <a:ea typeface="微软雅黑" panose="020B0503020204020204" pitchFamily="34" charset="-122"/>
            </a:endParaRPr>
          </a:p>
        </p:txBody>
      </p:sp>
      <p:sp>
        <p:nvSpPr>
          <p:cNvPr id="23" name="矩形 22"/>
          <p:cNvSpPr/>
          <p:nvPr/>
        </p:nvSpPr>
        <p:spPr>
          <a:xfrm>
            <a:off x="478950" y="367897"/>
            <a:ext cx="7402286" cy="523220"/>
          </a:xfrm>
          <a:prstGeom prst="rect">
            <a:avLst/>
          </a:prstGeom>
        </p:spPr>
        <p:txBody>
          <a:bodyPr wrap="square">
            <a:spAutoFit/>
          </a:bodyPr>
          <a:lstStyle/>
          <a:p>
            <a:pPr algn="just"/>
            <a:r>
              <a:rPr lang="zh-CN" altLang="zh-CN" sz="2800" b="1" dirty="0" smtClean="0">
                <a:solidFill>
                  <a:srgbClr val="1F4E79"/>
                </a:solidFill>
                <a:latin typeface="微软雅黑" panose="020B0503020204020204" pitchFamily="34" charset="-122"/>
                <a:ea typeface="微软雅黑" panose="020B0503020204020204" pitchFamily="34" charset="-122"/>
              </a:rPr>
              <a:t>第</a:t>
            </a:r>
            <a:r>
              <a:rPr lang="zh-CN" altLang="en-US" sz="2800" b="1" dirty="0" smtClean="0">
                <a:solidFill>
                  <a:srgbClr val="1F4E79"/>
                </a:solidFill>
                <a:latin typeface="微软雅黑" panose="020B0503020204020204" pitchFamily="34" charset="-122"/>
                <a:ea typeface="微软雅黑" panose="020B0503020204020204" pitchFamily="34" charset="-122"/>
              </a:rPr>
              <a:t>三</a:t>
            </a:r>
            <a:r>
              <a:rPr lang="zh-CN" altLang="zh-CN" sz="2800" b="1" dirty="0" smtClean="0">
                <a:solidFill>
                  <a:srgbClr val="1F4E79"/>
                </a:solidFill>
                <a:latin typeface="微软雅黑" panose="020B0503020204020204" pitchFamily="34" charset="-122"/>
                <a:ea typeface="微软雅黑" panose="020B0503020204020204" pitchFamily="34" charset="-122"/>
              </a:rPr>
              <a:t>重境界：管理是让被管理者人人</a:t>
            </a:r>
            <a:r>
              <a:rPr lang="zh-CN" altLang="en-US" sz="2800" b="1" dirty="0" smtClean="0">
                <a:solidFill>
                  <a:srgbClr val="1F4E79"/>
                </a:solidFill>
                <a:latin typeface="微软雅黑" panose="020B0503020204020204" pitchFamily="34" charset="-122"/>
                <a:ea typeface="微软雅黑" panose="020B0503020204020204" pitchFamily="34" charset="-122"/>
              </a:rPr>
              <a:t>快乐</a:t>
            </a:r>
            <a:r>
              <a:rPr lang="zh-CN" altLang="zh-CN" sz="2800" b="1" dirty="0" smtClean="0">
                <a:solidFill>
                  <a:srgbClr val="1F4E79"/>
                </a:solidFill>
                <a:latin typeface="微软雅黑" panose="020B0503020204020204" pitchFamily="34" charset="-122"/>
                <a:ea typeface="微软雅黑" panose="020B0503020204020204" pitchFamily="34" charset="-122"/>
              </a:rPr>
              <a:t>尽责。</a:t>
            </a:r>
            <a:endParaRPr lang="zh-CN" altLang="en-US" sz="2800" b="1" dirty="0">
              <a:solidFill>
                <a:srgbClr val="1F4E79"/>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8984091" y="1660758"/>
            <a:ext cx="665489" cy="3240357"/>
            <a:chOff x="8984091" y="1660758"/>
            <a:chExt cx="665489" cy="3240357"/>
          </a:xfrm>
        </p:grpSpPr>
        <p:sp>
          <p:nvSpPr>
            <p:cNvPr id="19" name="矩形 1"/>
            <p:cNvSpPr/>
            <p:nvPr/>
          </p:nvSpPr>
          <p:spPr>
            <a:xfrm>
              <a:off x="9145524" y="1732763"/>
              <a:ext cx="504056" cy="3168352"/>
            </a:xfrm>
            <a:custGeom>
              <a:avLst/>
              <a:gdLst/>
              <a:ahLst/>
              <a:cxnLst/>
              <a:rect l="l" t="t" r="r" b="b"/>
              <a:pathLst>
                <a:path w="504056" h="3168352">
                  <a:moveTo>
                    <a:pt x="432048" y="0"/>
                  </a:moveTo>
                  <a:lnTo>
                    <a:pt x="504056" y="0"/>
                  </a:lnTo>
                  <a:lnTo>
                    <a:pt x="504056" y="1152128"/>
                  </a:lnTo>
                  <a:lnTo>
                    <a:pt x="504056" y="3168352"/>
                  </a:lnTo>
                  <a:lnTo>
                    <a:pt x="432048" y="3168352"/>
                  </a:lnTo>
                  <a:lnTo>
                    <a:pt x="0" y="3168352"/>
                  </a:lnTo>
                  <a:lnTo>
                    <a:pt x="0" y="1152128"/>
                  </a:lnTo>
                  <a:lnTo>
                    <a:pt x="432048" y="1152128"/>
                  </a:lnTo>
                  <a:close/>
                </a:path>
              </a:pathLst>
            </a:custGeom>
            <a:solidFill>
              <a:srgbClr val="1F4E79"/>
            </a:solidFill>
            <a:ln w="1905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0" name="TextBox 10"/>
            <p:cNvSpPr txBox="1"/>
            <p:nvPr/>
          </p:nvSpPr>
          <p:spPr>
            <a:xfrm>
              <a:off x="9153081" y="3255649"/>
              <a:ext cx="461665" cy="1222451"/>
            </a:xfrm>
            <a:prstGeom prst="rect">
              <a:avLst/>
            </a:prstGeom>
            <a:noFill/>
          </p:spPr>
          <p:txBody>
            <a:bodyPr vert="eaVert" wrap="non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价 值 意 义</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21" name="TextBox 11"/>
            <p:cNvSpPr txBox="1"/>
            <p:nvPr/>
          </p:nvSpPr>
          <p:spPr>
            <a:xfrm>
              <a:off x="8984091" y="1660758"/>
              <a:ext cx="606256" cy="1200329"/>
            </a:xfrm>
            <a:prstGeom prst="rect">
              <a:avLst/>
            </a:prstGeom>
            <a:noFill/>
          </p:spPr>
          <p:txBody>
            <a:bodyPr wrap="none" rtlCol="0">
              <a:spAutoFit/>
            </a:bodyPr>
            <a:lstStyle/>
            <a:p>
              <a:r>
                <a:rPr lang="en-US" altLang="zh-CN" sz="7200" dirty="0" smtClean="0">
                  <a:solidFill>
                    <a:srgbClr val="1F4E79"/>
                  </a:solidFill>
                  <a:latin typeface="Arial Narrow" panose="020B0606020202030204" pitchFamily="34" charset="0"/>
                </a:rPr>
                <a:t>4</a:t>
              </a:r>
              <a:endParaRPr lang="zh-CN" altLang="en-US" sz="7200" dirty="0">
                <a:solidFill>
                  <a:srgbClr val="1F4E79"/>
                </a:solidFill>
                <a:latin typeface="Arial Narrow" panose="020B0606020202030204" pitchFamily="34" charset="0"/>
              </a:endParaRPr>
            </a:p>
          </p:txBody>
        </p:sp>
      </p:grpSp>
      <p:sp>
        <p:nvSpPr>
          <p:cNvPr id="22" name="TextBox 8"/>
          <p:cNvSpPr txBox="1"/>
          <p:nvPr/>
        </p:nvSpPr>
        <p:spPr>
          <a:xfrm>
            <a:off x="9793842" y="2661876"/>
            <a:ext cx="2395226" cy="2613023"/>
          </a:xfrm>
          <a:prstGeom prst="rect">
            <a:avLst/>
          </a:prstGeom>
          <a:noFill/>
        </p:spPr>
        <p:txBody>
          <a:bodyPr wrap="square" rtlCol="0">
            <a:spAutoFit/>
          </a:bodyPr>
          <a:lstStyle/>
          <a:p>
            <a:pPr algn="just">
              <a:lnSpc>
                <a:spcPct val="130000"/>
              </a:lnSpc>
            </a:pPr>
            <a:r>
              <a:rPr lang="zh-CN" altLang="zh-CN" b="1" dirty="0" smtClean="0">
                <a:latin typeface="微软雅黑" panose="020B0503020204020204" pitchFamily="34" charset="-122"/>
                <a:ea typeface="微软雅黑" panose="020B0503020204020204" pitchFamily="34" charset="-122"/>
              </a:rPr>
              <a:t>是一种理想，一种期望，甚至是一种愿景，却让师生充分体会到了自我实现的无以伦比的人生快乐。让员工保持不竭的动力和不懈的努力</a:t>
            </a:r>
            <a:r>
              <a:rPr lang="zh-CN" altLang="en-US" b="1" dirty="0" smtClean="0">
                <a:latin typeface="微软雅黑" panose="020B0503020204020204" pitchFamily="34" charset="-122"/>
                <a:ea typeface="微软雅黑" panose="020B0503020204020204" pitchFamily="34" charset="-122"/>
              </a:rPr>
              <a:t>。</a:t>
            </a:r>
            <a:endParaRPr lang="zh-CN" altLang="zh-CN" b="1" dirty="0" smtClean="0">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amond(in)">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amond(in)">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diamond(in)">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diamond(in)">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diamond(in)">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diamond(in)">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4"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9700" y="135776"/>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结   语</a:t>
            </a:r>
            <a:endParaRPr lang="zh-CN" altLang="en-US" sz="40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1106424" y="1366798"/>
            <a:ext cx="9979152" cy="4718304"/>
            <a:chOff x="1106424" y="1366798"/>
            <a:chExt cx="9979152" cy="4718304"/>
          </a:xfrm>
        </p:grpSpPr>
        <p:cxnSp>
          <p:nvCxnSpPr>
            <p:cNvPr id="19" name="直接连接符 18"/>
            <p:cNvCxnSpPr/>
            <p:nvPr/>
          </p:nvCxnSpPr>
          <p:spPr>
            <a:xfrm>
              <a:off x="6096000" y="1366798"/>
              <a:ext cx="0" cy="47183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06424" y="1366798"/>
              <a:ext cx="49895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096000" y="6085102"/>
              <a:ext cx="49895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1106424" y="1639982"/>
            <a:ext cx="4727448" cy="4445120"/>
            <a:chOff x="1106424" y="1639982"/>
            <a:chExt cx="4727448" cy="4445120"/>
          </a:xfrm>
        </p:grpSpPr>
        <p:grpSp>
          <p:nvGrpSpPr>
            <p:cNvPr id="17" name="组合 16"/>
            <p:cNvGrpSpPr/>
            <p:nvPr/>
          </p:nvGrpSpPr>
          <p:grpSpPr>
            <a:xfrm>
              <a:off x="1106424" y="1639982"/>
              <a:ext cx="4727448" cy="4445120"/>
              <a:chOff x="1106424" y="1639982"/>
              <a:chExt cx="4727448" cy="4445120"/>
            </a:xfrm>
          </p:grpSpPr>
          <p:sp>
            <p:nvSpPr>
              <p:cNvPr id="22" name="矩形 21"/>
              <p:cNvSpPr/>
              <p:nvPr/>
            </p:nvSpPr>
            <p:spPr>
              <a:xfrm>
                <a:off x="1106424" y="1639982"/>
                <a:ext cx="4727448" cy="3466712"/>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grpSp>
            <p:nvGrpSpPr>
              <p:cNvPr id="16" name="组合 15"/>
              <p:cNvGrpSpPr/>
              <p:nvPr/>
            </p:nvGrpSpPr>
            <p:grpSpPr>
              <a:xfrm>
                <a:off x="1106424" y="5216422"/>
                <a:ext cx="4727448" cy="868680"/>
                <a:chOff x="1106424" y="5216422"/>
                <a:chExt cx="4727448" cy="868680"/>
              </a:xfrm>
            </p:grpSpPr>
            <p:sp>
              <p:nvSpPr>
                <p:cNvPr id="23" name="矩形 22"/>
                <p:cNvSpPr/>
                <p:nvPr/>
              </p:nvSpPr>
              <p:spPr>
                <a:xfrm>
                  <a:off x="1106424" y="5216422"/>
                  <a:ext cx="4727448" cy="868680"/>
                </a:xfrm>
                <a:prstGeom prst="rect">
                  <a:avLst/>
                </a:prstGeom>
                <a:solidFill>
                  <a:srgbClr val="1F4E79"/>
                </a:soli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sp>
              <p:nvSpPr>
                <p:cNvPr id="28" name="文本框 27"/>
                <p:cNvSpPr txBox="1"/>
                <p:nvPr/>
              </p:nvSpPr>
              <p:spPr>
                <a:xfrm>
                  <a:off x="2590800" y="5461634"/>
                  <a:ext cx="2749296"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学校管理三重境界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sp>
          <p:nvSpPr>
            <p:cNvPr id="30" name="TextBox 35"/>
            <p:cNvSpPr txBox="1"/>
            <p:nvPr/>
          </p:nvSpPr>
          <p:spPr>
            <a:xfrm>
              <a:off x="1483811" y="2034510"/>
              <a:ext cx="3972674" cy="2308324"/>
            </a:xfrm>
            <a:prstGeom prst="rect">
              <a:avLst/>
            </a:prstGeom>
            <a:noFill/>
          </p:spPr>
          <p:txBody>
            <a:bodyPr wrap="square" rtlCol="0">
              <a:spAutoFit/>
            </a:bodyPr>
            <a:lstStyle/>
            <a:p>
              <a:pPr>
                <a:lnSpc>
                  <a:spcPct val="200000"/>
                </a:lnSpc>
              </a:pPr>
              <a:r>
                <a:rPr lang="zh-CN" altLang="zh-CN" sz="2400" b="1" dirty="0" smtClean="0">
                  <a:latin typeface="微软雅黑" panose="020B0503020204020204" pitchFamily="34" charset="-122"/>
                  <a:ea typeface="微软雅黑" panose="020B0503020204020204" pitchFamily="34" charset="-122"/>
                </a:rPr>
                <a:t>人人必须尽责</a:t>
              </a:r>
              <a:r>
                <a:rPr lang="zh-CN" altLang="en-US" sz="2400" b="1" dirty="0" smtClean="0">
                  <a:latin typeface="微软雅黑" panose="020B0503020204020204" pitchFamily="34" charset="-122"/>
                  <a:ea typeface="微软雅黑" panose="020B0503020204020204" pitchFamily="34" charset="-122"/>
                </a:rPr>
                <a:t>，</a:t>
              </a:r>
              <a:r>
                <a:rPr lang="zh-CN" altLang="zh-CN" sz="2400" b="1" dirty="0" smtClean="0">
                  <a:latin typeface="微软雅黑" panose="020B0503020204020204" pitchFamily="34" charset="-122"/>
                  <a:ea typeface="微软雅黑" panose="020B0503020204020204" pitchFamily="34" charset="-122"/>
                </a:rPr>
                <a:t>强调责任感，</a:t>
              </a:r>
              <a:endParaRPr lang="en-US" altLang="zh-CN" sz="2400" b="1" dirty="0" smtClean="0">
                <a:latin typeface="微软雅黑" panose="020B0503020204020204" pitchFamily="34" charset="-122"/>
                <a:ea typeface="微软雅黑" panose="020B0503020204020204" pitchFamily="34" charset="-122"/>
              </a:endParaRPr>
            </a:p>
            <a:p>
              <a:pPr>
                <a:lnSpc>
                  <a:spcPct val="200000"/>
                </a:lnSpc>
              </a:pPr>
              <a:r>
                <a:rPr lang="zh-CN" altLang="zh-CN" sz="2400" b="1" dirty="0" smtClean="0">
                  <a:latin typeface="微软雅黑" panose="020B0503020204020204" pitchFamily="34" charset="-122"/>
                  <a:ea typeface="微软雅黑" panose="020B0503020204020204" pitchFamily="34" charset="-122"/>
                </a:rPr>
                <a:t>人人主动尽责</a:t>
              </a:r>
              <a:r>
                <a:rPr lang="zh-CN" altLang="en-US" sz="2400" b="1" dirty="0" smtClean="0">
                  <a:latin typeface="微软雅黑" panose="020B0503020204020204" pitchFamily="34" charset="-122"/>
                  <a:ea typeface="微软雅黑" panose="020B0503020204020204" pitchFamily="34" charset="-122"/>
                </a:rPr>
                <a:t>，</a:t>
              </a:r>
              <a:r>
                <a:rPr lang="zh-CN" altLang="zh-CN" sz="2400" b="1" dirty="0" smtClean="0">
                  <a:latin typeface="微软雅黑" panose="020B0503020204020204" pitchFamily="34" charset="-122"/>
                  <a:ea typeface="微软雅黑" panose="020B0503020204020204" pitchFamily="34" charset="-122"/>
                </a:rPr>
                <a:t>强调使命感，人人快乐尽责</a:t>
              </a:r>
              <a:r>
                <a:rPr lang="zh-CN" altLang="en-US" sz="2400" b="1" dirty="0" smtClean="0">
                  <a:latin typeface="微软雅黑" panose="020B0503020204020204" pitchFamily="34" charset="-122"/>
                  <a:ea typeface="微软雅黑" panose="020B0503020204020204" pitchFamily="34" charset="-122"/>
                </a:rPr>
                <a:t>，</a:t>
              </a:r>
              <a:r>
                <a:rPr lang="zh-CN" altLang="zh-CN" sz="2400" b="1" dirty="0" smtClean="0">
                  <a:latin typeface="微软雅黑" panose="020B0503020204020204" pitchFamily="34" charset="-122"/>
                  <a:ea typeface="微软雅黑" panose="020B0503020204020204" pitchFamily="34" charset="-122"/>
                </a:rPr>
                <a:t>强调成就</a:t>
              </a:r>
              <a:r>
                <a:rPr lang="zh-CN" altLang="en-US" sz="2400" b="1" dirty="0" smtClean="0">
                  <a:latin typeface="微软雅黑" panose="020B0503020204020204" pitchFamily="34" charset="-122"/>
                  <a:ea typeface="微软雅黑" panose="020B0503020204020204" pitchFamily="34" charset="-122"/>
                </a:rPr>
                <a:t>感</a:t>
              </a:r>
              <a:r>
                <a:rPr lang="zh-CN" altLang="zh-CN" sz="2400" b="1" dirty="0" smtClean="0">
                  <a:latin typeface="微软雅黑" panose="020B0503020204020204" pitchFamily="34" charset="-122"/>
                  <a:ea typeface="微软雅黑" panose="020B0503020204020204" pitchFamily="34" charset="-122"/>
                </a:rPr>
                <a:t>。</a:t>
              </a:r>
              <a:endParaRPr lang="zh-CN" altLang="en-US" sz="2400" b="1" dirty="0">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322306" y="1300690"/>
            <a:ext cx="4923079" cy="4718160"/>
            <a:chOff x="6304702" y="1353470"/>
            <a:chExt cx="4923079" cy="4718160"/>
          </a:xfrm>
        </p:grpSpPr>
        <p:sp>
          <p:nvSpPr>
            <p:cNvPr id="24" name="矩形 23"/>
            <p:cNvSpPr/>
            <p:nvPr/>
          </p:nvSpPr>
          <p:spPr>
            <a:xfrm>
              <a:off x="6358128" y="2305973"/>
              <a:ext cx="4727448" cy="3716761"/>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grpSp>
          <p:nvGrpSpPr>
            <p:cNvPr id="32" name="组合 31"/>
            <p:cNvGrpSpPr/>
            <p:nvPr/>
          </p:nvGrpSpPr>
          <p:grpSpPr>
            <a:xfrm>
              <a:off x="6304702" y="1353470"/>
              <a:ext cx="4923079" cy="4718160"/>
              <a:chOff x="6304702" y="1353470"/>
              <a:chExt cx="4923079" cy="4718160"/>
            </a:xfrm>
          </p:grpSpPr>
          <p:sp>
            <p:nvSpPr>
              <p:cNvPr id="25" name="矩形 24"/>
              <p:cNvSpPr/>
              <p:nvPr/>
            </p:nvSpPr>
            <p:spPr>
              <a:xfrm>
                <a:off x="6358128" y="1353470"/>
                <a:ext cx="4727448" cy="868680"/>
              </a:xfrm>
              <a:prstGeom prst="rect">
                <a:avLst/>
              </a:prstGeom>
              <a:solidFill>
                <a:srgbClr val="1F4E79"/>
              </a:soli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pic>
            <p:nvPicPr>
              <p:cNvPr id="27" name="图片 26"/>
              <p:cNvPicPr>
                <a:picLocks noChangeAspect="1"/>
              </p:cNvPicPr>
              <p:nvPr/>
            </p:nvPicPr>
            <p:blipFill>
              <a:blip r:embed="rId1" cstate="print"/>
              <a:stretch>
                <a:fillRect/>
              </a:stretch>
            </p:blipFill>
            <p:spPr>
              <a:xfrm>
                <a:off x="6595871" y="1451005"/>
                <a:ext cx="673609" cy="673609"/>
              </a:xfrm>
              <a:prstGeom prst="rect">
                <a:avLst/>
              </a:prstGeom>
            </p:spPr>
          </p:pic>
          <p:sp>
            <p:nvSpPr>
              <p:cNvPr id="29" name="文本框 28"/>
              <p:cNvSpPr txBox="1"/>
              <p:nvPr/>
            </p:nvSpPr>
            <p:spPr>
              <a:xfrm>
                <a:off x="7549895" y="1556976"/>
                <a:ext cx="2749296"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学校管理三重境界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1" name="TextBox 35"/>
              <p:cNvSpPr txBox="1"/>
              <p:nvPr/>
            </p:nvSpPr>
            <p:spPr>
              <a:xfrm>
                <a:off x="6304702" y="2239812"/>
                <a:ext cx="4923079" cy="3831818"/>
              </a:xfrm>
              <a:prstGeom prst="rect">
                <a:avLst/>
              </a:prstGeom>
              <a:noFill/>
            </p:spPr>
            <p:txBody>
              <a:bodyPr wrap="square" rtlCol="0">
                <a:spAutoFit/>
              </a:bodyPr>
              <a:lstStyle/>
              <a:p>
                <a:pPr>
                  <a:lnSpc>
                    <a:spcPct val="150000"/>
                  </a:lnSpc>
                </a:pPr>
                <a:r>
                  <a:rPr lang="zh-CN" altLang="zh-CN" b="1" dirty="0" smtClean="0">
                    <a:latin typeface="微软雅黑" panose="020B0503020204020204" pitchFamily="34" charset="-122"/>
                    <a:ea typeface="微软雅黑" panose="020B0503020204020204" pitchFamily="34" charset="-122"/>
                  </a:rPr>
                  <a:t>学校管理达到了第一重境界，大家都</a:t>
                </a:r>
                <a:r>
                  <a:rPr lang="zh-CN" altLang="en-US" b="1" dirty="0" smtClean="0">
                    <a:latin typeface="微软雅黑" panose="020B0503020204020204" pitchFamily="34" charset="-122"/>
                    <a:ea typeface="微软雅黑" panose="020B0503020204020204" pitchFamily="34" charset="-122"/>
                  </a:rPr>
                  <a:t>必须</a:t>
                </a:r>
                <a:r>
                  <a:rPr lang="zh-CN" altLang="zh-CN" b="1" dirty="0" smtClean="0">
                    <a:latin typeface="微软雅黑" panose="020B0503020204020204" pitchFamily="34" charset="-122"/>
                    <a:ea typeface="微软雅黑" panose="020B0503020204020204" pitchFamily="34" charset="-122"/>
                  </a:rPr>
                  <a:t>尽责，管理者和被管理者</a:t>
                </a:r>
                <a:r>
                  <a:rPr lang="zh-CN" altLang="en-US" b="1" dirty="0" smtClean="0">
                    <a:latin typeface="微软雅黑" panose="020B0503020204020204" pitchFamily="34" charset="-122"/>
                    <a:ea typeface="微软雅黑" panose="020B0503020204020204" pitchFamily="34" charset="-122"/>
                  </a:rPr>
                  <a:t>工作</a:t>
                </a:r>
                <a:r>
                  <a:rPr lang="zh-CN" altLang="zh-CN" b="1" dirty="0" smtClean="0">
                    <a:latin typeface="微软雅黑" panose="020B0503020204020204" pitchFamily="34" charset="-122"/>
                    <a:ea typeface="微软雅黑" panose="020B0503020204020204" pitchFamily="34" charset="-122"/>
                  </a:rPr>
                  <a:t>就会有效率，有效率，管理就会出业绩；</a:t>
                </a:r>
                <a:endParaRPr lang="en-US" altLang="zh-CN" b="1" dirty="0" smtClean="0">
                  <a:latin typeface="微软雅黑" panose="020B0503020204020204" pitchFamily="34" charset="-122"/>
                  <a:ea typeface="微软雅黑" panose="020B0503020204020204" pitchFamily="34" charset="-122"/>
                </a:endParaRPr>
              </a:p>
              <a:p>
                <a:pPr>
                  <a:lnSpc>
                    <a:spcPct val="150000"/>
                  </a:lnSpc>
                </a:pPr>
                <a:r>
                  <a:rPr lang="zh-CN" altLang="zh-CN" b="1" dirty="0" smtClean="0">
                    <a:latin typeface="微软雅黑" panose="020B0503020204020204" pitchFamily="34" charset="-122"/>
                    <a:ea typeface="微软雅黑" panose="020B0503020204020204" pitchFamily="34" charset="-122"/>
                  </a:rPr>
                  <a:t>学校管理达到了第二重境界，大家都主动尽责，管理者和被管理者工作就会有激情，有激情，管理就会有奇迹；</a:t>
                </a:r>
                <a:endParaRPr lang="en-US" altLang="zh-CN" b="1" dirty="0" smtClean="0">
                  <a:latin typeface="微软雅黑" panose="020B0503020204020204" pitchFamily="34" charset="-122"/>
                  <a:ea typeface="微软雅黑" panose="020B0503020204020204" pitchFamily="34" charset="-122"/>
                </a:endParaRPr>
              </a:p>
              <a:p>
                <a:pPr>
                  <a:lnSpc>
                    <a:spcPct val="150000"/>
                  </a:lnSpc>
                </a:pPr>
                <a:r>
                  <a:rPr lang="zh-CN" altLang="zh-CN" b="1" dirty="0" smtClean="0">
                    <a:latin typeface="微软雅黑" panose="020B0503020204020204" pitchFamily="34" charset="-122"/>
                    <a:ea typeface="微软雅黑" panose="020B0503020204020204" pitchFamily="34" charset="-122"/>
                  </a:rPr>
                  <a:t>学校管理达到了第三重境界，大家都快乐尽责，管理者和被管理者工作就会有幸福，有幸福，管理才能有目的达成。</a:t>
                </a:r>
                <a:endParaRPr lang="zh-CN" altLang="en-US" b="1" dirty="0">
                  <a:latin typeface="微软雅黑" panose="020B0503020204020204" pitchFamily="34" charset="-122"/>
                  <a:ea typeface="微软雅黑" panose="020B0503020204020204" pitchFamily="34" charset="-122"/>
                </a:endParaRPr>
              </a:p>
            </p:txBody>
          </p:sp>
        </p:grpSp>
      </p:grpSp>
      <p:pic>
        <p:nvPicPr>
          <p:cNvPr id="35" name="图片 34"/>
          <p:cNvPicPr>
            <a:picLocks noChangeAspect="1"/>
          </p:cNvPicPr>
          <p:nvPr/>
        </p:nvPicPr>
        <p:blipFill>
          <a:blip r:embed="rId1" cstate="print"/>
          <a:stretch>
            <a:fillRect/>
          </a:stretch>
        </p:blipFill>
        <p:spPr>
          <a:xfrm>
            <a:off x="1665369" y="5342449"/>
            <a:ext cx="673609" cy="673609"/>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linds(horizontal)">
                                      <p:cBhvr>
                                        <p:cTn id="11" dur="500"/>
                                        <p:tgtEl>
                                          <p:spTgt spid="34"/>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checkerboard(across)">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32460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1" cstate="print"/>
          <a:srcRect l="529" r="535" b="37549"/>
          <a:stretch>
            <a:fillRect/>
          </a:stretch>
        </p:blipFill>
        <p:spPr>
          <a:xfrm>
            <a:off x="0" y="5582577"/>
            <a:ext cx="12192000" cy="1275423"/>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1313" y="4224236"/>
            <a:ext cx="11200000" cy="2438095"/>
          </a:xfrm>
          <a:prstGeom prst="rect">
            <a:avLst/>
          </a:prstGeom>
        </p:spPr>
      </p:pic>
      <p:sp>
        <p:nvSpPr>
          <p:cNvPr id="11" name="文本框 10"/>
          <p:cNvSpPr txBox="1"/>
          <p:nvPr/>
        </p:nvSpPr>
        <p:spPr>
          <a:xfrm>
            <a:off x="3142343" y="1738882"/>
            <a:ext cx="5907315" cy="1446550"/>
          </a:xfrm>
          <a:prstGeom prst="rect">
            <a:avLst/>
          </a:prstGeom>
          <a:noFill/>
        </p:spPr>
        <p:txBody>
          <a:bodyPr wrap="square" rtlCol="0">
            <a:spAutoFit/>
          </a:bodyPr>
          <a:lstStyle/>
          <a:p>
            <a:r>
              <a:rPr lang="zh-CN" altLang="en-US" sz="8800" b="1" dirty="0" smtClean="0">
                <a:solidFill>
                  <a:schemeClr val="bg1"/>
                </a:solidFill>
                <a:latin typeface="微软雅黑" panose="020B0503020204020204" pitchFamily="34" charset="-122"/>
                <a:ea typeface="微软雅黑" panose="020B0503020204020204" pitchFamily="34" charset="-122"/>
              </a:rPr>
              <a:t>谢 谢 大 家！</a:t>
            </a:r>
            <a:endParaRPr lang="zh-CN" altLang="en-US" sz="88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3142342" y="3191328"/>
            <a:ext cx="5696857" cy="369332"/>
          </a:xfrm>
          <a:prstGeom prst="rect">
            <a:avLst/>
          </a:prstGeom>
          <a:noFill/>
        </p:spPr>
        <p:txBody>
          <a:bodyPr wrap="square" rtlCol="0">
            <a:spAutoFit/>
          </a:bodyPr>
          <a:lstStyle/>
          <a:p>
            <a:pPr algn="dist"/>
            <a:r>
              <a:rPr lang="en-US" altLang="zh-CN" dirty="0" smtClean="0">
                <a:solidFill>
                  <a:schemeClr val="bg1"/>
                </a:solidFill>
                <a:latin typeface="微软雅黑" panose="020B0503020204020204" pitchFamily="34" charset="-122"/>
                <a:ea typeface="微软雅黑" panose="020B0503020204020204" pitchFamily="34" charset="-122"/>
              </a:rPr>
              <a:t>THANK YOU</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5904" y="2484571"/>
            <a:ext cx="569977" cy="469393"/>
          </a:xfrm>
          <a:prstGeom prst="rect">
            <a:avLst/>
          </a:prstGeom>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845915" y="1229827"/>
            <a:ext cx="8489796" cy="5583179"/>
            <a:chOff x="2114209" y="901701"/>
            <a:chExt cx="7795872" cy="5126831"/>
          </a:xfrm>
        </p:grpSpPr>
        <p:sp>
          <p:nvSpPr>
            <p:cNvPr id="9" name="Freeform 7"/>
            <p:cNvSpPr/>
            <p:nvPr/>
          </p:nvSpPr>
          <p:spPr bwMode="auto">
            <a:xfrm>
              <a:off x="3167063" y="909405"/>
              <a:ext cx="5545138" cy="4232195"/>
            </a:xfrm>
            <a:custGeom>
              <a:avLst/>
              <a:gdLst>
                <a:gd name="T0" fmla="*/ 2469 w 2469"/>
                <a:gd name="T1" fmla="*/ 1738 h 1846"/>
                <a:gd name="T2" fmla="*/ 2361 w 2469"/>
                <a:gd name="T3" fmla="*/ 1846 h 1846"/>
                <a:gd name="T4" fmla="*/ 108 w 2469"/>
                <a:gd name="T5" fmla="*/ 1846 h 1846"/>
                <a:gd name="T6" fmla="*/ 0 w 2469"/>
                <a:gd name="T7" fmla="*/ 1738 h 1846"/>
                <a:gd name="T8" fmla="*/ 0 w 2469"/>
                <a:gd name="T9" fmla="*/ 108 h 1846"/>
                <a:gd name="T10" fmla="*/ 108 w 2469"/>
                <a:gd name="T11" fmla="*/ 0 h 1846"/>
                <a:gd name="T12" fmla="*/ 2361 w 2469"/>
                <a:gd name="T13" fmla="*/ 0 h 1846"/>
                <a:gd name="T14" fmla="*/ 2469 w 2469"/>
                <a:gd name="T15" fmla="*/ 108 h 1846"/>
                <a:gd name="T16" fmla="*/ 2469 w 2469"/>
                <a:gd name="T17" fmla="*/ 1738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9" h="1846">
                  <a:moveTo>
                    <a:pt x="2469" y="1738"/>
                  </a:moveTo>
                  <a:cubicBezTo>
                    <a:pt x="2469" y="1798"/>
                    <a:pt x="2420" y="1846"/>
                    <a:pt x="2361" y="1846"/>
                  </a:cubicBezTo>
                  <a:cubicBezTo>
                    <a:pt x="108" y="1846"/>
                    <a:pt x="108" y="1846"/>
                    <a:pt x="108" y="1846"/>
                  </a:cubicBezTo>
                  <a:cubicBezTo>
                    <a:pt x="49" y="1846"/>
                    <a:pt x="0" y="1798"/>
                    <a:pt x="0" y="1738"/>
                  </a:cubicBezTo>
                  <a:cubicBezTo>
                    <a:pt x="0" y="108"/>
                    <a:pt x="0" y="108"/>
                    <a:pt x="0" y="108"/>
                  </a:cubicBezTo>
                  <a:cubicBezTo>
                    <a:pt x="0" y="48"/>
                    <a:pt x="49" y="0"/>
                    <a:pt x="108" y="0"/>
                  </a:cubicBezTo>
                  <a:cubicBezTo>
                    <a:pt x="2361" y="0"/>
                    <a:pt x="2361" y="0"/>
                    <a:pt x="2361" y="0"/>
                  </a:cubicBezTo>
                  <a:cubicBezTo>
                    <a:pt x="2420" y="0"/>
                    <a:pt x="2469" y="48"/>
                    <a:pt x="2469" y="108"/>
                  </a:cubicBezTo>
                  <a:cubicBezTo>
                    <a:pt x="2469" y="1738"/>
                    <a:pt x="2469" y="1738"/>
                    <a:pt x="2469" y="1738"/>
                  </a:cubicBezTo>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Rectangle 9"/>
            <p:cNvSpPr>
              <a:spLocks noChangeArrowheads="1"/>
            </p:cNvSpPr>
            <p:nvPr/>
          </p:nvSpPr>
          <p:spPr bwMode="auto">
            <a:xfrm>
              <a:off x="3683000" y="1287463"/>
              <a:ext cx="4511675" cy="33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 name="Freeform 10"/>
            <p:cNvSpPr/>
            <p:nvPr/>
          </p:nvSpPr>
          <p:spPr bwMode="auto">
            <a:xfrm>
              <a:off x="6372225" y="1281113"/>
              <a:ext cx="1822450" cy="36513"/>
            </a:xfrm>
            <a:custGeom>
              <a:avLst/>
              <a:gdLst>
                <a:gd name="T0" fmla="*/ 1148 w 1148"/>
                <a:gd name="T1" fmla="*/ 0 h 23"/>
                <a:gd name="T2" fmla="*/ 1 w 1148"/>
                <a:gd name="T3" fmla="*/ 0 h 23"/>
                <a:gd name="T4" fmla="*/ 0 w 1148"/>
                <a:gd name="T5" fmla="*/ 4 h 23"/>
                <a:gd name="T6" fmla="*/ 1148 w 1148"/>
                <a:gd name="T7" fmla="*/ 4 h 23"/>
                <a:gd name="T8" fmla="*/ 1148 w 1148"/>
                <a:gd name="T9" fmla="*/ 23 h 23"/>
                <a:gd name="T10" fmla="*/ 1148 w 1148"/>
                <a:gd name="T11" fmla="*/ 0 h 23"/>
              </a:gdLst>
              <a:ahLst/>
              <a:cxnLst>
                <a:cxn ang="0">
                  <a:pos x="T0" y="T1"/>
                </a:cxn>
                <a:cxn ang="0">
                  <a:pos x="T2" y="T3"/>
                </a:cxn>
                <a:cxn ang="0">
                  <a:pos x="T4" y="T5"/>
                </a:cxn>
                <a:cxn ang="0">
                  <a:pos x="T6" y="T7"/>
                </a:cxn>
                <a:cxn ang="0">
                  <a:pos x="T8" y="T9"/>
                </a:cxn>
                <a:cxn ang="0">
                  <a:pos x="T10" y="T11"/>
                </a:cxn>
              </a:cxnLst>
              <a:rect l="0" t="0" r="r" b="b"/>
              <a:pathLst>
                <a:path w="1148" h="23">
                  <a:moveTo>
                    <a:pt x="1148" y="0"/>
                  </a:moveTo>
                  <a:lnTo>
                    <a:pt x="1" y="0"/>
                  </a:lnTo>
                  <a:lnTo>
                    <a:pt x="0" y="4"/>
                  </a:lnTo>
                  <a:lnTo>
                    <a:pt x="1148" y="4"/>
                  </a:lnTo>
                  <a:lnTo>
                    <a:pt x="1148" y="23"/>
                  </a:lnTo>
                  <a:lnTo>
                    <a:pt x="1148"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1"/>
            <p:cNvSpPr/>
            <p:nvPr/>
          </p:nvSpPr>
          <p:spPr bwMode="auto">
            <a:xfrm>
              <a:off x="6372225" y="1281113"/>
              <a:ext cx="1822450" cy="36513"/>
            </a:xfrm>
            <a:custGeom>
              <a:avLst/>
              <a:gdLst>
                <a:gd name="T0" fmla="*/ 1148 w 1148"/>
                <a:gd name="T1" fmla="*/ 0 h 23"/>
                <a:gd name="T2" fmla="*/ 1 w 1148"/>
                <a:gd name="T3" fmla="*/ 0 h 23"/>
                <a:gd name="T4" fmla="*/ 0 w 1148"/>
                <a:gd name="T5" fmla="*/ 4 h 23"/>
                <a:gd name="T6" fmla="*/ 1148 w 1148"/>
                <a:gd name="T7" fmla="*/ 4 h 23"/>
                <a:gd name="T8" fmla="*/ 1148 w 1148"/>
                <a:gd name="T9" fmla="*/ 23 h 23"/>
                <a:gd name="T10" fmla="*/ 1148 w 1148"/>
                <a:gd name="T11" fmla="*/ 0 h 23"/>
              </a:gdLst>
              <a:ahLst/>
              <a:cxnLst>
                <a:cxn ang="0">
                  <a:pos x="T0" y="T1"/>
                </a:cxn>
                <a:cxn ang="0">
                  <a:pos x="T2" y="T3"/>
                </a:cxn>
                <a:cxn ang="0">
                  <a:pos x="T4" y="T5"/>
                </a:cxn>
                <a:cxn ang="0">
                  <a:pos x="T6" y="T7"/>
                </a:cxn>
                <a:cxn ang="0">
                  <a:pos x="T8" y="T9"/>
                </a:cxn>
                <a:cxn ang="0">
                  <a:pos x="T10" y="T11"/>
                </a:cxn>
              </a:cxnLst>
              <a:rect l="0" t="0" r="r" b="b"/>
              <a:pathLst>
                <a:path w="1148" h="23">
                  <a:moveTo>
                    <a:pt x="1148" y="0"/>
                  </a:moveTo>
                  <a:lnTo>
                    <a:pt x="1" y="0"/>
                  </a:lnTo>
                  <a:lnTo>
                    <a:pt x="0" y="4"/>
                  </a:lnTo>
                  <a:lnTo>
                    <a:pt x="1148" y="4"/>
                  </a:lnTo>
                  <a:lnTo>
                    <a:pt x="1148" y="23"/>
                  </a:lnTo>
                  <a:lnTo>
                    <a:pt x="11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2"/>
            <p:cNvSpPr/>
            <p:nvPr/>
          </p:nvSpPr>
          <p:spPr bwMode="auto">
            <a:xfrm>
              <a:off x="6361114" y="1287463"/>
              <a:ext cx="1833562" cy="30163"/>
            </a:xfrm>
            <a:custGeom>
              <a:avLst/>
              <a:gdLst>
                <a:gd name="T0" fmla="*/ 1155 w 1155"/>
                <a:gd name="T1" fmla="*/ 0 h 19"/>
                <a:gd name="T2" fmla="*/ 7 w 1155"/>
                <a:gd name="T3" fmla="*/ 0 h 19"/>
                <a:gd name="T4" fmla="*/ 0 w 1155"/>
                <a:gd name="T5" fmla="*/ 19 h 19"/>
                <a:gd name="T6" fmla="*/ 1155 w 1155"/>
                <a:gd name="T7" fmla="*/ 19 h 19"/>
                <a:gd name="T8" fmla="*/ 1155 w 1155"/>
                <a:gd name="T9" fmla="*/ 0 h 19"/>
              </a:gdLst>
              <a:ahLst/>
              <a:cxnLst>
                <a:cxn ang="0">
                  <a:pos x="T0" y="T1"/>
                </a:cxn>
                <a:cxn ang="0">
                  <a:pos x="T2" y="T3"/>
                </a:cxn>
                <a:cxn ang="0">
                  <a:pos x="T4" y="T5"/>
                </a:cxn>
                <a:cxn ang="0">
                  <a:pos x="T6" y="T7"/>
                </a:cxn>
                <a:cxn ang="0">
                  <a:pos x="T8" y="T9"/>
                </a:cxn>
              </a:cxnLst>
              <a:rect l="0" t="0" r="r" b="b"/>
              <a:pathLst>
                <a:path w="1155" h="19">
                  <a:moveTo>
                    <a:pt x="1155" y="0"/>
                  </a:moveTo>
                  <a:lnTo>
                    <a:pt x="7" y="0"/>
                  </a:lnTo>
                  <a:lnTo>
                    <a:pt x="0" y="19"/>
                  </a:lnTo>
                  <a:lnTo>
                    <a:pt x="1155" y="19"/>
                  </a:lnTo>
                  <a:lnTo>
                    <a:pt x="1155" y="0"/>
                  </a:lnTo>
                  <a:close/>
                </a:path>
              </a:pathLst>
            </a:custGeom>
            <a:solidFill>
              <a:srgbClr val="362B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
            <p:cNvSpPr/>
            <p:nvPr/>
          </p:nvSpPr>
          <p:spPr bwMode="auto">
            <a:xfrm>
              <a:off x="6361114" y="1287463"/>
              <a:ext cx="1833562" cy="30163"/>
            </a:xfrm>
            <a:custGeom>
              <a:avLst/>
              <a:gdLst>
                <a:gd name="T0" fmla="*/ 1155 w 1155"/>
                <a:gd name="T1" fmla="*/ 0 h 19"/>
                <a:gd name="T2" fmla="*/ 7 w 1155"/>
                <a:gd name="T3" fmla="*/ 0 h 19"/>
                <a:gd name="T4" fmla="*/ 0 w 1155"/>
                <a:gd name="T5" fmla="*/ 19 h 19"/>
                <a:gd name="T6" fmla="*/ 1155 w 1155"/>
                <a:gd name="T7" fmla="*/ 19 h 19"/>
                <a:gd name="T8" fmla="*/ 1155 w 1155"/>
                <a:gd name="T9" fmla="*/ 0 h 19"/>
              </a:gdLst>
              <a:ahLst/>
              <a:cxnLst>
                <a:cxn ang="0">
                  <a:pos x="T0" y="T1"/>
                </a:cxn>
                <a:cxn ang="0">
                  <a:pos x="T2" y="T3"/>
                </a:cxn>
                <a:cxn ang="0">
                  <a:pos x="T4" y="T5"/>
                </a:cxn>
                <a:cxn ang="0">
                  <a:pos x="T6" y="T7"/>
                </a:cxn>
                <a:cxn ang="0">
                  <a:pos x="T8" y="T9"/>
                </a:cxn>
              </a:cxnLst>
              <a:rect l="0" t="0" r="r" b="b"/>
              <a:pathLst>
                <a:path w="1155" h="19">
                  <a:moveTo>
                    <a:pt x="1155" y="0"/>
                  </a:moveTo>
                  <a:lnTo>
                    <a:pt x="7" y="0"/>
                  </a:lnTo>
                  <a:lnTo>
                    <a:pt x="0" y="19"/>
                  </a:lnTo>
                  <a:lnTo>
                    <a:pt x="1155" y="19"/>
                  </a:lnTo>
                  <a:lnTo>
                    <a:pt x="11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4"/>
            <p:cNvSpPr/>
            <p:nvPr/>
          </p:nvSpPr>
          <p:spPr bwMode="auto">
            <a:xfrm>
              <a:off x="5181600" y="4625977"/>
              <a:ext cx="2789237" cy="36513"/>
            </a:xfrm>
            <a:custGeom>
              <a:avLst/>
              <a:gdLst>
                <a:gd name="T0" fmla="*/ 1242 w 1242"/>
                <a:gd name="T1" fmla="*/ 0 h 16"/>
                <a:gd name="T2" fmla="*/ 6 w 1242"/>
                <a:gd name="T3" fmla="*/ 0 h 16"/>
                <a:gd name="T4" fmla="*/ 0 w 1242"/>
                <a:gd name="T5" fmla="*/ 16 h 16"/>
                <a:gd name="T6" fmla="*/ 1242 w 1242"/>
                <a:gd name="T7" fmla="*/ 16 h 16"/>
                <a:gd name="T8" fmla="*/ 1242 w 1242"/>
                <a:gd name="T9" fmla="*/ 0 h 16"/>
              </a:gdLst>
              <a:ahLst/>
              <a:cxnLst>
                <a:cxn ang="0">
                  <a:pos x="T0" y="T1"/>
                </a:cxn>
                <a:cxn ang="0">
                  <a:pos x="T2" y="T3"/>
                </a:cxn>
                <a:cxn ang="0">
                  <a:pos x="T4" y="T5"/>
                </a:cxn>
                <a:cxn ang="0">
                  <a:pos x="T6" y="T7"/>
                </a:cxn>
                <a:cxn ang="0">
                  <a:pos x="T8" y="T9"/>
                </a:cxn>
              </a:cxnLst>
              <a:rect l="0" t="0" r="r" b="b"/>
              <a:pathLst>
                <a:path w="1242" h="16">
                  <a:moveTo>
                    <a:pt x="1242" y="0"/>
                  </a:moveTo>
                  <a:cubicBezTo>
                    <a:pt x="6" y="0"/>
                    <a:pt x="6" y="0"/>
                    <a:pt x="6" y="0"/>
                  </a:cubicBezTo>
                  <a:cubicBezTo>
                    <a:pt x="0" y="16"/>
                    <a:pt x="0" y="16"/>
                    <a:pt x="0" y="16"/>
                  </a:cubicBezTo>
                  <a:cubicBezTo>
                    <a:pt x="1242" y="16"/>
                    <a:pt x="1242" y="16"/>
                    <a:pt x="1242" y="16"/>
                  </a:cubicBezTo>
                  <a:cubicBezTo>
                    <a:pt x="1242" y="11"/>
                    <a:pt x="1242" y="5"/>
                    <a:pt x="1242" y="0"/>
                  </a:cubicBezTo>
                </a:path>
              </a:pathLst>
            </a:custGeom>
            <a:solidFill>
              <a:srgbClr val="362B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5"/>
            <p:cNvSpPr>
              <a:spLocks noEditPoints="1"/>
            </p:cNvSpPr>
            <p:nvPr/>
          </p:nvSpPr>
          <p:spPr bwMode="auto">
            <a:xfrm>
              <a:off x="3167063" y="901701"/>
              <a:ext cx="3338512" cy="4146552"/>
            </a:xfrm>
            <a:custGeom>
              <a:avLst/>
              <a:gdLst>
                <a:gd name="T0" fmla="*/ 897 w 1487"/>
                <a:gd name="T1" fmla="*/ 1674 h 1846"/>
                <a:gd name="T2" fmla="*/ 335 w 1487"/>
                <a:gd name="T3" fmla="*/ 1674 h 1846"/>
                <a:gd name="T4" fmla="*/ 301 w 1487"/>
                <a:gd name="T5" fmla="*/ 1846 h 1846"/>
                <a:gd name="T6" fmla="*/ 836 w 1487"/>
                <a:gd name="T7" fmla="*/ 1846 h 1846"/>
                <a:gd name="T8" fmla="*/ 897 w 1487"/>
                <a:gd name="T9" fmla="*/ 1674 h 1846"/>
                <a:gd name="T10" fmla="*/ 1487 w 1487"/>
                <a:gd name="T11" fmla="*/ 0 h 1846"/>
                <a:gd name="T12" fmla="*/ 108 w 1487"/>
                <a:gd name="T13" fmla="*/ 0 h 1846"/>
                <a:gd name="T14" fmla="*/ 0 w 1487"/>
                <a:gd name="T15" fmla="*/ 108 h 1846"/>
                <a:gd name="T16" fmla="*/ 0 w 1487"/>
                <a:gd name="T17" fmla="*/ 872 h 1846"/>
                <a:gd name="T18" fmla="*/ 156 w 1487"/>
                <a:gd name="T19" fmla="*/ 556 h 1846"/>
                <a:gd name="T20" fmla="*/ 160 w 1487"/>
                <a:gd name="T21" fmla="*/ 556 h 1846"/>
                <a:gd name="T22" fmla="*/ 230 w 1487"/>
                <a:gd name="T23" fmla="*/ 579 h 1846"/>
                <a:gd name="T24" fmla="*/ 230 w 1487"/>
                <a:gd name="T25" fmla="*/ 185 h 1846"/>
                <a:gd name="T26" fmla="*/ 230 w 1487"/>
                <a:gd name="T27" fmla="*/ 185 h 1846"/>
                <a:gd name="T28" fmla="*/ 230 w 1487"/>
                <a:gd name="T29" fmla="*/ 169 h 1846"/>
                <a:gd name="T30" fmla="*/ 1428 w 1487"/>
                <a:gd name="T31" fmla="*/ 169 h 1846"/>
                <a:gd name="T32" fmla="*/ 1487 w 1487"/>
                <a:gd name="T33" fmla="*/ 0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87" h="1846">
                  <a:moveTo>
                    <a:pt x="897" y="1674"/>
                  </a:moveTo>
                  <a:cubicBezTo>
                    <a:pt x="335" y="1674"/>
                    <a:pt x="335" y="1674"/>
                    <a:pt x="335" y="1674"/>
                  </a:cubicBezTo>
                  <a:cubicBezTo>
                    <a:pt x="328" y="1737"/>
                    <a:pt x="316" y="1794"/>
                    <a:pt x="301" y="1846"/>
                  </a:cubicBezTo>
                  <a:cubicBezTo>
                    <a:pt x="836" y="1846"/>
                    <a:pt x="836" y="1846"/>
                    <a:pt x="836" y="1846"/>
                  </a:cubicBezTo>
                  <a:cubicBezTo>
                    <a:pt x="897" y="1674"/>
                    <a:pt x="897" y="1674"/>
                    <a:pt x="897" y="1674"/>
                  </a:cubicBezTo>
                  <a:moveTo>
                    <a:pt x="1487" y="0"/>
                  </a:moveTo>
                  <a:cubicBezTo>
                    <a:pt x="108" y="0"/>
                    <a:pt x="108" y="0"/>
                    <a:pt x="108" y="0"/>
                  </a:cubicBezTo>
                  <a:cubicBezTo>
                    <a:pt x="49" y="0"/>
                    <a:pt x="0" y="48"/>
                    <a:pt x="0" y="108"/>
                  </a:cubicBezTo>
                  <a:cubicBezTo>
                    <a:pt x="0" y="872"/>
                    <a:pt x="0" y="872"/>
                    <a:pt x="0" y="872"/>
                  </a:cubicBezTo>
                  <a:cubicBezTo>
                    <a:pt x="30" y="692"/>
                    <a:pt x="58" y="556"/>
                    <a:pt x="156" y="556"/>
                  </a:cubicBezTo>
                  <a:cubicBezTo>
                    <a:pt x="157" y="556"/>
                    <a:pt x="158" y="556"/>
                    <a:pt x="160" y="556"/>
                  </a:cubicBezTo>
                  <a:cubicBezTo>
                    <a:pt x="190" y="558"/>
                    <a:pt x="213" y="566"/>
                    <a:pt x="230" y="579"/>
                  </a:cubicBezTo>
                  <a:cubicBezTo>
                    <a:pt x="230" y="185"/>
                    <a:pt x="230" y="185"/>
                    <a:pt x="230" y="185"/>
                  </a:cubicBezTo>
                  <a:cubicBezTo>
                    <a:pt x="230" y="185"/>
                    <a:pt x="230" y="185"/>
                    <a:pt x="230" y="185"/>
                  </a:cubicBezTo>
                  <a:cubicBezTo>
                    <a:pt x="230" y="169"/>
                    <a:pt x="230" y="169"/>
                    <a:pt x="230" y="169"/>
                  </a:cubicBezTo>
                  <a:cubicBezTo>
                    <a:pt x="1428" y="169"/>
                    <a:pt x="1428" y="169"/>
                    <a:pt x="1428" y="169"/>
                  </a:cubicBezTo>
                  <a:cubicBezTo>
                    <a:pt x="1487" y="0"/>
                    <a:pt x="1487" y="0"/>
                    <a:pt x="1487" y="0"/>
                  </a:cubicBezTo>
                </a:path>
              </a:pathLst>
            </a:custGeom>
            <a:solidFill>
              <a:srgbClr val="121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7"/>
            <p:cNvSpPr/>
            <p:nvPr/>
          </p:nvSpPr>
          <p:spPr bwMode="auto">
            <a:xfrm>
              <a:off x="3683000" y="1281112"/>
              <a:ext cx="2690812" cy="36513"/>
            </a:xfrm>
            <a:custGeom>
              <a:avLst/>
              <a:gdLst>
                <a:gd name="T0" fmla="*/ 1695 w 1695"/>
                <a:gd name="T1" fmla="*/ 0 h 23"/>
                <a:gd name="T2" fmla="*/ 0 w 1695"/>
                <a:gd name="T3" fmla="*/ 0 h 23"/>
                <a:gd name="T4" fmla="*/ 0 w 1695"/>
                <a:gd name="T5" fmla="*/ 23 h 23"/>
                <a:gd name="T6" fmla="*/ 0 w 1695"/>
                <a:gd name="T7" fmla="*/ 23 h 23"/>
                <a:gd name="T8" fmla="*/ 0 w 1695"/>
                <a:gd name="T9" fmla="*/ 4 h 23"/>
                <a:gd name="T10" fmla="*/ 1694 w 1695"/>
                <a:gd name="T11" fmla="*/ 4 h 23"/>
                <a:gd name="T12" fmla="*/ 1695 w 1695"/>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695" h="23">
                  <a:moveTo>
                    <a:pt x="1695" y="0"/>
                  </a:moveTo>
                  <a:lnTo>
                    <a:pt x="0" y="0"/>
                  </a:lnTo>
                  <a:lnTo>
                    <a:pt x="0" y="23"/>
                  </a:lnTo>
                  <a:lnTo>
                    <a:pt x="0" y="23"/>
                  </a:lnTo>
                  <a:lnTo>
                    <a:pt x="0" y="4"/>
                  </a:lnTo>
                  <a:lnTo>
                    <a:pt x="1694" y="4"/>
                  </a:lnTo>
                  <a:lnTo>
                    <a:pt x="1695" y="0"/>
                  </a:lnTo>
                  <a:close/>
                </a:path>
              </a:pathLst>
            </a:custGeom>
            <a:solidFill>
              <a:srgbClr val="121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
            <p:cNvSpPr/>
            <p:nvPr/>
          </p:nvSpPr>
          <p:spPr bwMode="auto">
            <a:xfrm>
              <a:off x="3683000" y="1281112"/>
              <a:ext cx="2690812" cy="36513"/>
            </a:xfrm>
            <a:custGeom>
              <a:avLst/>
              <a:gdLst>
                <a:gd name="T0" fmla="*/ 1695 w 1695"/>
                <a:gd name="T1" fmla="*/ 0 h 23"/>
                <a:gd name="T2" fmla="*/ 0 w 1695"/>
                <a:gd name="T3" fmla="*/ 0 h 23"/>
                <a:gd name="T4" fmla="*/ 0 w 1695"/>
                <a:gd name="T5" fmla="*/ 23 h 23"/>
                <a:gd name="T6" fmla="*/ 0 w 1695"/>
                <a:gd name="T7" fmla="*/ 23 h 23"/>
                <a:gd name="T8" fmla="*/ 0 w 1695"/>
                <a:gd name="T9" fmla="*/ 4 h 23"/>
                <a:gd name="T10" fmla="*/ 1694 w 1695"/>
                <a:gd name="T11" fmla="*/ 4 h 23"/>
                <a:gd name="T12" fmla="*/ 1695 w 1695"/>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695" h="23">
                  <a:moveTo>
                    <a:pt x="1695" y="0"/>
                  </a:moveTo>
                  <a:lnTo>
                    <a:pt x="0" y="0"/>
                  </a:lnTo>
                  <a:lnTo>
                    <a:pt x="0" y="23"/>
                  </a:lnTo>
                  <a:lnTo>
                    <a:pt x="0" y="23"/>
                  </a:lnTo>
                  <a:lnTo>
                    <a:pt x="0" y="4"/>
                  </a:lnTo>
                  <a:lnTo>
                    <a:pt x="1694" y="4"/>
                  </a:lnTo>
                  <a:lnTo>
                    <a:pt x="169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9"/>
            <p:cNvSpPr/>
            <p:nvPr/>
          </p:nvSpPr>
          <p:spPr bwMode="auto">
            <a:xfrm>
              <a:off x="3683000" y="1287462"/>
              <a:ext cx="2689225" cy="30163"/>
            </a:xfrm>
            <a:custGeom>
              <a:avLst/>
              <a:gdLst>
                <a:gd name="T0" fmla="*/ 1694 w 1694"/>
                <a:gd name="T1" fmla="*/ 0 h 19"/>
                <a:gd name="T2" fmla="*/ 0 w 1694"/>
                <a:gd name="T3" fmla="*/ 0 h 19"/>
                <a:gd name="T4" fmla="*/ 0 w 1694"/>
                <a:gd name="T5" fmla="*/ 19 h 19"/>
                <a:gd name="T6" fmla="*/ 1687 w 1694"/>
                <a:gd name="T7" fmla="*/ 19 h 19"/>
                <a:gd name="T8" fmla="*/ 1694 w 1694"/>
                <a:gd name="T9" fmla="*/ 0 h 19"/>
              </a:gdLst>
              <a:ahLst/>
              <a:cxnLst>
                <a:cxn ang="0">
                  <a:pos x="T0" y="T1"/>
                </a:cxn>
                <a:cxn ang="0">
                  <a:pos x="T2" y="T3"/>
                </a:cxn>
                <a:cxn ang="0">
                  <a:pos x="T4" y="T5"/>
                </a:cxn>
                <a:cxn ang="0">
                  <a:pos x="T6" y="T7"/>
                </a:cxn>
                <a:cxn ang="0">
                  <a:pos x="T8" y="T9"/>
                </a:cxn>
              </a:cxnLst>
              <a:rect l="0" t="0" r="r" b="b"/>
              <a:pathLst>
                <a:path w="1694" h="19">
                  <a:moveTo>
                    <a:pt x="1694" y="0"/>
                  </a:moveTo>
                  <a:lnTo>
                    <a:pt x="0" y="0"/>
                  </a:lnTo>
                  <a:lnTo>
                    <a:pt x="0" y="19"/>
                  </a:lnTo>
                  <a:lnTo>
                    <a:pt x="1687" y="19"/>
                  </a:lnTo>
                  <a:lnTo>
                    <a:pt x="1694" y="0"/>
                  </a:lnTo>
                  <a:close/>
                </a:path>
              </a:pathLst>
            </a:custGeom>
            <a:solidFill>
              <a:srgbClr val="443A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0"/>
            <p:cNvSpPr/>
            <p:nvPr/>
          </p:nvSpPr>
          <p:spPr bwMode="auto">
            <a:xfrm>
              <a:off x="3683000" y="1287462"/>
              <a:ext cx="2689225" cy="30163"/>
            </a:xfrm>
            <a:custGeom>
              <a:avLst/>
              <a:gdLst>
                <a:gd name="T0" fmla="*/ 1694 w 1694"/>
                <a:gd name="T1" fmla="*/ 0 h 19"/>
                <a:gd name="T2" fmla="*/ 0 w 1694"/>
                <a:gd name="T3" fmla="*/ 0 h 19"/>
                <a:gd name="T4" fmla="*/ 0 w 1694"/>
                <a:gd name="T5" fmla="*/ 19 h 19"/>
                <a:gd name="T6" fmla="*/ 1687 w 1694"/>
                <a:gd name="T7" fmla="*/ 19 h 19"/>
                <a:gd name="T8" fmla="*/ 1694 w 1694"/>
                <a:gd name="T9" fmla="*/ 0 h 19"/>
              </a:gdLst>
              <a:ahLst/>
              <a:cxnLst>
                <a:cxn ang="0">
                  <a:pos x="T0" y="T1"/>
                </a:cxn>
                <a:cxn ang="0">
                  <a:pos x="T2" y="T3"/>
                </a:cxn>
                <a:cxn ang="0">
                  <a:pos x="T4" y="T5"/>
                </a:cxn>
                <a:cxn ang="0">
                  <a:pos x="T6" y="T7"/>
                </a:cxn>
                <a:cxn ang="0">
                  <a:pos x="T8" y="T9"/>
                </a:cxn>
              </a:cxnLst>
              <a:rect l="0" t="0" r="r" b="b"/>
              <a:pathLst>
                <a:path w="1694" h="19">
                  <a:moveTo>
                    <a:pt x="1694" y="0"/>
                  </a:moveTo>
                  <a:lnTo>
                    <a:pt x="0" y="0"/>
                  </a:lnTo>
                  <a:lnTo>
                    <a:pt x="0" y="19"/>
                  </a:lnTo>
                  <a:lnTo>
                    <a:pt x="1687" y="19"/>
                  </a:lnTo>
                  <a:lnTo>
                    <a:pt x="16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1"/>
            <p:cNvSpPr/>
            <p:nvPr/>
          </p:nvSpPr>
          <p:spPr bwMode="auto">
            <a:xfrm>
              <a:off x="3919539" y="4625976"/>
              <a:ext cx="1274762" cy="36513"/>
            </a:xfrm>
            <a:custGeom>
              <a:avLst/>
              <a:gdLst>
                <a:gd name="T0" fmla="*/ 568 w 568"/>
                <a:gd name="T1" fmla="*/ 0 h 16"/>
                <a:gd name="T2" fmla="*/ 1 w 568"/>
                <a:gd name="T3" fmla="*/ 0 h 16"/>
                <a:gd name="T4" fmla="*/ 0 w 568"/>
                <a:gd name="T5" fmla="*/ 16 h 16"/>
                <a:gd name="T6" fmla="*/ 562 w 568"/>
                <a:gd name="T7" fmla="*/ 16 h 16"/>
                <a:gd name="T8" fmla="*/ 568 w 568"/>
                <a:gd name="T9" fmla="*/ 0 h 16"/>
              </a:gdLst>
              <a:ahLst/>
              <a:cxnLst>
                <a:cxn ang="0">
                  <a:pos x="T0" y="T1"/>
                </a:cxn>
                <a:cxn ang="0">
                  <a:pos x="T2" y="T3"/>
                </a:cxn>
                <a:cxn ang="0">
                  <a:pos x="T4" y="T5"/>
                </a:cxn>
                <a:cxn ang="0">
                  <a:pos x="T6" y="T7"/>
                </a:cxn>
                <a:cxn ang="0">
                  <a:pos x="T8" y="T9"/>
                </a:cxn>
              </a:cxnLst>
              <a:rect l="0" t="0" r="r" b="b"/>
              <a:pathLst>
                <a:path w="568" h="16">
                  <a:moveTo>
                    <a:pt x="568" y="0"/>
                  </a:moveTo>
                  <a:cubicBezTo>
                    <a:pt x="1" y="0"/>
                    <a:pt x="1" y="0"/>
                    <a:pt x="1" y="0"/>
                  </a:cubicBezTo>
                  <a:cubicBezTo>
                    <a:pt x="1" y="5"/>
                    <a:pt x="0" y="11"/>
                    <a:pt x="0" y="16"/>
                  </a:cubicBezTo>
                  <a:cubicBezTo>
                    <a:pt x="562" y="16"/>
                    <a:pt x="562" y="16"/>
                    <a:pt x="562" y="16"/>
                  </a:cubicBezTo>
                  <a:cubicBezTo>
                    <a:pt x="568" y="0"/>
                    <a:pt x="568" y="0"/>
                    <a:pt x="568" y="0"/>
                  </a:cubicBezTo>
                </a:path>
              </a:pathLst>
            </a:custGeom>
            <a:solidFill>
              <a:srgbClr val="443A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矩形 35"/>
            <p:cNvSpPr/>
            <p:nvPr/>
          </p:nvSpPr>
          <p:spPr>
            <a:xfrm>
              <a:off x="3394076" y="1146629"/>
              <a:ext cx="5082269" cy="371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24"/>
            <p:cNvSpPr/>
            <p:nvPr/>
          </p:nvSpPr>
          <p:spPr bwMode="auto">
            <a:xfrm>
              <a:off x="2114209" y="4500563"/>
              <a:ext cx="1533525" cy="1408113"/>
            </a:xfrm>
            <a:custGeom>
              <a:avLst/>
              <a:gdLst>
                <a:gd name="T0" fmla="*/ 47 w 683"/>
                <a:gd name="T1" fmla="*/ 0 h 627"/>
                <a:gd name="T2" fmla="*/ 683 w 683"/>
                <a:gd name="T3" fmla="*/ 520 h 627"/>
                <a:gd name="T4" fmla="*/ 537 w 683"/>
                <a:gd name="T5" fmla="*/ 627 h 627"/>
                <a:gd name="T6" fmla="*/ 0 w 683"/>
                <a:gd name="T7" fmla="*/ 218 h 627"/>
                <a:gd name="T8" fmla="*/ 47 w 683"/>
                <a:gd name="T9" fmla="*/ 0 h 627"/>
              </a:gdLst>
              <a:ahLst/>
              <a:cxnLst>
                <a:cxn ang="0">
                  <a:pos x="T0" y="T1"/>
                </a:cxn>
                <a:cxn ang="0">
                  <a:pos x="T2" y="T3"/>
                </a:cxn>
                <a:cxn ang="0">
                  <a:pos x="T4" y="T5"/>
                </a:cxn>
                <a:cxn ang="0">
                  <a:pos x="T6" y="T7"/>
                </a:cxn>
                <a:cxn ang="0">
                  <a:pos x="T8" y="T9"/>
                </a:cxn>
              </a:cxnLst>
              <a:rect l="0" t="0" r="r" b="b"/>
              <a:pathLst>
                <a:path w="683" h="627">
                  <a:moveTo>
                    <a:pt x="47" y="0"/>
                  </a:moveTo>
                  <a:cubicBezTo>
                    <a:pt x="47" y="0"/>
                    <a:pt x="425" y="102"/>
                    <a:pt x="683" y="520"/>
                  </a:cubicBezTo>
                  <a:cubicBezTo>
                    <a:pt x="651" y="544"/>
                    <a:pt x="563" y="609"/>
                    <a:pt x="537" y="627"/>
                  </a:cubicBezTo>
                  <a:cubicBezTo>
                    <a:pt x="271" y="364"/>
                    <a:pt x="0" y="218"/>
                    <a:pt x="0" y="218"/>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8"/>
            <p:cNvSpPr/>
            <p:nvPr/>
          </p:nvSpPr>
          <p:spPr bwMode="auto">
            <a:xfrm>
              <a:off x="8373380" y="4620419"/>
              <a:ext cx="1536701" cy="1408113"/>
            </a:xfrm>
            <a:custGeom>
              <a:avLst/>
              <a:gdLst>
                <a:gd name="T0" fmla="*/ 637 w 684"/>
                <a:gd name="T1" fmla="*/ 0 h 627"/>
                <a:gd name="T2" fmla="*/ 0 w 684"/>
                <a:gd name="T3" fmla="*/ 520 h 627"/>
                <a:gd name="T4" fmla="*/ 147 w 684"/>
                <a:gd name="T5" fmla="*/ 627 h 627"/>
                <a:gd name="T6" fmla="*/ 684 w 684"/>
                <a:gd name="T7" fmla="*/ 217 h 627"/>
                <a:gd name="T8" fmla="*/ 637 w 684"/>
                <a:gd name="T9" fmla="*/ 0 h 627"/>
              </a:gdLst>
              <a:ahLst/>
              <a:cxnLst>
                <a:cxn ang="0">
                  <a:pos x="T0" y="T1"/>
                </a:cxn>
                <a:cxn ang="0">
                  <a:pos x="T2" y="T3"/>
                </a:cxn>
                <a:cxn ang="0">
                  <a:pos x="T4" y="T5"/>
                </a:cxn>
                <a:cxn ang="0">
                  <a:pos x="T6" y="T7"/>
                </a:cxn>
                <a:cxn ang="0">
                  <a:pos x="T8" y="T9"/>
                </a:cxn>
              </a:cxnLst>
              <a:rect l="0" t="0" r="r" b="b"/>
              <a:pathLst>
                <a:path w="684" h="627">
                  <a:moveTo>
                    <a:pt x="637" y="0"/>
                  </a:moveTo>
                  <a:cubicBezTo>
                    <a:pt x="637" y="0"/>
                    <a:pt x="259" y="101"/>
                    <a:pt x="0" y="520"/>
                  </a:cubicBezTo>
                  <a:cubicBezTo>
                    <a:pt x="33" y="543"/>
                    <a:pt x="121" y="609"/>
                    <a:pt x="147" y="627"/>
                  </a:cubicBezTo>
                  <a:cubicBezTo>
                    <a:pt x="413" y="363"/>
                    <a:pt x="684" y="217"/>
                    <a:pt x="684" y="217"/>
                  </a:cubicBezTo>
                  <a:lnTo>
                    <a:pt x="63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8" name="文本框 37"/>
          <p:cNvSpPr txBox="1"/>
          <p:nvPr/>
        </p:nvSpPr>
        <p:spPr>
          <a:xfrm>
            <a:off x="5222618" y="1513099"/>
            <a:ext cx="2803770" cy="584775"/>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三政</a:t>
            </a:r>
            <a:endParaRPr lang="zh-CN" altLang="en-US" sz="3200" b="1" dirty="0">
              <a:latin typeface="微软雅黑" panose="020B0503020204020204" pitchFamily="34" charset="-122"/>
              <a:ea typeface="微软雅黑" panose="020B0503020204020204" pitchFamily="34" charset="-122"/>
            </a:endParaRPr>
          </a:p>
        </p:txBody>
      </p:sp>
      <p:grpSp>
        <p:nvGrpSpPr>
          <p:cNvPr id="88" name="组合 87"/>
          <p:cNvGrpSpPr/>
          <p:nvPr/>
        </p:nvGrpSpPr>
        <p:grpSpPr>
          <a:xfrm>
            <a:off x="4369412" y="1575919"/>
            <a:ext cx="636902" cy="549054"/>
            <a:chOff x="4200400" y="2221206"/>
            <a:chExt cx="636902" cy="549054"/>
          </a:xfrm>
        </p:grpSpPr>
        <p:sp>
          <p:nvSpPr>
            <p:cNvPr id="42" name="六边形 41"/>
            <p:cNvSpPr/>
            <p:nvPr/>
          </p:nvSpPr>
          <p:spPr>
            <a:xfrm>
              <a:off x="4200400" y="2221206"/>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六边形 42"/>
            <p:cNvSpPr/>
            <p:nvPr/>
          </p:nvSpPr>
          <p:spPr>
            <a:xfrm>
              <a:off x="4259189" y="2271886"/>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4357818" y="2387359"/>
              <a:ext cx="322065" cy="216749"/>
              <a:chOff x="4627555" y="6219778"/>
              <a:chExt cx="752474" cy="506410"/>
            </a:xfrm>
            <a:solidFill>
              <a:srgbClr val="1F4E79"/>
            </a:solidFill>
          </p:grpSpPr>
          <p:sp>
            <p:nvSpPr>
              <p:cNvPr id="45" name="Freeform 618"/>
              <p:cNvSpPr>
                <a:spLocks noEditPoints="1"/>
              </p:cNvSpPr>
              <p:nvPr/>
            </p:nvSpPr>
            <p:spPr bwMode="auto">
              <a:xfrm>
                <a:off x="4684707" y="6219778"/>
                <a:ext cx="657224" cy="412747"/>
              </a:xfrm>
              <a:custGeom>
                <a:avLst/>
                <a:gdLst>
                  <a:gd name="T0" fmla="*/ 414 w 414"/>
                  <a:gd name="T1" fmla="*/ 0 h 260"/>
                  <a:gd name="T2" fmla="*/ 0 w 414"/>
                  <a:gd name="T3" fmla="*/ 0 h 260"/>
                  <a:gd name="T4" fmla="*/ 0 w 414"/>
                  <a:gd name="T5" fmla="*/ 260 h 260"/>
                  <a:gd name="T6" fmla="*/ 414 w 414"/>
                  <a:gd name="T7" fmla="*/ 260 h 260"/>
                  <a:gd name="T8" fmla="*/ 414 w 414"/>
                  <a:gd name="T9" fmla="*/ 0 h 260"/>
                  <a:gd name="T10" fmla="*/ 390 w 414"/>
                  <a:gd name="T11" fmla="*/ 248 h 260"/>
                  <a:gd name="T12" fmla="*/ 12 w 414"/>
                  <a:gd name="T13" fmla="*/ 248 h 260"/>
                  <a:gd name="T14" fmla="*/ 12 w 414"/>
                  <a:gd name="T15" fmla="*/ 12 h 260"/>
                  <a:gd name="T16" fmla="*/ 390 w 414"/>
                  <a:gd name="T17" fmla="*/ 12 h 260"/>
                  <a:gd name="T18" fmla="*/ 390 w 414"/>
                  <a:gd name="T19" fmla="*/ 2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4" h="260">
                    <a:moveTo>
                      <a:pt x="414" y="0"/>
                    </a:moveTo>
                    <a:lnTo>
                      <a:pt x="0" y="0"/>
                    </a:lnTo>
                    <a:lnTo>
                      <a:pt x="0" y="260"/>
                    </a:lnTo>
                    <a:lnTo>
                      <a:pt x="414" y="260"/>
                    </a:lnTo>
                    <a:lnTo>
                      <a:pt x="414" y="0"/>
                    </a:lnTo>
                    <a:close/>
                    <a:moveTo>
                      <a:pt x="390" y="248"/>
                    </a:moveTo>
                    <a:lnTo>
                      <a:pt x="12" y="248"/>
                    </a:lnTo>
                    <a:lnTo>
                      <a:pt x="12" y="12"/>
                    </a:lnTo>
                    <a:lnTo>
                      <a:pt x="390" y="12"/>
                    </a:lnTo>
                    <a:lnTo>
                      <a:pt x="390" y="2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619"/>
              <p:cNvSpPr>
                <a:spLocks noEditPoints="1"/>
              </p:cNvSpPr>
              <p:nvPr/>
            </p:nvSpPr>
            <p:spPr bwMode="auto">
              <a:xfrm>
                <a:off x="4627555" y="6632527"/>
                <a:ext cx="752474" cy="93661"/>
              </a:xfrm>
              <a:custGeom>
                <a:avLst/>
                <a:gdLst>
                  <a:gd name="T0" fmla="*/ 0 w 40"/>
                  <a:gd name="T1" fmla="*/ 0 h 5"/>
                  <a:gd name="T2" fmla="*/ 0 w 40"/>
                  <a:gd name="T3" fmla="*/ 3 h 5"/>
                  <a:gd name="T4" fmla="*/ 40 w 40"/>
                  <a:gd name="T5" fmla="*/ 3 h 5"/>
                  <a:gd name="T6" fmla="*/ 40 w 40"/>
                  <a:gd name="T7" fmla="*/ 0 h 5"/>
                  <a:gd name="T8" fmla="*/ 0 w 40"/>
                  <a:gd name="T9" fmla="*/ 0 h 5"/>
                  <a:gd name="T10" fmla="*/ 24 w 40"/>
                  <a:gd name="T11" fmla="*/ 2 h 5"/>
                  <a:gd name="T12" fmla="*/ 16 w 40"/>
                  <a:gd name="T13" fmla="*/ 2 h 5"/>
                  <a:gd name="T14" fmla="*/ 16 w 40"/>
                  <a:gd name="T15" fmla="*/ 1 h 5"/>
                  <a:gd name="T16" fmla="*/ 24 w 40"/>
                  <a:gd name="T17" fmla="*/ 1 h 5"/>
                  <a:gd name="T18" fmla="*/ 24 w 40"/>
                  <a:gd name="T1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
                    <a:moveTo>
                      <a:pt x="0" y="0"/>
                    </a:moveTo>
                    <a:cubicBezTo>
                      <a:pt x="0" y="3"/>
                      <a:pt x="0" y="3"/>
                      <a:pt x="0" y="3"/>
                    </a:cubicBezTo>
                    <a:cubicBezTo>
                      <a:pt x="6" y="5"/>
                      <a:pt x="38" y="4"/>
                      <a:pt x="40" y="3"/>
                    </a:cubicBezTo>
                    <a:cubicBezTo>
                      <a:pt x="40" y="0"/>
                      <a:pt x="40" y="0"/>
                      <a:pt x="40" y="0"/>
                    </a:cubicBezTo>
                    <a:lnTo>
                      <a:pt x="0" y="0"/>
                    </a:lnTo>
                    <a:close/>
                    <a:moveTo>
                      <a:pt x="24" y="2"/>
                    </a:moveTo>
                    <a:cubicBezTo>
                      <a:pt x="16" y="2"/>
                      <a:pt x="16" y="2"/>
                      <a:pt x="16" y="2"/>
                    </a:cubicBezTo>
                    <a:cubicBezTo>
                      <a:pt x="16" y="1"/>
                      <a:pt x="16" y="1"/>
                      <a:pt x="16" y="1"/>
                    </a:cubicBezTo>
                    <a:cubicBezTo>
                      <a:pt x="24" y="1"/>
                      <a:pt x="24" y="1"/>
                      <a:pt x="24" y="1"/>
                    </a:cubicBezTo>
                    <a:lnTo>
                      <a:pt x="2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Rectangle 620"/>
              <p:cNvSpPr>
                <a:spLocks noChangeArrowheads="1"/>
              </p:cNvSpPr>
              <p:nvPr/>
            </p:nvSpPr>
            <p:spPr bwMode="auto">
              <a:xfrm>
                <a:off x="4722807" y="6256290"/>
                <a:ext cx="561974"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621"/>
              <p:cNvSpPr/>
              <p:nvPr/>
            </p:nvSpPr>
            <p:spPr bwMode="auto">
              <a:xfrm>
                <a:off x="5116507" y="6407101"/>
                <a:ext cx="150813" cy="169861"/>
              </a:xfrm>
              <a:custGeom>
                <a:avLst/>
                <a:gdLst>
                  <a:gd name="T0" fmla="*/ 83 w 95"/>
                  <a:gd name="T1" fmla="*/ 24 h 107"/>
                  <a:gd name="T2" fmla="*/ 12 w 95"/>
                  <a:gd name="T3" fmla="*/ 0 h 107"/>
                  <a:gd name="T4" fmla="*/ 12 w 95"/>
                  <a:gd name="T5" fmla="*/ 0 h 107"/>
                  <a:gd name="T6" fmla="*/ 12 w 95"/>
                  <a:gd name="T7" fmla="*/ 0 h 107"/>
                  <a:gd name="T8" fmla="*/ 12 w 95"/>
                  <a:gd name="T9" fmla="*/ 0 h 107"/>
                  <a:gd name="T10" fmla="*/ 0 w 95"/>
                  <a:gd name="T11" fmla="*/ 83 h 107"/>
                  <a:gd name="T12" fmla="*/ 24 w 95"/>
                  <a:gd name="T13" fmla="*/ 71 h 107"/>
                  <a:gd name="T14" fmla="*/ 59 w 95"/>
                  <a:gd name="T15" fmla="*/ 107 h 107"/>
                  <a:gd name="T16" fmla="*/ 95 w 95"/>
                  <a:gd name="T17" fmla="*/ 83 h 107"/>
                  <a:gd name="T18" fmla="*/ 59 w 95"/>
                  <a:gd name="T19" fmla="*/ 36 h 107"/>
                  <a:gd name="T20" fmla="*/ 83 w 95"/>
                  <a:gd name="T21"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07">
                    <a:moveTo>
                      <a:pt x="83" y="24"/>
                    </a:moveTo>
                    <a:lnTo>
                      <a:pt x="12" y="0"/>
                    </a:lnTo>
                    <a:lnTo>
                      <a:pt x="12" y="0"/>
                    </a:lnTo>
                    <a:lnTo>
                      <a:pt x="12" y="0"/>
                    </a:lnTo>
                    <a:lnTo>
                      <a:pt x="12" y="0"/>
                    </a:lnTo>
                    <a:lnTo>
                      <a:pt x="0" y="83"/>
                    </a:lnTo>
                    <a:lnTo>
                      <a:pt x="24" y="71"/>
                    </a:lnTo>
                    <a:lnTo>
                      <a:pt x="59" y="107"/>
                    </a:lnTo>
                    <a:lnTo>
                      <a:pt x="95" y="83"/>
                    </a:lnTo>
                    <a:lnTo>
                      <a:pt x="59" y="36"/>
                    </a:lnTo>
                    <a:lnTo>
                      <a:pt x="83"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622"/>
              <p:cNvSpPr>
                <a:spLocks noChangeArrowheads="1"/>
              </p:cNvSpPr>
              <p:nvPr/>
            </p:nvSpPr>
            <p:spPr bwMode="auto">
              <a:xfrm>
                <a:off x="4722810" y="6332486"/>
                <a:ext cx="561974" cy="365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623"/>
              <p:cNvSpPr>
                <a:spLocks noChangeArrowheads="1"/>
              </p:cNvSpPr>
              <p:nvPr/>
            </p:nvSpPr>
            <p:spPr bwMode="auto">
              <a:xfrm>
                <a:off x="4740272" y="6407106"/>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624"/>
              <p:cNvSpPr>
                <a:spLocks noChangeArrowheads="1"/>
              </p:cNvSpPr>
              <p:nvPr/>
            </p:nvSpPr>
            <p:spPr bwMode="auto">
              <a:xfrm>
                <a:off x="4740271" y="6481729"/>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625"/>
              <p:cNvSpPr>
                <a:spLocks noChangeArrowheads="1"/>
              </p:cNvSpPr>
              <p:nvPr/>
            </p:nvSpPr>
            <p:spPr bwMode="auto">
              <a:xfrm>
                <a:off x="4740275" y="6557963"/>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grpSp>
        <p:nvGrpSpPr>
          <p:cNvPr id="89" name="组合 88"/>
          <p:cNvGrpSpPr/>
          <p:nvPr/>
        </p:nvGrpSpPr>
        <p:grpSpPr>
          <a:xfrm>
            <a:off x="4369412" y="2218026"/>
            <a:ext cx="636902" cy="549054"/>
            <a:chOff x="4200400" y="3056260"/>
            <a:chExt cx="636902" cy="549054"/>
          </a:xfrm>
        </p:grpSpPr>
        <p:sp>
          <p:nvSpPr>
            <p:cNvPr id="53" name="六边形 52"/>
            <p:cNvSpPr/>
            <p:nvPr/>
          </p:nvSpPr>
          <p:spPr>
            <a:xfrm>
              <a:off x="4200400" y="3056260"/>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六边形 53"/>
            <p:cNvSpPr/>
            <p:nvPr/>
          </p:nvSpPr>
          <p:spPr>
            <a:xfrm>
              <a:off x="4259189" y="3106940"/>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4396816" y="3225908"/>
              <a:ext cx="268565" cy="201592"/>
              <a:chOff x="9950450" y="4713288"/>
              <a:chExt cx="636588" cy="477838"/>
            </a:xfrm>
            <a:solidFill>
              <a:srgbClr val="1F4E79"/>
            </a:solidFill>
          </p:grpSpPr>
          <p:sp>
            <p:nvSpPr>
              <p:cNvPr id="56" name="Freeform 1283"/>
              <p:cNvSpPr>
                <a:spLocks noEditPoints="1"/>
              </p:cNvSpPr>
              <p:nvPr/>
            </p:nvSpPr>
            <p:spPr bwMode="auto">
              <a:xfrm>
                <a:off x="10126662" y="4730751"/>
                <a:ext cx="160338" cy="460375"/>
              </a:xfrm>
              <a:custGeom>
                <a:avLst/>
                <a:gdLst>
                  <a:gd name="T0" fmla="*/ 8 w 9"/>
                  <a:gd name="T1" fmla="*/ 0 h 26"/>
                  <a:gd name="T2" fmla="*/ 1 w 9"/>
                  <a:gd name="T3" fmla="*/ 0 h 26"/>
                  <a:gd name="T4" fmla="*/ 0 w 9"/>
                  <a:gd name="T5" fmla="*/ 1 h 26"/>
                  <a:gd name="T6" fmla="*/ 0 w 9"/>
                  <a:gd name="T7" fmla="*/ 26 h 26"/>
                  <a:gd name="T8" fmla="*/ 1 w 9"/>
                  <a:gd name="T9" fmla="*/ 26 h 26"/>
                  <a:gd name="T10" fmla="*/ 8 w 9"/>
                  <a:gd name="T11" fmla="*/ 26 h 26"/>
                  <a:gd name="T12" fmla="*/ 9 w 9"/>
                  <a:gd name="T13" fmla="*/ 26 h 26"/>
                  <a:gd name="T14" fmla="*/ 9 w 9"/>
                  <a:gd name="T15" fmla="*/ 1 h 26"/>
                  <a:gd name="T16" fmla="*/ 8 w 9"/>
                  <a:gd name="T17" fmla="*/ 0 h 26"/>
                  <a:gd name="T18" fmla="*/ 5 w 9"/>
                  <a:gd name="T19" fmla="*/ 23 h 26"/>
                  <a:gd name="T20" fmla="*/ 3 w 9"/>
                  <a:gd name="T21" fmla="*/ 21 h 26"/>
                  <a:gd name="T22" fmla="*/ 5 w 9"/>
                  <a:gd name="T23" fmla="*/ 20 h 26"/>
                  <a:gd name="T24" fmla="*/ 6 w 9"/>
                  <a:gd name="T25" fmla="*/ 21 h 26"/>
                  <a:gd name="T26" fmla="*/ 5 w 9"/>
                  <a:gd name="T27" fmla="*/ 23 h 26"/>
                  <a:gd name="T28" fmla="*/ 8 w 9"/>
                  <a:gd name="T29" fmla="*/ 14 h 26"/>
                  <a:gd name="T30" fmla="*/ 1 w 9"/>
                  <a:gd name="T31" fmla="*/ 14 h 26"/>
                  <a:gd name="T32" fmla="*/ 1 w 9"/>
                  <a:gd name="T33" fmla="*/ 11 h 26"/>
                  <a:gd name="T34" fmla="*/ 8 w 9"/>
                  <a:gd name="T35" fmla="*/ 11 h 26"/>
                  <a:gd name="T36" fmla="*/ 8 w 9"/>
                  <a:gd name="T37" fmla="*/ 14 h 26"/>
                  <a:gd name="T38" fmla="*/ 8 w 9"/>
                  <a:gd name="T39" fmla="*/ 11 h 26"/>
                  <a:gd name="T40" fmla="*/ 1 w 9"/>
                  <a:gd name="T41" fmla="*/ 11 h 26"/>
                  <a:gd name="T42" fmla="*/ 1 w 9"/>
                  <a:gd name="T43" fmla="*/ 8 h 26"/>
                  <a:gd name="T44" fmla="*/ 8 w 9"/>
                  <a:gd name="T45" fmla="*/ 8 h 26"/>
                  <a:gd name="T46" fmla="*/ 8 w 9"/>
                  <a:gd name="T47" fmla="*/ 11 h 26"/>
                  <a:gd name="T48" fmla="*/ 8 w 9"/>
                  <a:gd name="T49" fmla="*/ 7 h 26"/>
                  <a:gd name="T50" fmla="*/ 1 w 9"/>
                  <a:gd name="T51" fmla="*/ 7 h 26"/>
                  <a:gd name="T52" fmla="*/ 1 w 9"/>
                  <a:gd name="T53" fmla="*/ 5 h 26"/>
                  <a:gd name="T54" fmla="*/ 8 w 9"/>
                  <a:gd name="T55" fmla="*/ 5 h 26"/>
                  <a:gd name="T56" fmla="*/ 8 w 9"/>
                  <a:gd name="T57" fmla="*/ 7 h 26"/>
                  <a:gd name="T58" fmla="*/ 8 w 9"/>
                  <a:gd name="T59" fmla="*/ 4 h 26"/>
                  <a:gd name="T60" fmla="*/ 1 w 9"/>
                  <a:gd name="T61" fmla="*/ 4 h 26"/>
                  <a:gd name="T62" fmla="*/ 1 w 9"/>
                  <a:gd name="T63" fmla="*/ 2 h 26"/>
                  <a:gd name="T64" fmla="*/ 8 w 9"/>
                  <a:gd name="T65" fmla="*/ 2 h 26"/>
                  <a:gd name="T66" fmla="*/ 8 w 9"/>
                  <a:gd name="T67"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26">
                    <a:moveTo>
                      <a:pt x="8" y="0"/>
                    </a:moveTo>
                    <a:cubicBezTo>
                      <a:pt x="1" y="0"/>
                      <a:pt x="1" y="0"/>
                      <a:pt x="1" y="0"/>
                    </a:cubicBezTo>
                    <a:cubicBezTo>
                      <a:pt x="0" y="0"/>
                      <a:pt x="0" y="1"/>
                      <a:pt x="0" y="1"/>
                    </a:cubicBezTo>
                    <a:cubicBezTo>
                      <a:pt x="0" y="26"/>
                      <a:pt x="0" y="26"/>
                      <a:pt x="0" y="26"/>
                    </a:cubicBezTo>
                    <a:cubicBezTo>
                      <a:pt x="0" y="26"/>
                      <a:pt x="0" y="26"/>
                      <a:pt x="1" y="26"/>
                    </a:cubicBezTo>
                    <a:cubicBezTo>
                      <a:pt x="8" y="26"/>
                      <a:pt x="8" y="26"/>
                      <a:pt x="8" y="26"/>
                    </a:cubicBezTo>
                    <a:cubicBezTo>
                      <a:pt x="9" y="26"/>
                      <a:pt x="9" y="26"/>
                      <a:pt x="9" y="26"/>
                    </a:cubicBezTo>
                    <a:cubicBezTo>
                      <a:pt x="9" y="1"/>
                      <a:pt x="9" y="1"/>
                      <a:pt x="9" y="1"/>
                    </a:cubicBezTo>
                    <a:cubicBezTo>
                      <a:pt x="9" y="1"/>
                      <a:pt x="9" y="0"/>
                      <a:pt x="8" y="0"/>
                    </a:cubicBezTo>
                    <a:close/>
                    <a:moveTo>
                      <a:pt x="5" y="23"/>
                    </a:moveTo>
                    <a:cubicBezTo>
                      <a:pt x="4" y="23"/>
                      <a:pt x="3" y="22"/>
                      <a:pt x="3" y="21"/>
                    </a:cubicBezTo>
                    <a:cubicBezTo>
                      <a:pt x="3" y="20"/>
                      <a:pt x="4" y="20"/>
                      <a:pt x="5" y="20"/>
                    </a:cubicBezTo>
                    <a:cubicBezTo>
                      <a:pt x="6" y="20"/>
                      <a:pt x="6" y="20"/>
                      <a:pt x="6" y="21"/>
                    </a:cubicBezTo>
                    <a:cubicBezTo>
                      <a:pt x="6" y="22"/>
                      <a:pt x="6" y="23"/>
                      <a:pt x="5" y="23"/>
                    </a:cubicBezTo>
                    <a:close/>
                    <a:moveTo>
                      <a:pt x="8" y="14"/>
                    </a:moveTo>
                    <a:cubicBezTo>
                      <a:pt x="1" y="14"/>
                      <a:pt x="1" y="14"/>
                      <a:pt x="1" y="14"/>
                    </a:cubicBezTo>
                    <a:cubicBezTo>
                      <a:pt x="1" y="11"/>
                      <a:pt x="1" y="11"/>
                      <a:pt x="1" y="11"/>
                    </a:cubicBezTo>
                    <a:cubicBezTo>
                      <a:pt x="8" y="11"/>
                      <a:pt x="8" y="11"/>
                      <a:pt x="8" y="11"/>
                    </a:cubicBezTo>
                    <a:lnTo>
                      <a:pt x="8" y="14"/>
                    </a:lnTo>
                    <a:close/>
                    <a:moveTo>
                      <a:pt x="8" y="11"/>
                    </a:moveTo>
                    <a:cubicBezTo>
                      <a:pt x="1" y="11"/>
                      <a:pt x="1" y="11"/>
                      <a:pt x="1" y="11"/>
                    </a:cubicBezTo>
                    <a:cubicBezTo>
                      <a:pt x="1" y="8"/>
                      <a:pt x="1" y="8"/>
                      <a:pt x="1" y="8"/>
                    </a:cubicBezTo>
                    <a:cubicBezTo>
                      <a:pt x="8" y="8"/>
                      <a:pt x="8" y="8"/>
                      <a:pt x="8" y="8"/>
                    </a:cubicBezTo>
                    <a:lnTo>
                      <a:pt x="8" y="11"/>
                    </a:lnTo>
                    <a:close/>
                    <a:moveTo>
                      <a:pt x="8" y="7"/>
                    </a:moveTo>
                    <a:cubicBezTo>
                      <a:pt x="1" y="7"/>
                      <a:pt x="1" y="7"/>
                      <a:pt x="1" y="7"/>
                    </a:cubicBezTo>
                    <a:cubicBezTo>
                      <a:pt x="1" y="5"/>
                      <a:pt x="1" y="5"/>
                      <a:pt x="1" y="5"/>
                    </a:cubicBezTo>
                    <a:cubicBezTo>
                      <a:pt x="8" y="5"/>
                      <a:pt x="8" y="5"/>
                      <a:pt x="8" y="5"/>
                    </a:cubicBezTo>
                    <a:lnTo>
                      <a:pt x="8" y="7"/>
                    </a:lnTo>
                    <a:close/>
                    <a:moveTo>
                      <a:pt x="8" y="4"/>
                    </a:moveTo>
                    <a:cubicBezTo>
                      <a:pt x="1" y="4"/>
                      <a:pt x="1" y="4"/>
                      <a:pt x="1" y="4"/>
                    </a:cubicBezTo>
                    <a:cubicBezTo>
                      <a:pt x="1" y="2"/>
                      <a:pt x="1" y="2"/>
                      <a:pt x="1" y="2"/>
                    </a:cubicBezTo>
                    <a:cubicBezTo>
                      <a:pt x="8" y="2"/>
                      <a:pt x="8" y="2"/>
                      <a:pt x="8" y="2"/>
                    </a:cubicBezTo>
                    <a:lnTo>
                      <a:pt x="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284"/>
              <p:cNvSpPr>
                <a:spLocks noEditPoints="1"/>
              </p:cNvSpPr>
              <p:nvPr/>
            </p:nvSpPr>
            <p:spPr bwMode="auto">
              <a:xfrm>
                <a:off x="9950450" y="4730751"/>
                <a:ext cx="158750" cy="460375"/>
              </a:xfrm>
              <a:custGeom>
                <a:avLst/>
                <a:gdLst>
                  <a:gd name="T0" fmla="*/ 8 w 9"/>
                  <a:gd name="T1" fmla="*/ 0 h 26"/>
                  <a:gd name="T2" fmla="*/ 1 w 9"/>
                  <a:gd name="T3" fmla="*/ 0 h 26"/>
                  <a:gd name="T4" fmla="*/ 0 w 9"/>
                  <a:gd name="T5" fmla="*/ 1 h 26"/>
                  <a:gd name="T6" fmla="*/ 0 w 9"/>
                  <a:gd name="T7" fmla="*/ 26 h 26"/>
                  <a:gd name="T8" fmla="*/ 1 w 9"/>
                  <a:gd name="T9" fmla="*/ 26 h 26"/>
                  <a:gd name="T10" fmla="*/ 8 w 9"/>
                  <a:gd name="T11" fmla="*/ 26 h 26"/>
                  <a:gd name="T12" fmla="*/ 9 w 9"/>
                  <a:gd name="T13" fmla="*/ 26 h 26"/>
                  <a:gd name="T14" fmla="*/ 9 w 9"/>
                  <a:gd name="T15" fmla="*/ 1 h 26"/>
                  <a:gd name="T16" fmla="*/ 8 w 9"/>
                  <a:gd name="T17" fmla="*/ 0 h 26"/>
                  <a:gd name="T18" fmla="*/ 5 w 9"/>
                  <a:gd name="T19" fmla="*/ 23 h 26"/>
                  <a:gd name="T20" fmla="*/ 3 w 9"/>
                  <a:gd name="T21" fmla="*/ 21 h 26"/>
                  <a:gd name="T22" fmla="*/ 5 w 9"/>
                  <a:gd name="T23" fmla="*/ 20 h 26"/>
                  <a:gd name="T24" fmla="*/ 7 w 9"/>
                  <a:gd name="T25" fmla="*/ 21 h 26"/>
                  <a:gd name="T26" fmla="*/ 5 w 9"/>
                  <a:gd name="T27" fmla="*/ 23 h 26"/>
                  <a:gd name="T28" fmla="*/ 8 w 9"/>
                  <a:gd name="T29" fmla="*/ 14 h 26"/>
                  <a:gd name="T30" fmla="*/ 2 w 9"/>
                  <a:gd name="T31" fmla="*/ 14 h 26"/>
                  <a:gd name="T32" fmla="*/ 2 w 9"/>
                  <a:gd name="T33" fmla="*/ 11 h 26"/>
                  <a:gd name="T34" fmla="*/ 8 w 9"/>
                  <a:gd name="T35" fmla="*/ 11 h 26"/>
                  <a:gd name="T36" fmla="*/ 8 w 9"/>
                  <a:gd name="T37" fmla="*/ 14 h 26"/>
                  <a:gd name="T38" fmla="*/ 8 w 9"/>
                  <a:gd name="T39" fmla="*/ 11 h 26"/>
                  <a:gd name="T40" fmla="*/ 2 w 9"/>
                  <a:gd name="T41" fmla="*/ 11 h 26"/>
                  <a:gd name="T42" fmla="*/ 2 w 9"/>
                  <a:gd name="T43" fmla="*/ 8 h 26"/>
                  <a:gd name="T44" fmla="*/ 8 w 9"/>
                  <a:gd name="T45" fmla="*/ 8 h 26"/>
                  <a:gd name="T46" fmla="*/ 8 w 9"/>
                  <a:gd name="T47" fmla="*/ 11 h 26"/>
                  <a:gd name="T48" fmla="*/ 8 w 9"/>
                  <a:gd name="T49" fmla="*/ 7 h 26"/>
                  <a:gd name="T50" fmla="*/ 2 w 9"/>
                  <a:gd name="T51" fmla="*/ 7 h 26"/>
                  <a:gd name="T52" fmla="*/ 2 w 9"/>
                  <a:gd name="T53" fmla="*/ 5 h 26"/>
                  <a:gd name="T54" fmla="*/ 8 w 9"/>
                  <a:gd name="T55" fmla="*/ 5 h 26"/>
                  <a:gd name="T56" fmla="*/ 8 w 9"/>
                  <a:gd name="T57" fmla="*/ 7 h 26"/>
                  <a:gd name="T58" fmla="*/ 8 w 9"/>
                  <a:gd name="T59" fmla="*/ 4 h 26"/>
                  <a:gd name="T60" fmla="*/ 2 w 9"/>
                  <a:gd name="T61" fmla="*/ 4 h 26"/>
                  <a:gd name="T62" fmla="*/ 2 w 9"/>
                  <a:gd name="T63" fmla="*/ 2 h 26"/>
                  <a:gd name="T64" fmla="*/ 8 w 9"/>
                  <a:gd name="T65" fmla="*/ 2 h 26"/>
                  <a:gd name="T66" fmla="*/ 8 w 9"/>
                  <a:gd name="T67"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26">
                    <a:moveTo>
                      <a:pt x="8" y="0"/>
                    </a:moveTo>
                    <a:cubicBezTo>
                      <a:pt x="1" y="0"/>
                      <a:pt x="1" y="0"/>
                      <a:pt x="1" y="0"/>
                    </a:cubicBezTo>
                    <a:cubicBezTo>
                      <a:pt x="1" y="0"/>
                      <a:pt x="0" y="1"/>
                      <a:pt x="0" y="1"/>
                    </a:cubicBezTo>
                    <a:cubicBezTo>
                      <a:pt x="0" y="26"/>
                      <a:pt x="0" y="26"/>
                      <a:pt x="0" y="26"/>
                    </a:cubicBezTo>
                    <a:cubicBezTo>
                      <a:pt x="0" y="26"/>
                      <a:pt x="1" y="26"/>
                      <a:pt x="1" y="26"/>
                    </a:cubicBezTo>
                    <a:cubicBezTo>
                      <a:pt x="8" y="26"/>
                      <a:pt x="8" y="26"/>
                      <a:pt x="8" y="26"/>
                    </a:cubicBezTo>
                    <a:cubicBezTo>
                      <a:pt x="9" y="26"/>
                      <a:pt x="9" y="26"/>
                      <a:pt x="9" y="26"/>
                    </a:cubicBezTo>
                    <a:cubicBezTo>
                      <a:pt x="9" y="1"/>
                      <a:pt x="9" y="1"/>
                      <a:pt x="9" y="1"/>
                    </a:cubicBezTo>
                    <a:cubicBezTo>
                      <a:pt x="9" y="1"/>
                      <a:pt x="9" y="0"/>
                      <a:pt x="8" y="0"/>
                    </a:cubicBezTo>
                    <a:close/>
                    <a:moveTo>
                      <a:pt x="5" y="23"/>
                    </a:moveTo>
                    <a:cubicBezTo>
                      <a:pt x="4" y="23"/>
                      <a:pt x="3" y="22"/>
                      <a:pt x="3" y="21"/>
                    </a:cubicBezTo>
                    <a:cubicBezTo>
                      <a:pt x="3" y="20"/>
                      <a:pt x="4" y="20"/>
                      <a:pt x="5" y="20"/>
                    </a:cubicBezTo>
                    <a:cubicBezTo>
                      <a:pt x="6" y="20"/>
                      <a:pt x="7" y="20"/>
                      <a:pt x="7" y="21"/>
                    </a:cubicBezTo>
                    <a:cubicBezTo>
                      <a:pt x="7" y="22"/>
                      <a:pt x="6" y="23"/>
                      <a:pt x="5" y="23"/>
                    </a:cubicBezTo>
                    <a:close/>
                    <a:moveTo>
                      <a:pt x="8" y="14"/>
                    </a:moveTo>
                    <a:cubicBezTo>
                      <a:pt x="2" y="14"/>
                      <a:pt x="2" y="14"/>
                      <a:pt x="2" y="14"/>
                    </a:cubicBezTo>
                    <a:cubicBezTo>
                      <a:pt x="2" y="11"/>
                      <a:pt x="2" y="11"/>
                      <a:pt x="2" y="11"/>
                    </a:cubicBezTo>
                    <a:cubicBezTo>
                      <a:pt x="8" y="11"/>
                      <a:pt x="8" y="11"/>
                      <a:pt x="8" y="11"/>
                    </a:cubicBezTo>
                    <a:lnTo>
                      <a:pt x="8" y="14"/>
                    </a:lnTo>
                    <a:close/>
                    <a:moveTo>
                      <a:pt x="8" y="11"/>
                    </a:moveTo>
                    <a:cubicBezTo>
                      <a:pt x="2" y="11"/>
                      <a:pt x="2" y="11"/>
                      <a:pt x="2" y="11"/>
                    </a:cubicBezTo>
                    <a:cubicBezTo>
                      <a:pt x="2" y="8"/>
                      <a:pt x="2" y="8"/>
                      <a:pt x="2" y="8"/>
                    </a:cubicBezTo>
                    <a:cubicBezTo>
                      <a:pt x="8" y="8"/>
                      <a:pt x="8" y="8"/>
                      <a:pt x="8" y="8"/>
                    </a:cubicBezTo>
                    <a:lnTo>
                      <a:pt x="8" y="11"/>
                    </a:lnTo>
                    <a:close/>
                    <a:moveTo>
                      <a:pt x="8" y="7"/>
                    </a:moveTo>
                    <a:cubicBezTo>
                      <a:pt x="2" y="7"/>
                      <a:pt x="2" y="7"/>
                      <a:pt x="2" y="7"/>
                    </a:cubicBezTo>
                    <a:cubicBezTo>
                      <a:pt x="2" y="5"/>
                      <a:pt x="2" y="5"/>
                      <a:pt x="2" y="5"/>
                    </a:cubicBezTo>
                    <a:cubicBezTo>
                      <a:pt x="8" y="5"/>
                      <a:pt x="8" y="5"/>
                      <a:pt x="8" y="5"/>
                    </a:cubicBezTo>
                    <a:lnTo>
                      <a:pt x="8" y="7"/>
                    </a:lnTo>
                    <a:close/>
                    <a:moveTo>
                      <a:pt x="8" y="4"/>
                    </a:moveTo>
                    <a:cubicBezTo>
                      <a:pt x="2" y="4"/>
                      <a:pt x="2" y="4"/>
                      <a:pt x="2" y="4"/>
                    </a:cubicBezTo>
                    <a:cubicBezTo>
                      <a:pt x="2" y="2"/>
                      <a:pt x="2" y="2"/>
                      <a:pt x="2" y="2"/>
                    </a:cubicBezTo>
                    <a:cubicBezTo>
                      <a:pt x="8" y="2"/>
                      <a:pt x="8" y="2"/>
                      <a:pt x="8" y="2"/>
                    </a:cubicBezTo>
                    <a:lnTo>
                      <a:pt x="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85"/>
              <p:cNvSpPr>
                <a:spLocks noEditPoints="1"/>
              </p:cNvSpPr>
              <p:nvPr/>
            </p:nvSpPr>
            <p:spPr bwMode="auto">
              <a:xfrm>
                <a:off x="10287000" y="4713288"/>
                <a:ext cx="300038" cy="477838"/>
              </a:xfrm>
              <a:custGeom>
                <a:avLst/>
                <a:gdLst>
                  <a:gd name="T0" fmla="*/ 17 w 17"/>
                  <a:gd name="T1" fmla="*/ 24 h 27"/>
                  <a:gd name="T2" fmla="*/ 9 w 17"/>
                  <a:gd name="T3" fmla="*/ 1 h 27"/>
                  <a:gd name="T4" fmla="*/ 8 w 17"/>
                  <a:gd name="T5" fmla="*/ 0 h 27"/>
                  <a:gd name="T6" fmla="*/ 1 w 17"/>
                  <a:gd name="T7" fmla="*/ 3 h 27"/>
                  <a:gd name="T8" fmla="*/ 0 w 17"/>
                  <a:gd name="T9" fmla="*/ 4 h 27"/>
                  <a:gd name="T10" fmla="*/ 9 w 17"/>
                  <a:gd name="T11" fmla="*/ 27 h 27"/>
                  <a:gd name="T12" fmla="*/ 10 w 17"/>
                  <a:gd name="T13" fmla="*/ 27 h 27"/>
                  <a:gd name="T14" fmla="*/ 17 w 17"/>
                  <a:gd name="T15" fmla="*/ 25 h 27"/>
                  <a:gd name="T16" fmla="*/ 17 w 17"/>
                  <a:gd name="T17" fmla="*/ 24 h 27"/>
                  <a:gd name="T18" fmla="*/ 2 w 17"/>
                  <a:gd name="T19" fmla="*/ 4 h 27"/>
                  <a:gd name="T20" fmla="*/ 8 w 17"/>
                  <a:gd name="T21" fmla="*/ 2 h 27"/>
                  <a:gd name="T22" fmla="*/ 9 w 17"/>
                  <a:gd name="T23" fmla="*/ 4 h 27"/>
                  <a:gd name="T24" fmla="*/ 3 w 17"/>
                  <a:gd name="T25" fmla="*/ 6 h 27"/>
                  <a:gd name="T26" fmla="*/ 2 w 17"/>
                  <a:gd name="T27" fmla="*/ 4 h 27"/>
                  <a:gd name="T28" fmla="*/ 3 w 17"/>
                  <a:gd name="T29" fmla="*/ 7 h 27"/>
                  <a:gd name="T30" fmla="*/ 9 w 17"/>
                  <a:gd name="T31" fmla="*/ 5 h 27"/>
                  <a:gd name="T32" fmla="*/ 10 w 17"/>
                  <a:gd name="T33" fmla="*/ 7 h 27"/>
                  <a:gd name="T34" fmla="*/ 4 w 17"/>
                  <a:gd name="T35" fmla="*/ 9 h 27"/>
                  <a:gd name="T36" fmla="*/ 3 w 17"/>
                  <a:gd name="T37" fmla="*/ 7 h 27"/>
                  <a:gd name="T38" fmla="*/ 4 w 17"/>
                  <a:gd name="T39" fmla="*/ 10 h 27"/>
                  <a:gd name="T40" fmla="*/ 10 w 17"/>
                  <a:gd name="T41" fmla="*/ 8 h 27"/>
                  <a:gd name="T42" fmla="*/ 11 w 17"/>
                  <a:gd name="T43" fmla="*/ 10 h 27"/>
                  <a:gd name="T44" fmla="*/ 5 w 17"/>
                  <a:gd name="T45" fmla="*/ 12 h 27"/>
                  <a:gd name="T46" fmla="*/ 4 w 17"/>
                  <a:gd name="T47" fmla="*/ 10 h 27"/>
                  <a:gd name="T48" fmla="*/ 6 w 17"/>
                  <a:gd name="T49" fmla="*/ 16 h 27"/>
                  <a:gd name="T50" fmla="*/ 5 w 17"/>
                  <a:gd name="T51" fmla="*/ 13 h 27"/>
                  <a:gd name="T52" fmla="*/ 11 w 17"/>
                  <a:gd name="T53" fmla="*/ 11 h 27"/>
                  <a:gd name="T54" fmla="*/ 12 w 17"/>
                  <a:gd name="T55" fmla="*/ 13 h 27"/>
                  <a:gd name="T56" fmla="*/ 6 w 17"/>
                  <a:gd name="T57" fmla="*/ 16 h 27"/>
                  <a:gd name="T58" fmla="*/ 12 w 17"/>
                  <a:gd name="T59" fmla="*/ 23 h 27"/>
                  <a:gd name="T60" fmla="*/ 10 w 17"/>
                  <a:gd name="T61" fmla="*/ 22 h 27"/>
                  <a:gd name="T62" fmla="*/ 11 w 17"/>
                  <a:gd name="T63" fmla="*/ 20 h 27"/>
                  <a:gd name="T64" fmla="*/ 13 w 17"/>
                  <a:gd name="T65" fmla="*/ 21 h 27"/>
                  <a:gd name="T66" fmla="*/ 12 w 17"/>
                  <a:gd name="T6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7">
                    <a:moveTo>
                      <a:pt x="17" y="24"/>
                    </a:moveTo>
                    <a:cubicBezTo>
                      <a:pt x="9" y="1"/>
                      <a:pt x="9" y="1"/>
                      <a:pt x="9" y="1"/>
                    </a:cubicBezTo>
                    <a:cubicBezTo>
                      <a:pt x="9" y="0"/>
                      <a:pt x="8" y="0"/>
                      <a:pt x="8" y="0"/>
                    </a:cubicBezTo>
                    <a:cubicBezTo>
                      <a:pt x="1" y="3"/>
                      <a:pt x="1" y="3"/>
                      <a:pt x="1" y="3"/>
                    </a:cubicBezTo>
                    <a:cubicBezTo>
                      <a:pt x="1" y="3"/>
                      <a:pt x="0" y="3"/>
                      <a:pt x="0" y="4"/>
                    </a:cubicBezTo>
                    <a:cubicBezTo>
                      <a:pt x="9" y="27"/>
                      <a:pt x="9" y="27"/>
                      <a:pt x="9" y="27"/>
                    </a:cubicBezTo>
                    <a:cubicBezTo>
                      <a:pt x="9" y="27"/>
                      <a:pt x="9" y="27"/>
                      <a:pt x="10" y="27"/>
                    </a:cubicBezTo>
                    <a:cubicBezTo>
                      <a:pt x="17" y="25"/>
                      <a:pt x="17" y="25"/>
                      <a:pt x="17" y="25"/>
                    </a:cubicBezTo>
                    <a:cubicBezTo>
                      <a:pt x="17" y="25"/>
                      <a:pt x="17" y="24"/>
                      <a:pt x="17" y="24"/>
                    </a:cubicBezTo>
                    <a:close/>
                    <a:moveTo>
                      <a:pt x="2" y="4"/>
                    </a:moveTo>
                    <a:cubicBezTo>
                      <a:pt x="8" y="2"/>
                      <a:pt x="8" y="2"/>
                      <a:pt x="8" y="2"/>
                    </a:cubicBezTo>
                    <a:cubicBezTo>
                      <a:pt x="9" y="4"/>
                      <a:pt x="9" y="4"/>
                      <a:pt x="9" y="4"/>
                    </a:cubicBezTo>
                    <a:cubicBezTo>
                      <a:pt x="3" y="6"/>
                      <a:pt x="3" y="6"/>
                      <a:pt x="3" y="6"/>
                    </a:cubicBezTo>
                    <a:lnTo>
                      <a:pt x="2" y="4"/>
                    </a:lnTo>
                    <a:close/>
                    <a:moveTo>
                      <a:pt x="3" y="7"/>
                    </a:moveTo>
                    <a:cubicBezTo>
                      <a:pt x="9" y="5"/>
                      <a:pt x="9" y="5"/>
                      <a:pt x="9" y="5"/>
                    </a:cubicBezTo>
                    <a:cubicBezTo>
                      <a:pt x="10" y="7"/>
                      <a:pt x="10" y="7"/>
                      <a:pt x="10" y="7"/>
                    </a:cubicBezTo>
                    <a:cubicBezTo>
                      <a:pt x="4" y="9"/>
                      <a:pt x="4" y="9"/>
                      <a:pt x="4" y="9"/>
                    </a:cubicBezTo>
                    <a:lnTo>
                      <a:pt x="3" y="7"/>
                    </a:lnTo>
                    <a:close/>
                    <a:moveTo>
                      <a:pt x="4" y="10"/>
                    </a:moveTo>
                    <a:cubicBezTo>
                      <a:pt x="10" y="8"/>
                      <a:pt x="10" y="8"/>
                      <a:pt x="10" y="8"/>
                    </a:cubicBezTo>
                    <a:cubicBezTo>
                      <a:pt x="11" y="10"/>
                      <a:pt x="11" y="10"/>
                      <a:pt x="11" y="10"/>
                    </a:cubicBezTo>
                    <a:cubicBezTo>
                      <a:pt x="5" y="12"/>
                      <a:pt x="5" y="12"/>
                      <a:pt x="5" y="12"/>
                    </a:cubicBezTo>
                    <a:lnTo>
                      <a:pt x="4" y="10"/>
                    </a:lnTo>
                    <a:close/>
                    <a:moveTo>
                      <a:pt x="6" y="16"/>
                    </a:moveTo>
                    <a:cubicBezTo>
                      <a:pt x="5" y="13"/>
                      <a:pt x="5" y="13"/>
                      <a:pt x="5" y="13"/>
                    </a:cubicBezTo>
                    <a:cubicBezTo>
                      <a:pt x="11" y="11"/>
                      <a:pt x="11" y="11"/>
                      <a:pt x="11" y="11"/>
                    </a:cubicBezTo>
                    <a:cubicBezTo>
                      <a:pt x="12" y="13"/>
                      <a:pt x="12" y="13"/>
                      <a:pt x="12" y="13"/>
                    </a:cubicBezTo>
                    <a:lnTo>
                      <a:pt x="6" y="16"/>
                    </a:lnTo>
                    <a:close/>
                    <a:moveTo>
                      <a:pt x="12" y="23"/>
                    </a:moveTo>
                    <a:cubicBezTo>
                      <a:pt x="11" y="23"/>
                      <a:pt x="10" y="23"/>
                      <a:pt x="10" y="22"/>
                    </a:cubicBezTo>
                    <a:cubicBezTo>
                      <a:pt x="10" y="21"/>
                      <a:pt x="10" y="20"/>
                      <a:pt x="11" y="20"/>
                    </a:cubicBezTo>
                    <a:cubicBezTo>
                      <a:pt x="12" y="19"/>
                      <a:pt x="13" y="20"/>
                      <a:pt x="13" y="21"/>
                    </a:cubicBezTo>
                    <a:cubicBezTo>
                      <a:pt x="14" y="22"/>
                      <a:pt x="13" y="23"/>
                      <a:pt x="1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468"/>
              <p:cNvSpPr>
                <a:spLocks noEditPoints="1"/>
              </p:cNvSpPr>
              <p:nvPr/>
            </p:nvSpPr>
            <p:spPr bwMode="auto">
              <a:xfrm>
                <a:off x="10126663" y="4730750"/>
                <a:ext cx="160338" cy="460375"/>
              </a:xfrm>
              <a:custGeom>
                <a:avLst/>
                <a:gdLst>
                  <a:gd name="T0" fmla="*/ 8 w 9"/>
                  <a:gd name="T1" fmla="*/ 0 h 26"/>
                  <a:gd name="T2" fmla="*/ 1 w 9"/>
                  <a:gd name="T3" fmla="*/ 0 h 26"/>
                  <a:gd name="T4" fmla="*/ 0 w 9"/>
                  <a:gd name="T5" fmla="*/ 1 h 26"/>
                  <a:gd name="T6" fmla="*/ 0 w 9"/>
                  <a:gd name="T7" fmla="*/ 25 h 26"/>
                  <a:gd name="T8" fmla="*/ 1 w 9"/>
                  <a:gd name="T9" fmla="*/ 26 h 26"/>
                  <a:gd name="T10" fmla="*/ 8 w 9"/>
                  <a:gd name="T11" fmla="*/ 26 h 26"/>
                  <a:gd name="T12" fmla="*/ 9 w 9"/>
                  <a:gd name="T13" fmla="*/ 25 h 26"/>
                  <a:gd name="T14" fmla="*/ 9 w 9"/>
                  <a:gd name="T15" fmla="*/ 1 h 26"/>
                  <a:gd name="T16" fmla="*/ 8 w 9"/>
                  <a:gd name="T17" fmla="*/ 0 h 26"/>
                  <a:gd name="T18" fmla="*/ 4 w 9"/>
                  <a:gd name="T19" fmla="*/ 23 h 26"/>
                  <a:gd name="T20" fmla="*/ 2 w 9"/>
                  <a:gd name="T21" fmla="*/ 21 h 26"/>
                  <a:gd name="T22" fmla="*/ 4 w 9"/>
                  <a:gd name="T23" fmla="*/ 20 h 26"/>
                  <a:gd name="T24" fmla="*/ 6 w 9"/>
                  <a:gd name="T25" fmla="*/ 21 h 26"/>
                  <a:gd name="T26" fmla="*/ 4 w 9"/>
                  <a:gd name="T27" fmla="*/ 23 h 26"/>
                  <a:gd name="T28" fmla="*/ 7 w 9"/>
                  <a:gd name="T29" fmla="*/ 14 h 26"/>
                  <a:gd name="T30" fmla="*/ 1 w 9"/>
                  <a:gd name="T31" fmla="*/ 14 h 26"/>
                  <a:gd name="T32" fmla="*/ 1 w 9"/>
                  <a:gd name="T33" fmla="*/ 11 h 26"/>
                  <a:gd name="T34" fmla="*/ 7 w 9"/>
                  <a:gd name="T35" fmla="*/ 11 h 26"/>
                  <a:gd name="T36" fmla="*/ 7 w 9"/>
                  <a:gd name="T37" fmla="*/ 14 h 26"/>
                  <a:gd name="T38" fmla="*/ 7 w 9"/>
                  <a:gd name="T39" fmla="*/ 11 h 26"/>
                  <a:gd name="T40" fmla="*/ 1 w 9"/>
                  <a:gd name="T41" fmla="*/ 11 h 26"/>
                  <a:gd name="T42" fmla="*/ 1 w 9"/>
                  <a:gd name="T43" fmla="*/ 8 h 26"/>
                  <a:gd name="T44" fmla="*/ 7 w 9"/>
                  <a:gd name="T45" fmla="*/ 8 h 26"/>
                  <a:gd name="T46" fmla="*/ 7 w 9"/>
                  <a:gd name="T47" fmla="*/ 11 h 26"/>
                  <a:gd name="T48" fmla="*/ 7 w 9"/>
                  <a:gd name="T49" fmla="*/ 7 h 26"/>
                  <a:gd name="T50" fmla="*/ 1 w 9"/>
                  <a:gd name="T51" fmla="*/ 7 h 26"/>
                  <a:gd name="T52" fmla="*/ 1 w 9"/>
                  <a:gd name="T53" fmla="*/ 5 h 26"/>
                  <a:gd name="T54" fmla="*/ 7 w 9"/>
                  <a:gd name="T55" fmla="*/ 5 h 26"/>
                  <a:gd name="T56" fmla="*/ 7 w 9"/>
                  <a:gd name="T57" fmla="*/ 7 h 26"/>
                  <a:gd name="T58" fmla="*/ 7 w 9"/>
                  <a:gd name="T59" fmla="*/ 4 h 26"/>
                  <a:gd name="T60" fmla="*/ 1 w 9"/>
                  <a:gd name="T61" fmla="*/ 4 h 26"/>
                  <a:gd name="T62" fmla="*/ 1 w 9"/>
                  <a:gd name="T63" fmla="*/ 1 h 26"/>
                  <a:gd name="T64" fmla="*/ 7 w 9"/>
                  <a:gd name="T65" fmla="*/ 1 h 26"/>
                  <a:gd name="T66" fmla="*/ 7 w 9"/>
                  <a:gd name="T67"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26">
                    <a:moveTo>
                      <a:pt x="8" y="0"/>
                    </a:moveTo>
                    <a:cubicBezTo>
                      <a:pt x="1" y="0"/>
                      <a:pt x="1" y="0"/>
                      <a:pt x="1" y="0"/>
                    </a:cubicBezTo>
                    <a:cubicBezTo>
                      <a:pt x="0" y="0"/>
                      <a:pt x="0" y="1"/>
                      <a:pt x="0" y="1"/>
                    </a:cubicBezTo>
                    <a:cubicBezTo>
                      <a:pt x="0" y="25"/>
                      <a:pt x="0" y="25"/>
                      <a:pt x="0" y="25"/>
                    </a:cubicBezTo>
                    <a:cubicBezTo>
                      <a:pt x="0" y="26"/>
                      <a:pt x="0" y="26"/>
                      <a:pt x="1" y="26"/>
                    </a:cubicBezTo>
                    <a:cubicBezTo>
                      <a:pt x="8" y="26"/>
                      <a:pt x="8" y="26"/>
                      <a:pt x="8" y="26"/>
                    </a:cubicBezTo>
                    <a:cubicBezTo>
                      <a:pt x="8" y="26"/>
                      <a:pt x="9" y="26"/>
                      <a:pt x="9" y="25"/>
                    </a:cubicBezTo>
                    <a:cubicBezTo>
                      <a:pt x="9" y="1"/>
                      <a:pt x="9" y="1"/>
                      <a:pt x="9" y="1"/>
                    </a:cubicBezTo>
                    <a:cubicBezTo>
                      <a:pt x="9" y="1"/>
                      <a:pt x="8" y="0"/>
                      <a:pt x="8" y="0"/>
                    </a:cubicBezTo>
                    <a:close/>
                    <a:moveTo>
                      <a:pt x="4" y="23"/>
                    </a:moveTo>
                    <a:cubicBezTo>
                      <a:pt x="3" y="23"/>
                      <a:pt x="2" y="22"/>
                      <a:pt x="2" y="21"/>
                    </a:cubicBezTo>
                    <a:cubicBezTo>
                      <a:pt x="2" y="20"/>
                      <a:pt x="3" y="20"/>
                      <a:pt x="4" y="20"/>
                    </a:cubicBezTo>
                    <a:cubicBezTo>
                      <a:pt x="5" y="20"/>
                      <a:pt x="6" y="20"/>
                      <a:pt x="6" y="21"/>
                    </a:cubicBezTo>
                    <a:cubicBezTo>
                      <a:pt x="6" y="22"/>
                      <a:pt x="5" y="23"/>
                      <a:pt x="4" y="23"/>
                    </a:cubicBezTo>
                    <a:close/>
                    <a:moveTo>
                      <a:pt x="7" y="14"/>
                    </a:moveTo>
                    <a:cubicBezTo>
                      <a:pt x="1" y="14"/>
                      <a:pt x="1" y="14"/>
                      <a:pt x="1" y="14"/>
                    </a:cubicBezTo>
                    <a:cubicBezTo>
                      <a:pt x="1" y="11"/>
                      <a:pt x="1" y="11"/>
                      <a:pt x="1" y="11"/>
                    </a:cubicBezTo>
                    <a:cubicBezTo>
                      <a:pt x="7" y="11"/>
                      <a:pt x="7" y="11"/>
                      <a:pt x="7" y="11"/>
                    </a:cubicBezTo>
                    <a:lnTo>
                      <a:pt x="7" y="14"/>
                    </a:lnTo>
                    <a:close/>
                    <a:moveTo>
                      <a:pt x="7" y="11"/>
                    </a:moveTo>
                    <a:cubicBezTo>
                      <a:pt x="1" y="11"/>
                      <a:pt x="1" y="11"/>
                      <a:pt x="1" y="11"/>
                    </a:cubicBezTo>
                    <a:cubicBezTo>
                      <a:pt x="1" y="8"/>
                      <a:pt x="1" y="8"/>
                      <a:pt x="1" y="8"/>
                    </a:cubicBezTo>
                    <a:cubicBezTo>
                      <a:pt x="7" y="8"/>
                      <a:pt x="7" y="8"/>
                      <a:pt x="7" y="8"/>
                    </a:cubicBezTo>
                    <a:lnTo>
                      <a:pt x="7" y="11"/>
                    </a:lnTo>
                    <a:close/>
                    <a:moveTo>
                      <a:pt x="7" y="7"/>
                    </a:moveTo>
                    <a:cubicBezTo>
                      <a:pt x="1" y="7"/>
                      <a:pt x="1" y="7"/>
                      <a:pt x="1" y="7"/>
                    </a:cubicBezTo>
                    <a:cubicBezTo>
                      <a:pt x="1" y="5"/>
                      <a:pt x="1" y="5"/>
                      <a:pt x="1" y="5"/>
                    </a:cubicBezTo>
                    <a:cubicBezTo>
                      <a:pt x="7" y="5"/>
                      <a:pt x="7" y="5"/>
                      <a:pt x="7" y="5"/>
                    </a:cubicBezTo>
                    <a:lnTo>
                      <a:pt x="7" y="7"/>
                    </a:lnTo>
                    <a:close/>
                    <a:moveTo>
                      <a:pt x="7" y="4"/>
                    </a:moveTo>
                    <a:cubicBezTo>
                      <a:pt x="1" y="4"/>
                      <a:pt x="1" y="4"/>
                      <a:pt x="1" y="4"/>
                    </a:cubicBezTo>
                    <a:cubicBezTo>
                      <a:pt x="1" y="1"/>
                      <a:pt x="1" y="1"/>
                      <a:pt x="1" y="1"/>
                    </a:cubicBezTo>
                    <a:cubicBezTo>
                      <a:pt x="7" y="1"/>
                      <a:pt x="7" y="1"/>
                      <a:pt x="7" y="1"/>
                    </a:cubicBezTo>
                    <a:lnTo>
                      <a:pt x="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69"/>
              <p:cNvSpPr>
                <a:spLocks noEditPoints="1"/>
              </p:cNvSpPr>
              <p:nvPr/>
            </p:nvSpPr>
            <p:spPr bwMode="auto">
              <a:xfrm>
                <a:off x="9950450" y="4730750"/>
                <a:ext cx="158750" cy="460375"/>
              </a:xfrm>
              <a:custGeom>
                <a:avLst/>
                <a:gdLst>
                  <a:gd name="T0" fmla="*/ 8 w 9"/>
                  <a:gd name="T1" fmla="*/ 0 h 26"/>
                  <a:gd name="T2" fmla="*/ 1 w 9"/>
                  <a:gd name="T3" fmla="*/ 0 h 26"/>
                  <a:gd name="T4" fmla="*/ 0 w 9"/>
                  <a:gd name="T5" fmla="*/ 1 h 26"/>
                  <a:gd name="T6" fmla="*/ 0 w 9"/>
                  <a:gd name="T7" fmla="*/ 25 h 26"/>
                  <a:gd name="T8" fmla="*/ 1 w 9"/>
                  <a:gd name="T9" fmla="*/ 26 h 26"/>
                  <a:gd name="T10" fmla="*/ 8 w 9"/>
                  <a:gd name="T11" fmla="*/ 26 h 26"/>
                  <a:gd name="T12" fmla="*/ 9 w 9"/>
                  <a:gd name="T13" fmla="*/ 25 h 26"/>
                  <a:gd name="T14" fmla="*/ 9 w 9"/>
                  <a:gd name="T15" fmla="*/ 1 h 26"/>
                  <a:gd name="T16" fmla="*/ 8 w 9"/>
                  <a:gd name="T17" fmla="*/ 0 h 26"/>
                  <a:gd name="T18" fmla="*/ 4 w 9"/>
                  <a:gd name="T19" fmla="*/ 23 h 26"/>
                  <a:gd name="T20" fmla="*/ 3 w 9"/>
                  <a:gd name="T21" fmla="*/ 21 h 26"/>
                  <a:gd name="T22" fmla="*/ 4 w 9"/>
                  <a:gd name="T23" fmla="*/ 20 h 26"/>
                  <a:gd name="T24" fmla="*/ 6 w 9"/>
                  <a:gd name="T25" fmla="*/ 21 h 26"/>
                  <a:gd name="T26" fmla="*/ 4 w 9"/>
                  <a:gd name="T27" fmla="*/ 23 h 26"/>
                  <a:gd name="T28" fmla="*/ 8 w 9"/>
                  <a:gd name="T29" fmla="*/ 14 h 26"/>
                  <a:gd name="T30" fmla="*/ 1 w 9"/>
                  <a:gd name="T31" fmla="*/ 14 h 26"/>
                  <a:gd name="T32" fmla="*/ 1 w 9"/>
                  <a:gd name="T33" fmla="*/ 11 h 26"/>
                  <a:gd name="T34" fmla="*/ 8 w 9"/>
                  <a:gd name="T35" fmla="*/ 11 h 26"/>
                  <a:gd name="T36" fmla="*/ 8 w 9"/>
                  <a:gd name="T37" fmla="*/ 14 h 26"/>
                  <a:gd name="T38" fmla="*/ 8 w 9"/>
                  <a:gd name="T39" fmla="*/ 11 h 26"/>
                  <a:gd name="T40" fmla="*/ 1 w 9"/>
                  <a:gd name="T41" fmla="*/ 11 h 26"/>
                  <a:gd name="T42" fmla="*/ 1 w 9"/>
                  <a:gd name="T43" fmla="*/ 8 h 26"/>
                  <a:gd name="T44" fmla="*/ 8 w 9"/>
                  <a:gd name="T45" fmla="*/ 8 h 26"/>
                  <a:gd name="T46" fmla="*/ 8 w 9"/>
                  <a:gd name="T47" fmla="*/ 11 h 26"/>
                  <a:gd name="T48" fmla="*/ 8 w 9"/>
                  <a:gd name="T49" fmla="*/ 7 h 26"/>
                  <a:gd name="T50" fmla="*/ 1 w 9"/>
                  <a:gd name="T51" fmla="*/ 7 h 26"/>
                  <a:gd name="T52" fmla="*/ 1 w 9"/>
                  <a:gd name="T53" fmla="*/ 5 h 26"/>
                  <a:gd name="T54" fmla="*/ 8 w 9"/>
                  <a:gd name="T55" fmla="*/ 5 h 26"/>
                  <a:gd name="T56" fmla="*/ 8 w 9"/>
                  <a:gd name="T57" fmla="*/ 7 h 26"/>
                  <a:gd name="T58" fmla="*/ 8 w 9"/>
                  <a:gd name="T59" fmla="*/ 4 h 26"/>
                  <a:gd name="T60" fmla="*/ 1 w 9"/>
                  <a:gd name="T61" fmla="*/ 4 h 26"/>
                  <a:gd name="T62" fmla="*/ 1 w 9"/>
                  <a:gd name="T63" fmla="*/ 1 h 26"/>
                  <a:gd name="T64" fmla="*/ 8 w 9"/>
                  <a:gd name="T65" fmla="*/ 1 h 26"/>
                  <a:gd name="T66" fmla="*/ 8 w 9"/>
                  <a:gd name="T67"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26">
                    <a:moveTo>
                      <a:pt x="8" y="0"/>
                    </a:moveTo>
                    <a:cubicBezTo>
                      <a:pt x="1" y="0"/>
                      <a:pt x="1" y="0"/>
                      <a:pt x="1" y="0"/>
                    </a:cubicBezTo>
                    <a:cubicBezTo>
                      <a:pt x="0" y="0"/>
                      <a:pt x="0" y="1"/>
                      <a:pt x="0" y="1"/>
                    </a:cubicBezTo>
                    <a:cubicBezTo>
                      <a:pt x="0" y="25"/>
                      <a:pt x="0" y="25"/>
                      <a:pt x="0" y="25"/>
                    </a:cubicBezTo>
                    <a:cubicBezTo>
                      <a:pt x="0" y="26"/>
                      <a:pt x="0" y="26"/>
                      <a:pt x="1" y="26"/>
                    </a:cubicBezTo>
                    <a:cubicBezTo>
                      <a:pt x="8" y="26"/>
                      <a:pt x="8" y="26"/>
                      <a:pt x="8" y="26"/>
                    </a:cubicBezTo>
                    <a:cubicBezTo>
                      <a:pt x="9" y="26"/>
                      <a:pt x="9" y="26"/>
                      <a:pt x="9" y="25"/>
                    </a:cubicBezTo>
                    <a:cubicBezTo>
                      <a:pt x="9" y="1"/>
                      <a:pt x="9" y="1"/>
                      <a:pt x="9" y="1"/>
                    </a:cubicBezTo>
                    <a:cubicBezTo>
                      <a:pt x="9" y="1"/>
                      <a:pt x="9" y="0"/>
                      <a:pt x="8" y="0"/>
                    </a:cubicBezTo>
                    <a:close/>
                    <a:moveTo>
                      <a:pt x="4" y="23"/>
                    </a:moveTo>
                    <a:cubicBezTo>
                      <a:pt x="4" y="23"/>
                      <a:pt x="3" y="22"/>
                      <a:pt x="3" y="21"/>
                    </a:cubicBezTo>
                    <a:cubicBezTo>
                      <a:pt x="3" y="20"/>
                      <a:pt x="4" y="20"/>
                      <a:pt x="4" y="20"/>
                    </a:cubicBezTo>
                    <a:cubicBezTo>
                      <a:pt x="5" y="20"/>
                      <a:pt x="6" y="20"/>
                      <a:pt x="6" y="21"/>
                    </a:cubicBezTo>
                    <a:cubicBezTo>
                      <a:pt x="6" y="22"/>
                      <a:pt x="5" y="23"/>
                      <a:pt x="4" y="23"/>
                    </a:cubicBezTo>
                    <a:close/>
                    <a:moveTo>
                      <a:pt x="8" y="14"/>
                    </a:moveTo>
                    <a:cubicBezTo>
                      <a:pt x="1" y="14"/>
                      <a:pt x="1" y="14"/>
                      <a:pt x="1" y="14"/>
                    </a:cubicBezTo>
                    <a:cubicBezTo>
                      <a:pt x="1" y="11"/>
                      <a:pt x="1" y="11"/>
                      <a:pt x="1" y="11"/>
                    </a:cubicBezTo>
                    <a:cubicBezTo>
                      <a:pt x="8" y="11"/>
                      <a:pt x="8" y="11"/>
                      <a:pt x="8" y="11"/>
                    </a:cubicBezTo>
                    <a:lnTo>
                      <a:pt x="8" y="14"/>
                    </a:lnTo>
                    <a:close/>
                    <a:moveTo>
                      <a:pt x="8" y="11"/>
                    </a:moveTo>
                    <a:cubicBezTo>
                      <a:pt x="1" y="11"/>
                      <a:pt x="1" y="11"/>
                      <a:pt x="1" y="11"/>
                    </a:cubicBezTo>
                    <a:cubicBezTo>
                      <a:pt x="1" y="8"/>
                      <a:pt x="1" y="8"/>
                      <a:pt x="1" y="8"/>
                    </a:cubicBezTo>
                    <a:cubicBezTo>
                      <a:pt x="8" y="8"/>
                      <a:pt x="8" y="8"/>
                      <a:pt x="8" y="8"/>
                    </a:cubicBezTo>
                    <a:lnTo>
                      <a:pt x="8" y="11"/>
                    </a:lnTo>
                    <a:close/>
                    <a:moveTo>
                      <a:pt x="8" y="7"/>
                    </a:moveTo>
                    <a:cubicBezTo>
                      <a:pt x="1" y="7"/>
                      <a:pt x="1" y="7"/>
                      <a:pt x="1" y="7"/>
                    </a:cubicBezTo>
                    <a:cubicBezTo>
                      <a:pt x="1" y="5"/>
                      <a:pt x="1" y="5"/>
                      <a:pt x="1" y="5"/>
                    </a:cubicBezTo>
                    <a:cubicBezTo>
                      <a:pt x="8" y="5"/>
                      <a:pt x="8" y="5"/>
                      <a:pt x="8" y="5"/>
                    </a:cubicBezTo>
                    <a:lnTo>
                      <a:pt x="8" y="7"/>
                    </a:lnTo>
                    <a:close/>
                    <a:moveTo>
                      <a:pt x="8" y="4"/>
                    </a:moveTo>
                    <a:cubicBezTo>
                      <a:pt x="1" y="4"/>
                      <a:pt x="1" y="4"/>
                      <a:pt x="1" y="4"/>
                    </a:cubicBezTo>
                    <a:cubicBezTo>
                      <a:pt x="1" y="1"/>
                      <a:pt x="1" y="1"/>
                      <a:pt x="1" y="1"/>
                    </a:cubicBezTo>
                    <a:cubicBezTo>
                      <a:pt x="8" y="1"/>
                      <a:pt x="8" y="1"/>
                      <a:pt x="8" y="1"/>
                    </a:cubicBezTo>
                    <a:lnTo>
                      <a:pt x="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470"/>
              <p:cNvSpPr>
                <a:spLocks noEditPoints="1"/>
              </p:cNvSpPr>
              <p:nvPr/>
            </p:nvSpPr>
            <p:spPr bwMode="auto">
              <a:xfrm>
                <a:off x="10287000" y="4713288"/>
                <a:ext cx="300038" cy="477838"/>
              </a:xfrm>
              <a:custGeom>
                <a:avLst/>
                <a:gdLst>
                  <a:gd name="T0" fmla="*/ 17 w 17"/>
                  <a:gd name="T1" fmla="*/ 24 h 27"/>
                  <a:gd name="T2" fmla="*/ 9 w 17"/>
                  <a:gd name="T3" fmla="*/ 1 h 27"/>
                  <a:gd name="T4" fmla="*/ 8 w 17"/>
                  <a:gd name="T5" fmla="*/ 0 h 27"/>
                  <a:gd name="T6" fmla="*/ 1 w 17"/>
                  <a:gd name="T7" fmla="*/ 3 h 27"/>
                  <a:gd name="T8" fmla="*/ 0 w 17"/>
                  <a:gd name="T9" fmla="*/ 4 h 27"/>
                  <a:gd name="T10" fmla="*/ 9 w 17"/>
                  <a:gd name="T11" fmla="*/ 27 h 27"/>
                  <a:gd name="T12" fmla="*/ 10 w 17"/>
                  <a:gd name="T13" fmla="*/ 27 h 27"/>
                  <a:gd name="T14" fmla="*/ 16 w 17"/>
                  <a:gd name="T15" fmla="*/ 25 h 27"/>
                  <a:gd name="T16" fmla="*/ 17 w 17"/>
                  <a:gd name="T17" fmla="*/ 24 h 27"/>
                  <a:gd name="T18" fmla="*/ 2 w 17"/>
                  <a:gd name="T19" fmla="*/ 4 h 27"/>
                  <a:gd name="T20" fmla="*/ 8 w 17"/>
                  <a:gd name="T21" fmla="*/ 2 h 27"/>
                  <a:gd name="T22" fmla="*/ 8 w 17"/>
                  <a:gd name="T23" fmla="*/ 4 h 27"/>
                  <a:gd name="T24" fmla="*/ 2 w 17"/>
                  <a:gd name="T25" fmla="*/ 6 h 27"/>
                  <a:gd name="T26" fmla="*/ 2 w 17"/>
                  <a:gd name="T27" fmla="*/ 4 h 27"/>
                  <a:gd name="T28" fmla="*/ 3 w 17"/>
                  <a:gd name="T29" fmla="*/ 7 h 27"/>
                  <a:gd name="T30" fmla="*/ 9 w 17"/>
                  <a:gd name="T31" fmla="*/ 4 h 27"/>
                  <a:gd name="T32" fmla="*/ 9 w 17"/>
                  <a:gd name="T33" fmla="*/ 7 h 27"/>
                  <a:gd name="T34" fmla="*/ 3 w 17"/>
                  <a:gd name="T35" fmla="*/ 9 h 27"/>
                  <a:gd name="T36" fmla="*/ 3 w 17"/>
                  <a:gd name="T37" fmla="*/ 7 h 27"/>
                  <a:gd name="T38" fmla="*/ 4 w 17"/>
                  <a:gd name="T39" fmla="*/ 10 h 27"/>
                  <a:gd name="T40" fmla="*/ 10 w 17"/>
                  <a:gd name="T41" fmla="*/ 8 h 27"/>
                  <a:gd name="T42" fmla="*/ 11 w 17"/>
                  <a:gd name="T43" fmla="*/ 10 h 27"/>
                  <a:gd name="T44" fmla="*/ 5 w 17"/>
                  <a:gd name="T45" fmla="*/ 12 h 27"/>
                  <a:gd name="T46" fmla="*/ 4 w 17"/>
                  <a:gd name="T47" fmla="*/ 10 h 27"/>
                  <a:gd name="T48" fmla="*/ 6 w 17"/>
                  <a:gd name="T49" fmla="*/ 15 h 27"/>
                  <a:gd name="T50" fmla="*/ 5 w 17"/>
                  <a:gd name="T51" fmla="*/ 13 h 27"/>
                  <a:gd name="T52" fmla="*/ 11 w 17"/>
                  <a:gd name="T53" fmla="*/ 11 h 27"/>
                  <a:gd name="T54" fmla="*/ 12 w 17"/>
                  <a:gd name="T55" fmla="*/ 13 h 27"/>
                  <a:gd name="T56" fmla="*/ 6 w 17"/>
                  <a:gd name="T57" fmla="*/ 15 h 27"/>
                  <a:gd name="T58" fmla="*/ 12 w 17"/>
                  <a:gd name="T59" fmla="*/ 23 h 27"/>
                  <a:gd name="T60" fmla="*/ 10 w 17"/>
                  <a:gd name="T61" fmla="*/ 22 h 27"/>
                  <a:gd name="T62" fmla="*/ 11 w 17"/>
                  <a:gd name="T63" fmla="*/ 20 h 27"/>
                  <a:gd name="T64" fmla="*/ 13 w 17"/>
                  <a:gd name="T65" fmla="*/ 21 h 27"/>
                  <a:gd name="T66" fmla="*/ 12 w 17"/>
                  <a:gd name="T6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7">
                    <a:moveTo>
                      <a:pt x="17" y="24"/>
                    </a:moveTo>
                    <a:cubicBezTo>
                      <a:pt x="9" y="1"/>
                      <a:pt x="9" y="1"/>
                      <a:pt x="9" y="1"/>
                    </a:cubicBezTo>
                    <a:cubicBezTo>
                      <a:pt x="8" y="0"/>
                      <a:pt x="8" y="0"/>
                      <a:pt x="8" y="0"/>
                    </a:cubicBezTo>
                    <a:cubicBezTo>
                      <a:pt x="1" y="3"/>
                      <a:pt x="1" y="3"/>
                      <a:pt x="1" y="3"/>
                    </a:cubicBezTo>
                    <a:cubicBezTo>
                      <a:pt x="0" y="3"/>
                      <a:pt x="0" y="3"/>
                      <a:pt x="0" y="4"/>
                    </a:cubicBezTo>
                    <a:cubicBezTo>
                      <a:pt x="9" y="27"/>
                      <a:pt x="9" y="27"/>
                      <a:pt x="9" y="27"/>
                    </a:cubicBezTo>
                    <a:cubicBezTo>
                      <a:pt x="9" y="27"/>
                      <a:pt x="9" y="27"/>
                      <a:pt x="10" y="27"/>
                    </a:cubicBezTo>
                    <a:cubicBezTo>
                      <a:pt x="16" y="25"/>
                      <a:pt x="16" y="25"/>
                      <a:pt x="16" y="25"/>
                    </a:cubicBezTo>
                    <a:cubicBezTo>
                      <a:pt x="17" y="24"/>
                      <a:pt x="17" y="24"/>
                      <a:pt x="17" y="24"/>
                    </a:cubicBezTo>
                    <a:close/>
                    <a:moveTo>
                      <a:pt x="2" y="4"/>
                    </a:moveTo>
                    <a:cubicBezTo>
                      <a:pt x="8" y="2"/>
                      <a:pt x="8" y="2"/>
                      <a:pt x="8" y="2"/>
                    </a:cubicBezTo>
                    <a:cubicBezTo>
                      <a:pt x="8" y="4"/>
                      <a:pt x="8" y="4"/>
                      <a:pt x="8" y="4"/>
                    </a:cubicBezTo>
                    <a:cubicBezTo>
                      <a:pt x="2" y="6"/>
                      <a:pt x="2" y="6"/>
                      <a:pt x="2" y="6"/>
                    </a:cubicBezTo>
                    <a:lnTo>
                      <a:pt x="2" y="4"/>
                    </a:lnTo>
                    <a:close/>
                    <a:moveTo>
                      <a:pt x="3" y="7"/>
                    </a:moveTo>
                    <a:cubicBezTo>
                      <a:pt x="9" y="4"/>
                      <a:pt x="9" y="4"/>
                      <a:pt x="9" y="4"/>
                    </a:cubicBezTo>
                    <a:cubicBezTo>
                      <a:pt x="9" y="7"/>
                      <a:pt x="9" y="7"/>
                      <a:pt x="9" y="7"/>
                    </a:cubicBezTo>
                    <a:cubicBezTo>
                      <a:pt x="3" y="9"/>
                      <a:pt x="3" y="9"/>
                      <a:pt x="3" y="9"/>
                    </a:cubicBezTo>
                    <a:lnTo>
                      <a:pt x="3" y="7"/>
                    </a:lnTo>
                    <a:close/>
                    <a:moveTo>
                      <a:pt x="4" y="10"/>
                    </a:moveTo>
                    <a:cubicBezTo>
                      <a:pt x="10" y="8"/>
                      <a:pt x="10" y="8"/>
                      <a:pt x="10" y="8"/>
                    </a:cubicBezTo>
                    <a:cubicBezTo>
                      <a:pt x="11" y="10"/>
                      <a:pt x="11" y="10"/>
                      <a:pt x="11" y="10"/>
                    </a:cubicBezTo>
                    <a:cubicBezTo>
                      <a:pt x="5" y="12"/>
                      <a:pt x="5" y="12"/>
                      <a:pt x="5" y="12"/>
                    </a:cubicBezTo>
                    <a:lnTo>
                      <a:pt x="4" y="10"/>
                    </a:lnTo>
                    <a:close/>
                    <a:moveTo>
                      <a:pt x="6" y="15"/>
                    </a:moveTo>
                    <a:cubicBezTo>
                      <a:pt x="5" y="13"/>
                      <a:pt x="5" y="13"/>
                      <a:pt x="5" y="13"/>
                    </a:cubicBezTo>
                    <a:cubicBezTo>
                      <a:pt x="11" y="11"/>
                      <a:pt x="11" y="11"/>
                      <a:pt x="11" y="11"/>
                    </a:cubicBezTo>
                    <a:cubicBezTo>
                      <a:pt x="12" y="13"/>
                      <a:pt x="12" y="13"/>
                      <a:pt x="12" y="13"/>
                    </a:cubicBezTo>
                    <a:lnTo>
                      <a:pt x="6" y="15"/>
                    </a:lnTo>
                    <a:close/>
                    <a:moveTo>
                      <a:pt x="12" y="23"/>
                    </a:moveTo>
                    <a:cubicBezTo>
                      <a:pt x="11" y="23"/>
                      <a:pt x="10" y="23"/>
                      <a:pt x="10" y="22"/>
                    </a:cubicBezTo>
                    <a:cubicBezTo>
                      <a:pt x="9" y="21"/>
                      <a:pt x="10" y="20"/>
                      <a:pt x="11" y="20"/>
                    </a:cubicBezTo>
                    <a:cubicBezTo>
                      <a:pt x="12" y="19"/>
                      <a:pt x="13" y="20"/>
                      <a:pt x="13" y="21"/>
                    </a:cubicBezTo>
                    <a:cubicBezTo>
                      <a:pt x="13" y="22"/>
                      <a:pt x="13" y="23"/>
                      <a:pt x="1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90" name="组合 89"/>
          <p:cNvGrpSpPr/>
          <p:nvPr/>
        </p:nvGrpSpPr>
        <p:grpSpPr>
          <a:xfrm>
            <a:off x="4369412" y="2860133"/>
            <a:ext cx="636902" cy="549054"/>
            <a:chOff x="4200400" y="3891314"/>
            <a:chExt cx="636902" cy="549054"/>
          </a:xfrm>
        </p:grpSpPr>
        <p:sp>
          <p:nvSpPr>
            <p:cNvPr id="62" name="六边形 61"/>
            <p:cNvSpPr/>
            <p:nvPr/>
          </p:nvSpPr>
          <p:spPr>
            <a:xfrm>
              <a:off x="4200400" y="3891314"/>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a:off x="4259189" y="3941994"/>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4397901" y="4020481"/>
              <a:ext cx="289872" cy="290717"/>
              <a:chOff x="4778375" y="3249613"/>
              <a:chExt cx="544513" cy="546100"/>
            </a:xfrm>
            <a:solidFill>
              <a:srgbClr val="1F4E79"/>
            </a:solidFill>
          </p:grpSpPr>
          <p:sp>
            <p:nvSpPr>
              <p:cNvPr id="65" name="Freeform 603"/>
              <p:cNvSpPr/>
              <p:nvPr/>
            </p:nvSpPr>
            <p:spPr bwMode="auto">
              <a:xfrm>
                <a:off x="4778375" y="3249613"/>
                <a:ext cx="280988" cy="263525"/>
              </a:xfrm>
              <a:custGeom>
                <a:avLst/>
                <a:gdLst>
                  <a:gd name="T0" fmla="*/ 142 w 177"/>
                  <a:gd name="T1" fmla="*/ 142 h 166"/>
                  <a:gd name="T2" fmla="*/ 142 w 177"/>
                  <a:gd name="T3" fmla="*/ 142 h 166"/>
                  <a:gd name="T4" fmla="*/ 130 w 177"/>
                  <a:gd name="T5" fmla="*/ 166 h 166"/>
                  <a:gd name="T6" fmla="*/ 118 w 177"/>
                  <a:gd name="T7" fmla="*/ 154 h 166"/>
                  <a:gd name="T8" fmla="*/ 130 w 177"/>
                  <a:gd name="T9" fmla="*/ 131 h 166"/>
                  <a:gd name="T10" fmla="*/ 130 w 177"/>
                  <a:gd name="T11" fmla="*/ 131 h 166"/>
                  <a:gd name="T12" fmla="*/ 107 w 177"/>
                  <a:gd name="T13" fmla="*/ 142 h 166"/>
                  <a:gd name="T14" fmla="*/ 95 w 177"/>
                  <a:gd name="T15" fmla="*/ 131 h 166"/>
                  <a:gd name="T16" fmla="*/ 118 w 177"/>
                  <a:gd name="T17" fmla="*/ 119 h 166"/>
                  <a:gd name="T18" fmla="*/ 107 w 177"/>
                  <a:gd name="T19" fmla="*/ 107 h 166"/>
                  <a:gd name="T20" fmla="*/ 95 w 177"/>
                  <a:gd name="T21" fmla="*/ 131 h 166"/>
                  <a:gd name="T22" fmla="*/ 83 w 177"/>
                  <a:gd name="T23" fmla="*/ 119 h 166"/>
                  <a:gd name="T24" fmla="*/ 107 w 177"/>
                  <a:gd name="T25" fmla="*/ 107 h 166"/>
                  <a:gd name="T26" fmla="*/ 95 w 177"/>
                  <a:gd name="T27" fmla="*/ 95 h 166"/>
                  <a:gd name="T28" fmla="*/ 83 w 177"/>
                  <a:gd name="T29" fmla="*/ 119 h 166"/>
                  <a:gd name="T30" fmla="*/ 71 w 177"/>
                  <a:gd name="T31" fmla="*/ 107 h 166"/>
                  <a:gd name="T32" fmla="*/ 83 w 177"/>
                  <a:gd name="T33" fmla="*/ 83 h 166"/>
                  <a:gd name="T34" fmla="*/ 83 w 177"/>
                  <a:gd name="T35" fmla="*/ 83 h 166"/>
                  <a:gd name="T36" fmla="*/ 59 w 177"/>
                  <a:gd name="T37" fmla="*/ 95 h 166"/>
                  <a:gd name="T38" fmla="*/ 47 w 177"/>
                  <a:gd name="T39" fmla="*/ 95 h 166"/>
                  <a:gd name="T40" fmla="*/ 71 w 177"/>
                  <a:gd name="T41" fmla="*/ 71 h 166"/>
                  <a:gd name="T42" fmla="*/ 71 w 177"/>
                  <a:gd name="T43" fmla="*/ 71 h 166"/>
                  <a:gd name="T44" fmla="*/ 47 w 177"/>
                  <a:gd name="T45" fmla="*/ 83 h 166"/>
                  <a:gd name="T46" fmla="*/ 36 w 177"/>
                  <a:gd name="T47" fmla="*/ 71 h 166"/>
                  <a:gd name="T48" fmla="*/ 59 w 177"/>
                  <a:gd name="T49" fmla="*/ 60 h 166"/>
                  <a:gd name="T50" fmla="*/ 47 w 177"/>
                  <a:gd name="T51" fmla="*/ 48 h 166"/>
                  <a:gd name="T52" fmla="*/ 36 w 177"/>
                  <a:gd name="T53" fmla="*/ 71 h 166"/>
                  <a:gd name="T54" fmla="*/ 12 w 177"/>
                  <a:gd name="T55" fmla="*/ 60 h 166"/>
                  <a:gd name="T56" fmla="*/ 59 w 177"/>
                  <a:gd name="T57" fmla="*/ 12 h 166"/>
                  <a:gd name="T58" fmla="*/ 166 w 177"/>
                  <a:gd name="T59" fmla="*/ 131 h 166"/>
                  <a:gd name="T60" fmla="*/ 177 w 177"/>
                  <a:gd name="T61" fmla="*/ 119 h 166"/>
                  <a:gd name="T62" fmla="*/ 59 w 177"/>
                  <a:gd name="T63" fmla="*/ 0 h 166"/>
                  <a:gd name="T64" fmla="*/ 0 w 177"/>
                  <a:gd name="T65" fmla="*/ 60 h 166"/>
                  <a:gd name="T66" fmla="*/ 118 w 177"/>
                  <a:gd name="T67" fmla="*/ 166 h 166"/>
                  <a:gd name="T68" fmla="*/ 142 w 177"/>
                  <a:gd name="T69" fmla="*/ 14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7" h="166">
                    <a:moveTo>
                      <a:pt x="142" y="142"/>
                    </a:moveTo>
                    <a:lnTo>
                      <a:pt x="142" y="142"/>
                    </a:lnTo>
                    <a:lnTo>
                      <a:pt x="130" y="166"/>
                    </a:lnTo>
                    <a:lnTo>
                      <a:pt x="118" y="154"/>
                    </a:lnTo>
                    <a:lnTo>
                      <a:pt x="130" y="131"/>
                    </a:lnTo>
                    <a:lnTo>
                      <a:pt x="130" y="131"/>
                    </a:lnTo>
                    <a:lnTo>
                      <a:pt x="107" y="142"/>
                    </a:lnTo>
                    <a:lnTo>
                      <a:pt x="95" y="131"/>
                    </a:lnTo>
                    <a:lnTo>
                      <a:pt x="118" y="119"/>
                    </a:lnTo>
                    <a:lnTo>
                      <a:pt x="107" y="107"/>
                    </a:lnTo>
                    <a:lnTo>
                      <a:pt x="95" y="131"/>
                    </a:lnTo>
                    <a:lnTo>
                      <a:pt x="83" y="119"/>
                    </a:lnTo>
                    <a:lnTo>
                      <a:pt x="107" y="107"/>
                    </a:lnTo>
                    <a:lnTo>
                      <a:pt x="95" y="95"/>
                    </a:lnTo>
                    <a:lnTo>
                      <a:pt x="83" y="119"/>
                    </a:lnTo>
                    <a:lnTo>
                      <a:pt x="71" y="107"/>
                    </a:lnTo>
                    <a:lnTo>
                      <a:pt x="83" y="83"/>
                    </a:lnTo>
                    <a:lnTo>
                      <a:pt x="83" y="83"/>
                    </a:lnTo>
                    <a:lnTo>
                      <a:pt x="59" y="95"/>
                    </a:lnTo>
                    <a:lnTo>
                      <a:pt x="47" y="95"/>
                    </a:lnTo>
                    <a:lnTo>
                      <a:pt x="71" y="71"/>
                    </a:lnTo>
                    <a:lnTo>
                      <a:pt x="71" y="71"/>
                    </a:lnTo>
                    <a:lnTo>
                      <a:pt x="47" y="83"/>
                    </a:lnTo>
                    <a:lnTo>
                      <a:pt x="36" y="71"/>
                    </a:lnTo>
                    <a:lnTo>
                      <a:pt x="59" y="60"/>
                    </a:lnTo>
                    <a:lnTo>
                      <a:pt x="47" y="48"/>
                    </a:lnTo>
                    <a:lnTo>
                      <a:pt x="36" y="71"/>
                    </a:lnTo>
                    <a:lnTo>
                      <a:pt x="12" y="60"/>
                    </a:lnTo>
                    <a:lnTo>
                      <a:pt x="59" y="12"/>
                    </a:lnTo>
                    <a:lnTo>
                      <a:pt x="166" y="131"/>
                    </a:lnTo>
                    <a:lnTo>
                      <a:pt x="177" y="119"/>
                    </a:lnTo>
                    <a:lnTo>
                      <a:pt x="59" y="0"/>
                    </a:lnTo>
                    <a:lnTo>
                      <a:pt x="0" y="60"/>
                    </a:lnTo>
                    <a:lnTo>
                      <a:pt x="118" y="166"/>
                    </a:lnTo>
                    <a:lnTo>
                      <a:pt x="142"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04"/>
              <p:cNvSpPr/>
              <p:nvPr/>
            </p:nvSpPr>
            <p:spPr bwMode="auto">
              <a:xfrm>
                <a:off x="5041900" y="3513138"/>
                <a:ext cx="280988" cy="282575"/>
              </a:xfrm>
              <a:custGeom>
                <a:avLst/>
                <a:gdLst>
                  <a:gd name="T0" fmla="*/ 59 w 177"/>
                  <a:gd name="T1" fmla="*/ 0 h 178"/>
                  <a:gd name="T2" fmla="*/ 47 w 177"/>
                  <a:gd name="T3" fmla="*/ 12 h 178"/>
                  <a:gd name="T4" fmla="*/ 153 w 177"/>
                  <a:gd name="T5" fmla="*/ 118 h 178"/>
                  <a:gd name="T6" fmla="*/ 118 w 177"/>
                  <a:gd name="T7" fmla="*/ 154 h 178"/>
                  <a:gd name="T8" fmla="*/ 106 w 177"/>
                  <a:gd name="T9" fmla="*/ 142 h 178"/>
                  <a:gd name="T10" fmla="*/ 130 w 177"/>
                  <a:gd name="T11" fmla="*/ 130 h 178"/>
                  <a:gd name="T12" fmla="*/ 118 w 177"/>
                  <a:gd name="T13" fmla="*/ 118 h 178"/>
                  <a:gd name="T14" fmla="*/ 106 w 177"/>
                  <a:gd name="T15" fmla="*/ 142 h 178"/>
                  <a:gd name="T16" fmla="*/ 94 w 177"/>
                  <a:gd name="T17" fmla="*/ 130 h 178"/>
                  <a:gd name="T18" fmla="*/ 106 w 177"/>
                  <a:gd name="T19" fmla="*/ 107 h 178"/>
                  <a:gd name="T20" fmla="*/ 106 w 177"/>
                  <a:gd name="T21" fmla="*/ 107 h 178"/>
                  <a:gd name="T22" fmla="*/ 82 w 177"/>
                  <a:gd name="T23" fmla="*/ 118 h 178"/>
                  <a:gd name="T24" fmla="*/ 71 w 177"/>
                  <a:gd name="T25" fmla="*/ 118 h 178"/>
                  <a:gd name="T26" fmla="*/ 94 w 177"/>
                  <a:gd name="T27" fmla="*/ 95 h 178"/>
                  <a:gd name="T28" fmla="*/ 82 w 177"/>
                  <a:gd name="T29" fmla="*/ 83 h 178"/>
                  <a:gd name="T30" fmla="*/ 71 w 177"/>
                  <a:gd name="T31" fmla="*/ 107 h 178"/>
                  <a:gd name="T32" fmla="*/ 59 w 177"/>
                  <a:gd name="T33" fmla="*/ 95 h 178"/>
                  <a:gd name="T34" fmla="*/ 82 w 177"/>
                  <a:gd name="T35" fmla="*/ 83 h 178"/>
                  <a:gd name="T36" fmla="*/ 71 w 177"/>
                  <a:gd name="T37" fmla="*/ 71 h 178"/>
                  <a:gd name="T38" fmla="*/ 59 w 177"/>
                  <a:gd name="T39" fmla="*/ 95 h 178"/>
                  <a:gd name="T40" fmla="*/ 47 w 177"/>
                  <a:gd name="T41" fmla="*/ 83 h 178"/>
                  <a:gd name="T42" fmla="*/ 59 w 177"/>
                  <a:gd name="T43" fmla="*/ 59 h 178"/>
                  <a:gd name="T44" fmla="*/ 59 w 177"/>
                  <a:gd name="T45" fmla="*/ 59 h 178"/>
                  <a:gd name="T46" fmla="*/ 35 w 177"/>
                  <a:gd name="T47" fmla="*/ 71 h 178"/>
                  <a:gd name="T48" fmla="*/ 23 w 177"/>
                  <a:gd name="T49" fmla="*/ 71 h 178"/>
                  <a:gd name="T50" fmla="*/ 47 w 177"/>
                  <a:gd name="T51" fmla="*/ 47 h 178"/>
                  <a:gd name="T52" fmla="*/ 35 w 177"/>
                  <a:gd name="T53" fmla="*/ 36 h 178"/>
                  <a:gd name="T54" fmla="*/ 23 w 177"/>
                  <a:gd name="T55" fmla="*/ 59 h 178"/>
                  <a:gd name="T56" fmla="*/ 11 w 177"/>
                  <a:gd name="T57" fmla="*/ 47 h 178"/>
                  <a:gd name="T58" fmla="*/ 35 w 177"/>
                  <a:gd name="T59" fmla="*/ 36 h 178"/>
                  <a:gd name="T60" fmla="*/ 23 w 177"/>
                  <a:gd name="T61" fmla="*/ 24 h 178"/>
                  <a:gd name="T62" fmla="*/ 0 w 177"/>
                  <a:gd name="T63" fmla="*/ 59 h 178"/>
                  <a:gd name="T64" fmla="*/ 118 w 177"/>
                  <a:gd name="T65" fmla="*/ 178 h 178"/>
                  <a:gd name="T66" fmla="*/ 177 w 177"/>
                  <a:gd name="T67" fmla="*/ 118 h 178"/>
                  <a:gd name="T68" fmla="*/ 59 w 177"/>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7" h="178">
                    <a:moveTo>
                      <a:pt x="59" y="0"/>
                    </a:moveTo>
                    <a:lnTo>
                      <a:pt x="47" y="12"/>
                    </a:lnTo>
                    <a:lnTo>
                      <a:pt x="153" y="118"/>
                    </a:lnTo>
                    <a:lnTo>
                      <a:pt x="118" y="154"/>
                    </a:lnTo>
                    <a:lnTo>
                      <a:pt x="106" y="142"/>
                    </a:lnTo>
                    <a:lnTo>
                      <a:pt x="130" y="130"/>
                    </a:lnTo>
                    <a:lnTo>
                      <a:pt x="118" y="118"/>
                    </a:lnTo>
                    <a:lnTo>
                      <a:pt x="106" y="142"/>
                    </a:lnTo>
                    <a:lnTo>
                      <a:pt x="94" y="130"/>
                    </a:lnTo>
                    <a:lnTo>
                      <a:pt x="106" y="107"/>
                    </a:lnTo>
                    <a:lnTo>
                      <a:pt x="106" y="107"/>
                    </a:lnTo>
                    <a:lnTo>
                      <a:pt x="82" y="118"/>
                    </a:lnTo>
                    <a:lnTo>
                      <a:pt x="71" y="118"/>
                    </a:lnTo>
                    <a:lnTo>
                      <a:pt x="94" y="95"/>
                    </a:lnTo>
                    <a:lnTo>
                      <a:pt x="82" y="83"/>
                    </a:lnTo>
                    <a:lnTo>
                      <a:pt x="71" y="107"/>
                    </a:lnTo>
                    <a:lnTo>
                      <a:pt x="59" y="95"/>
                    </a:lnTo>
                    <a:lnTo>
                      <a:pt x="82" y="83"/>
                    </a:lnTo>
                    <a:lnTo>
                      <a:pt x="71" y="71"/>
                    </a:lnTo>
                    <a:lnTo>
                      <a:pt x="59" y="95"/>
                    </a:lnTo>
                    <a:lnTo>
                      <a:pt x="47" y="83"/>
                    </a:lnTo>
                    <a:lnTo>
                      <a:pt x="59" y="59"/>
                    </a:lnTo>
                    <a:lnTo>
                      <a:pt x="59" y="59"/>
                    </a:lnTo>
                    <a:lnTo>
                      <a:pt x="35" y="71"/>
                    </a:lnTo>
                    <a:lnTo>
                      <a:pt x="23" y="71"/>
                    </a:lnTo>
                    <a:lnTo>
                      <a:pt x="47" y="47"/>
                    </a:lnTo>
                    <a:lnTo>
                      <a:pt x="35" y="36"/>
                    </a:lnTo>
                    <a:lnTo>
                      <a:pt x="23" y="59"/>
                    </a:lnTo>
                    <a:lnTo>
                      <a:pt x="11" y="47"/>
                    </a:lnTo>
                    <a:lnTo>
                      <a:pt x="35" y="36"/>
                    </a:lnTo>
                    <a:lnTo>
                      <a:pt x="23" y="24"/>
                    </a:lnTo>
                    <a:lnTo>
                      <a:pt x="0" y="59"/>
                    </a:lnTo>
                    <a:lnTo>
                      <a:pt x="118" y="178"/>
                    </a:lnTo>
                    <a:lnTo>
                      <a:pt x="177" y="118"/>
                    </a:lnTo>
                    <a:lnTo>
                      <a:pt x="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05"/>
              <p:cNvSpPr/>
              <p:nvPr/>
            </p:nvSpPr>
            <p:spPr bwMode="auto">
              <a:xfrm>
                <a:off x="5191125" y="3287713"/>
                <a:ext cx="93663" cy="74612"/>
              </a:xfrm>
              <a:custGeom>
                <a:avLst/>
                <a:gdLst>
                  <a:gd name="T0" fmla="*/ 24 w 59"/>
                  <a:gd name="T1" fmla="*/ 0 h 47"/>
                  <a:gd name="T2" fmla="*/ 0 w 59"/>
                  <a:gd name="T3" fmla="*/ 12 h 47"/>
                  <a:gd name="T4" fmla="*/ 48 w 59"/>
                  <a:gd name="T5" fmla="*/ 47 h 47"/>
                  <a:gd name="T6" fmla="*/ 59 w 59"/>
                  <a:gd name="T7" fmla="*/ 36 h 47"/>
                  <a:gd name="T8" fmla="*/ 24 w 59"/>
                  <a:gd name="T9" fmla="*/ 0 h 47"/>
                </a:gdLst>
                <a:ahLst/>
                <a:cxnLst>
                  <a:cxn ang="0">
                    <a:pos x="T0" y="T1"/>
                  </a:cxn>
                  <a:cxn ang="0">
                    <a:pos x="T2" y="T3"/>
                  </a:cxn>
                  <a:cxn ang="0">
                    <a:pos x="T4" y="T5"/>
                  </a:cxn>
                  <a:cxn ang="0">
                    <a:pos x="T6" y="T7"/>
                  </a:cxn>
                  <a:cxn ang="0">
                    <a:pos x="T8" y="T9"/>
                  </a:cxn>
                </a:cxnLst>
                <a:rect l="0" t="0" r="r" b="b"/>
                <a:pathLst>
                  <a:path w="59" h="47">
                    <a:moveTo>
                      <a:pt x="24" y="0"/>
                    </a:moveTo>
                    <a:lnTo>
                      <a:pt x="0" y="12"/>
                    </a:lnTo>
                    <a:lnTo>
                      <a:pt x="48" y="47"/>
                    </a:lnTo>
                    <a:lnTo>
                      <a:pt x="59" y="36"/>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06"/>
              <p:cNvSpPr/>
              <p:nvPr/>
            </p:nvSpPr>
            <p:spPr bwMode="auto">
              <a:xfrm>
                <a:off x="5172075" y="3325813"/>
                <a:ext cx="76200" cy="74612"/>
              </a:xfrm>
              <a:custGeom>
                <a:avLst/>
                <a:gdLst>
                  <a:gd name="T0" fmla="*/ 0 w 48"/>
                  <a:gd name="T1" fmla="*/ 12 h 47"/>
                  <a:gd name="T2" fmla="*/ 36 w 48"/>
                  <a:gd name="T3" fmla="*/ 47 h 47"/>
                  <a:gd name="T4" fmla="*/ 48 w 48"/>
                  <a:gd name="T5" fmla="*/ 35 h 47"/>
                  <a:gd name="T6" fmla="*/ 12 w 48"/>
                  <a:gd name="T7" fmla="*/ 0 h 47"/>
                  <a:gd name="T8" fmla="*/ 0 w 48"/>
                  <a:gd name="T9" fmla="*/ 12 h 47"/>
                </a:gdLst>
                <a:ahLst/>
                <a:cxnLst>
                  <a:cxn ang="0">
                    <a:pos x="T0" y="T1"/>
                  </a:cxn>
                  <a:cxn ang="0">
                    <a:pos x="T2" y="T3"/>
                  </a:cxn>
                  <a:cxn ang="0">
                    <a:pos x="T4" y="T5"/>
                  </a:cxn>
                  <a:cxn ang="0">
                    <a:pos x="T6" y="T7"/>
                  </a:cxn>
                  <a:cxn ang="0">
                    <a:pos x="T8" y="T9"/>
                  </a:cxn>
                </a:cxnLst>
                <a:rect l="0" t="0" r="r" b="b"/>
                <a:pathLst>
                  <a:path w="48" h="47">
                    <a:moveTo>
                      <a:pt x="0" y="12"/>
                    </a:moveTo>
                    <a:lnTo>
                      <a:pt x="36" y="47"/>
                    </a:lnTo>
                    <a:lnTo>
                      <a:pt x="48" y="35"/>
                    </a:lnTo>
                    <a:lnTo>
                      <a:pt x="12" y="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07"/>
              <p:cNvSpPr>
                <a:spLocks noEditPoints="1"/>
              </p:cNvSpPr>
              <p:nvPr/>
            </p:nvSpPr>
            <p:spPr bwMode="auto">
              <a:xfrm>
                <a:off x="4778375" y="3344863"/>
                <a:ext cx="431800" cy="431800"/>
              </a:xfrm>
              <a:custGeom>
                <a:avLst/>
                <a:gdLst>
                  <a:gd name="T0" fmla="*/ 24 w 272"/>
                  <a:gd name="T1" fmla="*/ 213 h 272"/>
                  <a:gd name="T2" fmla="*/ 0 w 272"/>
                  <a:gd name="T3" fmla="*/ 272 h 272"/>
                  <a:gd name="T4" fmla="*/ 59 w 272"/>
                  <a:gd name="T5" fmla="*/ 260 h 272"/>
                  <a:gd name="T6" fmla="*/ 272 w 272"/>
                  <a:gd name="T7" fmla="*/ 47 h 272"/>
                  <a:gd name="T8" fmla="*/ 237 w 272"/>
                  <a:gd name="T9" fmla="*/ 0 h 272"/>
                  <a:gd name="T10" fmla="*/ 24 w 272"/>
                  <a:gd name="T11" fmla="*/ 213 h 272"/>
                  <a:gd name="T12" fmla="*/ 260 w 272"/>
                  <a:gd name="T13" fmla="*/ 47 h 272"/>
                  <a:gd name="T14" fmla="*/ 59 w 272"/>
                  <a:gd name="T15" fmla="*/ 248 h 272"/>
                  <a:gd name="T16" fmla="*/ 59 w 272"/>
                  <a:gd name="T17" fmla="*/ 236 h 272"/>
                  <a:gd name="T18" fmla="*/ 248 w 272"/>
                  <a:gd name="T19" fmla="*/ 35 h 272"/>
                  <a:gd name="T20" fmla="*/ 260 w 272"/>
                  <a:gd name="T21" fmla="*/ 47 h 272"/>
                  <a:gd name="T22" fmla="*/ 248 w 272"/>
                  <a:gd name="T23" fmla="*/ 23 h 272"/>
                  <a:gd name="T24" fmla="*/ 47 w 272"/>
                  <a:gd name="T25" fmla="*/ 224 h 272"/>
                  <a:gd name="T26" fmla="*/ 36 w 272"/>
                  <a:gd name="T27" fmla="*/ 224 h 272"/>
                  <a:gd name="T28" fmla="*/ 237 w 272"/>
                  <a:gd name="T29" fmla="*/ 23 h 272"/>
                  <a:gd name="T30" fmla="*/ 248 w 272"/>
                  <a:gd name="T31"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 h="272">
                    <a:moveTo>
                      <a:pt x="24" y="213"/>
                    </a:moveTo>
                    <a:lnTo>
                      <a:pt x="0" y="272"/>
                    </a:lnTo>
                    <a:lnTo>
                      <a:pt x="59" y="260"/>
                    </a:lnTo>
                    <a:lnTo>
                      <a:pt x="272" y="47"/>
                    </a:lnTo>
                    <a:lnTo>
                      <a:pt x="237" y="0"/>
                    </a:lnTo>
                    <a:lnTo>
                      <a:pt x="24" y="213"/>
                    </a:lnTo>
                    <a:close/>
                    <a:moveTo>
                      <a:pt x="260" y="47"/>
                    </a:moveTo>
                    <a:lnTo>
                      <a:pt x="59" y="248"/>
                    </a:lnTo>
                    <a:lnTo>
                      <a:pt x="59" y="236"/>
                    </a:lnTo>
                    <a:lnTo>
                      <a:pt x="248" y="35"/>
                    </a:lnTo>
                    <a:lnTo>
                      <a:pt x="260" y="47"/>
                    </a:lnTo>
                    <a:close/>
                    <a:moveTo>
                      <a:pt x="248" y="23"/>
                    </a:moveTo>
                    <a:lnTo>
                      <a:pt x="47" y="224"/>
                    </a:lnTo>
                    <a:lnTo>
                      <a:pt x="36" y="224"/>
                    </a:lnTo>
                    <a:lnTo>
                      <a:pt x="237" y="23"/>
                    </a:lnTo>
                    <a:lnTo>
                      <a:pt x="248"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91" name="组合 90"/>
          <p:cNvGrpSpPr/>
          <p:nvPr/>
        </p:nvGrpSpPr>
        <p:grpSpPr>
          <a:xfrm>
            <a:off x="4369412" y="3502240"/>
            <a:ext cx="636902" cy="549054"/>
            <a:chOff x="4200400" y="4726368"/>
            <a:chExt cx="636902" cy="549054"/>
          </a:xfrm>
        </p:grpSpPr>
        <p:sp>
          <p:nvSpPr>
            <p:cNvPr id="70" name="六边形 69"/>
            <p:cNvSpPr/>
            <p:nvPr/>
          </p:nvSpPr>
          <p:spPr>
            <a:xfrm>
              <a:off x="4200400" y="4726368"/>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六边形 70"/>
            <p:cNvSpPr/>
            <p:nvPr/>
          </p:nvSpPr>
          <p:spPr>
            <a:xfrm>
              <a:off x="4259189" y="4777048"/>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4412978" y="4849577"/>
              <a:ext cx="211747" cy="302635"/>
              <a:chOff x="7823200" y="5484813"/>
              <a:chExt cx="347662" cy="496888"/>
            </a:xfrm>
            <a:solidFill>
              <a:srgbClr val="1F4E79"/>
            </a:solidFill>
          </p:grpSpPr>
          <p:sp>
            <p:nvSpPr>
              <p:cNvPr id="73" name="Freeform 987"/>
              <p:cNvSpPr>
                <a:spLocks noEditPoints="1"/>
              </p:cNvSpPr>
              <p:nvPr/>
            </p:nvSpPr>
            <p:spPr bwMode="auto">
              <a:xfrm>
                <a:off x="7823200" y="5484813"/>
                <a:ext cx="347662" cy="496888"/>
              </a:xfrm>
              <a:custGeom>
                <a:avLst/>
                <a:gdLst>
                  <a:gd name="T0" fmla="*/ 19 w 21"/>
                  <a:gd name="T1" fmla="*/ 5 h 30"/>
                  <a:gd name="T2" fmla="*/ 16 w 21"/>
                  <a:gd name="T3" fmla="*/ 5 h 30"/>
                  <a:gd name="T4" fmla="*/ 16 w 21"/>
                  <a:gd name="T5" fmla="*/ 5 h 30"/>
                  <a:gd name="T6" fmla="*/ 15 w 21"/>
                  <a:gd name="T7" fmla="*/ 3 h 30"/>
                  <a:gd name="T8" fmla="*/ 13 w 21"/>
                  <a:gd name="T9" fmla="*/ 3 h 30"/>
                  <a:gd name="T10" fmla="*/ 13 w 21"/>
                  <a:gd name="T11" fmla="*/ 2 h 30"/>
                  <a:gd name="T12" fmla="*/ 11 w 21"/>
                  <a:gd name="T13" fmla="*/ 0 h 30"/>
                  <a:gd name="T14" fmla="*/ 8 w 21"/>
                  <a:gd name="T15" fmla="*/ 2 h 30"/>
                  <a:gd name="T16" fmla="*/ 9 w 21"/>
                  <a:gd name="T17" fmla="*/ 3 h 30"/>
                  <a:gd name="T18" fmla="*/ 6 w 21"/>
                  <a:gd name="T19" fmla="*/ 3 h 30"/>
                  <a:gd name="T20" fmla="*/ 5 w 21"/>
                  <a:gd name="T21" fmla="*/ 5 h 30"/>
                  <a:gd name="T22" fmla="*/ 5 w 21"/>
                  <a:gd name="T23" fmla="*/ 5 h 30"/>
                  <a:gd name="T24" fmla="*/ 2 w 21"/>
                  <a:gd name="T25" fmla="*/ 5 h 30"/>
                  <a:gd name="T26" fmla="*/ 0 w 21"/>
                  <a:gd name="T27" fmla="*/ 7 h 30"/>
                  <a:gd name="T28" fmla="*/ 0 w 21"/>
                  <a:gd name="T29" fmla="*/ 28 h 30"/>
                  <a:gd name="T30" fmla="*/ 2 w 21"/>
                  <a:gd name="T31" fmla="*/ 30 h 30"/>
                  <a:gd name="T32" fmla="*/ 19 w 21"/>
                  <a:gd name="T33" fmla="*/ 30 h 30"/>
                  <a:gd name="T34" fmla="*/ 21 w 21"/>
                  <a:gd name="T35" fmla="*/ 28 h 30"/>
                  <a:gd name="T36" fmla="*/ 21 w 21"/>
                  <a:gd name="T37" fmla="*/ 7 h 30"/>
                  <a:gd name="T38" fmla="*/ 19 w 21"/>
                  <a:gd name="T39" fmla="*/ 5 h 30"/>
                  <a:gd name="T40" fmla="*/ 11 w 21"/>
                  <a:gd name="T41" fmla="*/ 1 h 30"/>
                  <a:gd name="T42" fmla="*/ 12 w 21"/>
                  <a:gd name="T43" fmla="*/ 2 h 30"/>
                  <a:gd name="T44" fmla="*/ 12 w 21"/>
                  <a:gd name="T45" fmla="*/ 3 h 30"/>
                  <a:gd name="T46" fmla="*/ 10 w 21"/>
                  <a:gd name="T47" fmla="*/ 3 h 30"/>
                  <a:gd name="T48" fmla="*/ 9 w 21"/>
                  <a:gd name="T49" fmla="*/ 2 h 30"/>
                  <a:gd name="T50" fmla="*/ 11 w 21"/>
                  <a:gd name="T51" fmla="*/ 1 h 30"/>
                  <a:gd name="T52" fmla="*/ 19 w 21"/>
                  <a:gd name="T53" fmla="*/ 27 h 30"/>
                  <a:gd name="T54" fmla="*/ 18 w 21"/>
                  <a:gd name="T55" fmla="*/ 28 h 30"/>
                  <a:gd name="T56" fmla="*/ 3 w 21"/>
                  <a:gd name="T57" fmla="*/ 28 h 30"/>
                  <a:gd name="T58" fmla="*/ 2 w 21"/>
                  <a:gd name="T59" fmla="*/ 27 h 30"/>
                  <a:gd name="T60" fmla="*/ 2 w 21"/>
                  <a:gd name="T61" fmla="*/ 8 h 30"/>
                  <a:gd name="T62" fmla="*/ 3 w 21"/>
                  <a:gd name="T63" fmla="*/ 7 h 30"/>
                  <a:gd name="T64" fmla="*/ 5 w 21"/>
                  <a:gd name="T65" fmla="*/ 7 h 30"/>
                  <a:gd name="T66" fmla="*/ 6 w 21"/>
                  <a:gd name="T67" fmla="*/ 8 h 30"/>
                  <a:gd name="T68" fmla="*/ 15 w 21"/>
                  <a:gd name="T69" fmla="*/ 8 h 30"/>
                  <a:gd name="T70" fmla="*/ 16 w 21"/>
                  <a:gd name="T71" fmla="*/ 7 h 30"/>
                  <a:gd name="T72" fmla="*/ 18 w 21"/>
                  <a:gd name="T73" fmla="*/ 7 h 30"/>
                  <a:gd name="T74" fmla="*/ 19 w 21"/>
                  <a:gd name="T75" fmla="*/ 8 h 30"/>
                  <a:gd name="T76" fmla="*/ 19 w 21"/>
                  <a:gd name="T7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0">
                    <a:moveTo>
                      <a:pt x="19" y="5"/>
                    </a:moveTo>
                    <a:cubicBezTo>
                      <a:pt x="16" y="5"/>
                      <a:pt x="16" y="5"/>
                      <a:pt x="16" y="5"/>
                    </a:cubicBezTo>
                    <a:cubicBezTo>
                      <a:pt x="16" y="5"/>
                      <a:pt x="16" y="5"/>
                      <a:pt x="16" y="5"/>
                    </a:cubicBezTo>
                    <a:cubicBezTo>
                      <a:pt x="16" y="4"/>
                      <a:pt x="16" y="3"/>
                      <a:pt x="15" y="3"/>
                    </a:cubicBezTo>
                    <a:cubicBezTo>
                      <a:pt x="13" y="3"/>
                      <a:pt x="13" y="3"/>
                      <a:pt x="13" y="3"/>
                    </a:cubicBezTo>
                    <a:cubicBezTo>
                      <a:pt x="13" y="3"/>
                      <a:pt x="13" y="3"/>
                      <a:pt x="13" y="2"/>
                    </a:cubicBezTo>
                    <a:cubicBezTo>
                      <a:pt x="13" y="1"/>
                      <a:pt x="12" y="0"/>
                      <a:pt x="11" y="0"/>
                    </a:cubicBezTo>
                    <a:cubicBezTo>
                      <a:pt x="9" y="0"/>
                      <a:pt x="8" y="1"/>
                      <a:pt x="8" y="2"/>
                    </a:cubicBezTo>
                    <a:cubicBezTo>
                      <a:pt x="8" y="3"/>
                      <a:pt x="8" y="3"/>
                      <a:pt x="9" y="3"/>
                    </a:cubicBezTo>
                    <a:cubicBezTo>
                      <a:pt x="6" y="3"/>
                      <a:pt x="6" y="3"/>
                      <a:pt x="6" y="3"/>
                    </a:cubicBezTo>
                    <a:cubicBezTo>
                      <a:pt x="5" y="3"/>
                      <a:pt x="5" y="4"/>
                      <a:pt x="5" y="5"/>
                    </a:cubicBezTo>
                    <a:cubicBezTo>
                      <a:pt x="5" y="5"/>
                      <a:pt x="5" y="5"/>
                      <a:pt x="5" y="5"/>
                    </a:cubicBezTo>
                    <a:cubicBezTo>
                      <a:pt x="2" y="5"/>
                      <a:pt x="2" y="5"/>
                      <a:pt x="2" y="5"/>
                    </a:cubicBezTo>
                    <a:cubicBezTo>
                      <a:pt x="1" y="5"/>
                      <a:pt x="0" y="6"/>
                      <a:pt x="0" y="7"/>
                    </a:cubicBezTo>
                    <a:cubicBezTo>
                      <a:pt x="0" y="28"/>
                      <a:pt x="0" y="28"/>
                      <a:pt x="0" y="28"/>
                    </a:cubicBezTo>
                    <a:cubicBezTo>
                      <a:pt x="0" y="29"/>
                      <a:pt x="1" y="30"/>
                      <a:pt x="2" y="30"/>
                    </a:cubicBezTo>
                    <a:cubicBezTo>
                      <a:pt x="19" y="30"/>
                      <a:pt x="19" y="30"/>
                      <a:pt x="19" y="30"/>
                    </a:cubicBezTo>
                    <a:cubicBezTo>
                      <a:pt x="20" y="30"/>
                      <a:pt x="21" y="29"/>
                      <a:pt x="21" y="28"/>
                    </a:cubicBezTo>
                    <a:cubicBezTo>
                      <a:pt x="21" y="7"/>
                      <a:pt x="21" y="7"/>
                      <a:pt x="21" y="7"/>
                    </a:cubicBezTo>
                    <a:cubicBezTo>
                      <a:pt x="21" y="6"/>
                      <a:pt x="20" y="5"/>
                      <a:pt x="19" y="5"/>
                    </a:cubicBezTo>
                    <a:close/>
                    <a:moveTo>
                      <a:pt x="11" y="1"/>
                    </a:moveTo>
                    <a:cubicBezTo>
                      <a:pt x="12" y="1"/>
                      <a:pt x="12" y="1"/>
                      <a:pt x="12" y="2"/>
                    </a:cubicBezTo>
                    <a:cubicBezTo>
                      <a:pt x="12" y="3"/>
                      <a:pt x="12" y="3"/>
                      <a:pt x="12" y="3"/>
                    </a:cubicBezTo>
                    <a:cubicBezTo>
                      <a:pt x="10" y="3"/>
                      <a:pt x="10" y="3"/>
                      <a:pt x="10" y="3"/>
                    </a:cubicBezTo>
                    <a:cubicBezTo>
                      <a:pt x="10" y="3"/>
                      <a:pt x="9" y="3"/>
                      <a:pt x="9" y="2"/>
                    </a:cubicBezTo>
                    <a:cubicBezTo>
                      <a:pt x="9" y="1"/>
                      <a:pt x="10" y="1"/>
                      <a:pt x="11" y="1"/>
                    </a:cubicBezTo>
                    <a:close/>
                    <a:moveTo>
                      <a:pt x="19" y="27"/>
                    </a:moveTo>
                    <a:cubicBezTo>
                      <a:pt x="19" y="27"/>
                      <a:pt x="19" y="28"/>
                      <a:pt x="18" y="28"/>
                    </a:cubicBezTo>
                    <a:cubicBezTo>
                      <a:pt x="3" y="28"/>
                      <a:pt x="3" y="28"/>
                      <a:pt x="3" y="28"/>
                    </a:cubicBezTo>
                    <a:cubicBezTo>
                      <a:pt x="2" y="28"/>
                      <a:pt x="2" y="27"/>
                      <a:pt x="2" y="27"/>
                    </a:cubicBezTo>
                    <a:cubicBezTo>
                      <a:pt x="2" y="8"/>
                      <a:pt x="2" y="8"/>
                      <a:pt x="2" y="8"/>
                    </a:cubicBezTo>
                    <a:cubicBezTo>
                      <a:pt x="2" y="8"/>
                      <a:pt x="2" y="7"/>
                      <a:pt x="3" y="7"/>
                    </a:cubicBezTo>
                    <a:cubicBezTo>
                      <a:pt x="5" y="7"/>
                      <a:pt x="5" y="7"/>
                      <a:pt x="5" y="7"/>
                    </a:cubicBezTo>
                    <a:cubicBezTo>
                      <a:pt x="5" y="8"/>
                      <a:pt x="5" y="8"/>
                      <a:pt x="6" y="8"/>
                    </a:cubicBezTo>
                    <a:cubicBezTo>
                      <a:pt x="15" y="8"/>
                      <a:pt x="15" y="8"/>
                      <a:pt x="15" y="8"/>
                    </a:cubicBezTo>
                    <a:cubicBezTo>
                      <a:pt x="16" y="8"/>
                      <a:pt x="16" y="8"/>
                      <a:pt x="16" y="7"/>
                    </a:cubicBezTo>
                    <a:cubicBezTo>
                      <a:pt x="18" y="7"/>
                      <a:pt x="18" y="7"/>
                      <a:pt x="18" y="7"/>
                    </a:cubicBezTo>
                    <a:cubicBezTo>
                      <a:pt x="19" y="7"/>
                      <a:pt x="19" y="8"/>
                      <a:pt x="19" y="8"/>
                    </a:cubicBezTo>
                    <a:lnTo>
                      <a:pt x="19"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988"/>
              <p:cNvSpPr/>
              <p:nvPr/>
            </p:nvSpPr>
            <p:spPr bwMode="auto">
              <a:xfrm>
                <a:off x="7889875" y="5765801"/>
                <a:ext cx="231775" cy="33338"/>
              </a:xfrm>
              <a:custGeom>
                <a:avLst/>
                <a:gdLst>
                  <a:gd name="T0" fmla="*/ 14 w 14"/>
                  <a:gd name="T1" fmla="*/ 0 h 2"/>
                  <a:gd name="T2" fmla="*/ 0 w 14"/>
                  <a:gd name="T3" fmla="*/ 0 h 2"/>
                  <a:gd name="T4" fmla="*/ 0 w 14"/>
                  <a:gd name="T5" fmla="*/ 1 h 2"/>
                  <a:gd name="T6" fmla="*/ 0 w 14"/>
                  <a:gd name="T7" fmla="*/ 2 h 2"/>
                  <a:gd name="T8" fmla="*/ 14 w 14"/>
                  <a:gd name="T9" fmla="*/ 2 h 2"/>
                  <a:gd name="T10" fmla="*/ 14 w 14"/>
                  <a:gd name="T11" fmla="*/ 1 h 2"/>
                  <a:gd name="T12" fmla="*/ 14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4" y="0"/>
                    </a:moveTo>
                    <a:cubicBezTo>
                      <a:pt x="0" y="0"/>
                      <a:pt x="0" y="0"/>
                      <a:pt x="0" y="0"/>
                    </a:cubicBezTo>
                    <a:cubicBezTo>
                      <a:pt x="0" y="0"/>
                      <a:pt x="0" y="1"/>
                      <a:pt x="0" y="1"/>
                    </a:cubicBezTo>
                    <a:cubicBezTo>
                      <a:pt x="0" y="1"/>
                      <a:pt x="0" y="2"/>
                      <a:pt x="0" y="2"/>
                    </a:cubicBezTo>
                    <a:cubicBezTo>
                      <a:pt x="14" y="2"/>
                      <a:pt x="14" y="2"/>
                      <a:pt x="14" y="2"/>
                    </a:cubicBezTo>
                    <a:cubicBezTo>
                      <a:pt x="14" y="2"/>
                      <a:pt x="14" y="1"/>
                      <a:pt x="14" y="1"/>
                    </a:cubicBezTo>
                    <a:cubicBezTo>
                      <a:pt x="14" y="1"/>
                      <a:pt x="14"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989"/>
              <p:cNvSpPr/>
              <p:nvPr/>
            </p:nvSpPr>
            <p:spPr bwMode="auto">
              <a:xfrm>
                <a:off x="7988300" y="5649913"/>
                <a:ext cx="133350" cy="33338"/>
              </a:xfrm>
              <a:custGeom>
                <a:avLst/>
                <a:gdLst>
                  <a:gd name="T0" fmla="*/ 8 w 8"/>
                  <a:gd name="T1" fmla="*/ 0 h 2"/>
                  <a:gd name="T2" fmla="*/ 0 w 8"/>
                  <a:gd name="T3" fmla="*/ 0 h 2"/>
                  <a:gd name="T4" fmla="*/ 0 w 8"/>
                  <a:gd name="T5" fmla="*/ 2 h 2"/>
                  <a:gd name="T6" fmla="*/ 8 w 8"/>
                  <a:gd name="T7" fmla="*/ 2 h 2"/>
                  <a:gd name="T8" fmla="*/ 8 w 8"/>
                  <a:gd name="T9" fmla="*/ 1 h 2"/>
                  <a:gd name="T10" fmla="*/ 8 w 8"/>
                  <a:gd name="T11" fmla="*/ 0 h 2"/>
                </a:gdLst>
                <a:ahLst/>
                <a:cxnLst>
                  <a:cxn ang="0">
                    <a:pos x="T0" y="T1"/>
                  </a:cxn>
                  <a:cxn ang="0">
                    <a:pos x="T2" y="T3"/>
                  </a:cxn>
                  <a:cxn ang="0">
                    <a:pos x="T4" y="T5"/>
                  </a:cxn>
                  <a:cxn ang="0">
                    <a:pos x="T6" y="T7"/>
                  </a:cxn>
                  <a:cxn ang="0">
                    <a:pos x="T8" y="T9"/>
                  </a:cxn>
                  <a:cxn ang="0">
                    <a:pos x="T10" y="T11"/>
                  </a:cxn>
                </a:cxnLst>
                <a:rect l="0" t="0" r="r" b="b"/>
                <a:pathLst>
                  <a:path w="8" h="2">
                    <a:moveTo>
                      <a:pt x="8" y="0"/>
                    </a:moveTo>
                    <a:cubicBezTo>
                      <a:pt x="0" y="0"/>
                      <a:pt x="0" y="0"/>
                      <a:pt x="0" y="0"/>
                    </a:cubicBezTo>
                    <a:cubicBezTo>
                      <a:pt x="0" y="2"/>
                      <a:pt x="0" y="2"/>
                      <a:pt x="0" y="2"/>
                    </a:cubicBezTo>
                    <a:cubicBezTo>
                      <a:pt x="8" y="2"/>
                      <a:pt x="8" y="2"/>
                      <a:pt x="8" y="2"/>
                    </a:cubicBezTo>
                    <a:cubicBezTo>
                      <a:pt x="8" y="2"/>
                      <a:pt x="8" y="1"/>
                      <a:pt x="8" y="1"/>
                    </a:cubicBezTo>
                    <a:cubicBezTo>
                      <a:pt x="8"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990"/>
              <p:cNvSpPr/>
              <p:nvPr/>
            </p:nvSpPr>
            <p:spPr bwMode="auto">
              <a:xfrm>
                <a:off x="7988300" y="5832476"/>
                <a:ext cx="133350" cy="17463"/>
              </a:xfrm>
              <a:custGeom>
                <a:avLst/>
                <a:gdLst>
                  <a:gd name="T0" fmla="*/ 8 w 8"/>
                  <a:gd name="T1" fmla="*/ 0 h 1"/>
                  <a:gd name="T2" fmla="*/ 0 w 8"/>
                  <a:gd name="T3" fmla="*/ 0 h 1"/>
                  <a:gd name="T4" fmla="*/ 0 w 8"/>
                  <a:gd name="T5" fmla="*/ 1 h 1"/>
                  <a:gd name="T6" fmla="*/ 8 w 8"/>
                  <a:gd name="T7" fmla="*/ 1 h 1"/>
                  <a:gd name="T8" fmla="*/ 8 w 8"/>
                  <a:gd name="T9" fmla="*/ 1 h 1"/>
                  <a:gd name="T10" fmla="*/ 8 w 8"/>
                  <a:gd name="T11" fmla="*/ 0 h 1"/>
                </a:gdLst>
                <a:ahLst/>
                <a:cxnLst>
                  <a:cxn ang="0">
                    <a:pos x="T0" y="T1"/>
                  </a:cxn>
                  <a:cxn ang="0">
                    <a:pos x="T2" y="T3"/>
                  </a:cxn>
                  <a:cxn ang="0">
                    <a:pos x="T4" y="T5"/>
                  </a:cxn>
                  <a:cxn ang="0">
                    <a:pos x="T6" y="T7"/>
                  </a:cxn>
                  <a:cxn ang="0">
                    <a:pos x="T8" y="T9"/>
                  </a:cxn>
                  <a:cxn ang="0">
                    <a:pos x="T10" y="T11"/>
                  </a:cxn>
                </a:cxnLst>
                <a:rect l="0" t="0" r="r" b="b"/>
                <a:pathLst>
                  <a:path w="8" h="1">
                    <a:moveTo>
                      <a:pt x="8" y="0"/>
                    </a:moveTo>
                    <a:cubicBezTo>
                      <a:pt x="0" y="0"/>
                      <a:pt x="0" y="0"/>
                      <a:pt x="0" y="0"/>
                    </a:cubicBezTo>
                    <a:cubicBezTo>
                      <a:pt x="0" y="1"/>
                      <a:pt x="0" y="1"/>
                      <a:pt x="0" y="1"/>
                    </a:cubicBezTo>
                    <a:cubicBezTo>
                      <a:pt x="8" y="1"/>
                      <a:pt x="8" y="1"/>
                      <a:pt x="8" y="1"/>
                    </a:cubicBezTo>
                    <a:cubicBezTo>
                      <a:pt x="8" y="1"/>
                      <a:pt x="8" y="1"/>
                      <a:pt x="8" y="1"/>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991"/>
              <p:cNvSpPr/>
              <p:nvPr/>
            </p:nvSpPr>
            <p:spPr bwMode="auto">
              <a:xfrm>
                <a:off x="7988300" y="5716588"/>
                <a:ext cx="133350" cy="17463"/>
              </a:xfrm>
              <a:custGeom>
                <a:avLst/>
                <a:gdLst>
                  <a:gd name="T0" fmla="*/ 8 w 8"/>
                  <a:gd name="T1" fmla="*/ 0 h 1"/>
                  <a:gd name="T2" fmla="*/ 0 w 8"/>
                  <a:gd name="T3" fmla="*/ 0 h 1"/>
                  <a:gd name="T4" fmla="*/ 0 w 8"/>
                  <a:gd name="T5" fmla="*/ 1 h 1"/>
                  <a:gd name="T6" fmla="*/ 8 w 8"/>
                  <a:gd name="T7" fmla="*/ 1 h 1"/>
                  <a:gd name="T8" fmla="*/ 8 w 8"/>
                  <a:gd name="T9" fmla="*/ 0 h 1"/>
                  <a:gd name="T10" fmla="*/ 8 w 8"/>
                  <a:gd name="T11" fmla="*/ 0 h 1"/>
                </a:gdLst>
                <a:ahLst/>
                <a:cxnLst>
                  <a:cxn ang="0">
                    <a:pos x="T0" y="T1"/>
                  </a:cxn>
                  <a:cxn ang="0">
                    <a:pos x="T2" y="T3"/>
                  </a:cxn>
                  <a:cxn ang="0">
                    <a:pos x="T4" y="T5"/>
                  </a:cxn>
                  <a:cxn ang="0">
                    <a:pos x="T6" y="T7"/>
                  </a:cxn>
                  <a:cxn ang="0">
                    <a:pos x="T8" y="T9"/>
                  </a:cxn>
                  <a:cxn ang="0">
                    <a:pos x="T10" y="T11"/>
                  </a:cxn>
                </a:cxnLst>
                <a:rect l="0" t="0" r="r" b="b"/>
                <a:pathLst>
                  <a:path w="8" h="1">
                    <a:moveTo>
                      <a:pt x="8" y="0"/>
                    </a:moveTo>
                    <a:cubicBezTo>
                      <a:pt x="0" y="0"/>
                      <a:pt x="0" y="0"/>
                      <a:pt x="0" y="0"/>
                    </a:cubicBezTo>
                    <a:cubicBezTo>
                      <a:pt x="0" y="1"/>
                      <a:pt x="0" y="1"/>
                      <a:pt x="0" y="1"/>
                    </a:cubicBezTo>
                    <a:cubicBezTo>
                      <a:pt x="8" y="1"/>
                      <a:pt x="8" y="1"/>
                      <a:pt x="8" y="1"/>
                    </a:cubicBezTo>
                    <a:cubicBezTo>
                      <a:pt x="8" y="1"/>
                      <a:pt x="8" y="1"/>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992"/>
              <p:cNvSpPr/>
              <p:nvPr/>
            </p:nvSpPr>
            <p:spPr bwMode="auto">
              <a:xfrm>
                <a:off x="7872413" y="5649913"/>
                <a:ext cx="100012" cy="100013"/>
              </a:xfrm>
              <a:custGeom>
                <a:avLst/>
                <a:gdLst>
                  <a:gd name="T0" fmla="*/ 3 w 6"/>
                  <a:gd name="T1" fmla="*/ 6 h 6"/>
                  <a:gd name="T2" fmla="*/ 6 w 6"/>
                  <a:gd name="T3" fmla="*/ 3 h 6"/>
                  <a:gd name="T4" fmla="*/ 3 w 6"/>
                  <a:gd name="T5" fmla="*/ 5 h 6"/>
                  <a:gd name="T6" fmla="*/ 3 w 6"/>
                  <a:gd name="T7" fmla="*/ 5 h 6"/>
                  <a:gd name="T8" fmla="*/ 2 w 6"/>
                  <a:gd name="T9" fmla="*/ 4 h 6"/>
                  <a:gd name="T10" fmla="*/ 1 w 6"/>
                  <a:gd name="T11" fmla="*/ 2 h 6"/>
                  <a:gd name="T12" fmla="*/ 1 w 6"/>
                  <a:gd name="T13" fmla="*/ 1 h 6"/>
                  <a:gd name="T14" fmla="*/ 2 w 6"/>
                  <a:gd name="T15" fmla="*/ 2 h 6"/>
                  <a:gd name="T16" fmla="*/ 3 w 6"/>
                  <a:gd name="T17" fmla="*/ 3 h 6"/>
                  <a:gd name="T18" fmla="*/ 6 w 6"/>
                  <a:gd name="T19" fmla="*/ 1 h 6"/>
                  <a:gd name="T20" fmla="*/ 3 w 6"/>
                  <a:gd name="T21" fmla="*/ 0 h 6"/>
                  <a:gd name="T22" fmla="*/ 0 w 6"/>
                  <a:gd name="T23" fmla="*/ 3 h 6"/>
                  <a:gd name="T24" fmla="*/ 3 w 6"/>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3" y="6"/>
                    </a:moveTo>
                    <a:cubicBezTo>
                      <a:pt x="5" y="6"/>
                      <a:pt x="6" y="5"/>
                      <a:pt x="6" y="3"/>
                    </a:cubicBezTo>
                    <a:cubicBezTo>
                      <a:pt x="3" y="5"/>
                      <a:pt x="3" y="5"/>
                      <a:pt x="3" y="5"/>
                    </a:cubicBezTo>
                    <a:cubicBezTo>
                      <a:pt x="3" y="5"/>
                      <a:pt x="3" y="5"/>
                      <a:pt x="3" y="5"/>
                    </a:cubicBezTo>
                    <a:cubicBezTo>
                      <a:pt x="2" y="5"/>
                      <a:pt x="2" y="5"/>
                      <a:pt x="2" y="4"/>
                    </a:cubicBezTo>
                    <a:cubicBezTo>
                      <a:pt x="1" y="2"/>
                      <a:pt x="1" y="2"/>
                      <a:pt x="1" y="2"/>
                    </a:cubicBezTo>
                    <a:cubicBezTo>
                      <a:pt x="1" y="2"/>
                      <a:pt x="1" y="2"/>
                      <a:pt x="1" y="1"/>
                    </a:cubicBezTo>
                    <a:cubicBezTo>
                      <a:pt x="1" y="1"/>
                      <a:pt x="2" y="1"/>
                      <a:pt x="2" y="2"/>
                    </a:cubicBezTo>
                    <a:cubicBezTo>
                      <a:pt x="3" y="3"/>
                      <a:pt x="3" y="3"/>
                      <a:pt x="3" y="3"/>
                    </a:cubicBezTo>
                    <a:cubicBezTo>
                      <a:pt x="6" y="1"/>
                      <a:pt x="6" y="1"/>
                      <a:pt x="6" y="1"/>
                    </a:cubicBezTo>
                    <a:cubicBezTo>
                      <a:pt x="5" y="0"/>
                      <a:pt x="4"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993"/>
              <p:cNvSpPr/>
              <p:nvPr/>
            </p:nvSpPr>
            <p:spPr bwMode="auto">
              <a:xfrm>
                <a:off x="7872413" y="5816601"/>
                <a:ext cx="100012" cy="98425"/>
              </a:xfrm>
              <a:custGeom>
                <a:avLst/>
                <a:gdLst>
                  <a:gd name="T0" fmla="*/ 3 w 6"/>
                  <a:gd name="T1" fmla="*/ 5 h 6"/>
                  <a:gd name="T2" fmla="*/ 3 w 6"/>
                  <a:gd name="T3" fmla="*/ 5 h 6"/>
                  <a:gd name="T4" fmla="*/ 2 w 6"/>
                  <a:gd name="T5" fmla="*/ 5 h 6"/>
                  <a:gd name="T6" fmla="*/ 1 w 6"/>
                  <a:gd name="T7" fmla="*/ 3 h 6"/>
                  <a:gd name="T8" fmla="*/ 1 w 6"/>
                  <a:gd name="T9" fmla="*/ 2 h 6"/>
                  <a:gd name="T10" fmla="*/ 2 w 6"/>
                  <a:gd name="T11" fmla="*/ 2 h 6"/>
                  <a:gd name="T12" fmla="*/ 3 w 6"/>
                  <a:gd name="T13" fmla="*/ 4 h 6"/>
                  <a:gd name="T14" fmla="*/ 6 w 6"/>
                  <a:gd name="T15" fmla="*/ 2 h 6"/>
                  <a:gd name="T16" fmla="*/ 3 w 6"/>
                  <a:gd name="T17" fmla="*/ 0 h 6"/>
                  <a:gd name="T18" fmla="*/ 0 w 6"/>
                  <a:gd name="T19" fmla="*/ 3 h 6"/>
                  <a:gd name="T20" fmla="*/ 3 w 6"/>
                  <a:gd name="T21" fmla="*/ 6 h 6"/>
                  <a:gd name="T22" fmla="*/ 6 w 6"/>
                  <a:gd name="T23" fmla="*/ 3 h 6"/>
                  <a:gd name="T24" fmla="*/ 3 w 6"/>
                  <a:gd name="T2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3" y="5"/>
                    </a:moveTo>
                    <a:cubicBezTo>
                      <a:pt x="3" y="5"/>
                      <a:pt x="3" y="5"/>
                      <a:pt x="3" y="5"/>
                    </a:cubicBezTo>
                    <a:cubicBezTo>
                      <a:pt x="2" y="5"/>
                      <a:pt x="2" y="5"/>
                      <a:pt x="2" y="5"/>
                    </a:cubicBezTo>
                    <a:cubicBezTo>
                      <a:pt x="1" y="3"/>
                      <a:pt x="1" y="3"/>
                      <a:pt x="1" y="3"/>
                    </a:cubicBezTo>
                    <a:cubicBezTo>
                      <a:pt x="1" y="2"/>
                      <a:pt x="1" y="2"/>
                      <a:pt x="1" y="2"/>
                    </a:cubicBezTo>
                    <a:cubicBezTo>
                      <a:pt x="1" y="2"/>
                      <a:pt x="2" y="2"/>
                      <a:pt x="2" y="2"/>
                    </a:cubicBezTo>
                    <a:cubicBezTo>
                      <a:pt x="3" y="4"/>
                      <a:pt x="3" y="4"/>
                      <a:pt x="3" y="4"/>
                    </a:cubicBezTo>
                    <a:cubicBezTo>
                      <a:pt x="6" y="2"/>
                      <a:pt x="6" y="2"/>
                      <a:pt x="6" y="2"/>
                    </a:cubicBezTo>
                    <a:cubicBezTo>
                      <a:pt x="6" y="1"/>
                      <a:pt x="5" y="0"/>
                      <a:pt x="3" y="0"/>
                    </a:cubicBezTo>
                    <a:cubicBezTo>
                      <a:pt x="1" y="0"/>
                      <a:pt x="0" y="1"/>
                      <a:pt x="0" y="3"/>
                    </a:cubicBezTo>
                    <a:cubicBezTo>
                      <a:pt x="0" y="5"/>
                      <a:pt x="1" y="6"/>
                      <a:pt x="3" y="6"/>
                    </a:cubicBezTo>
                    <a:cubicBezTo>
                      <a:pt x="5" y="6"/>
                      <a:pt x="6" y="5"/>
                      <a:pt x="6" y="3"/>
                    </a:cubicBezTo>
                    <a:lnTo>
                      <a:pt x="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994"/>
              <p:cNvSpPr/>
              <p:nvPr/>
            </p:nvSpPr>
            <p:spPr bwMode="auto">
              <a:xfrm>
                <a:off x="7988300" y="5899151"/>
                <a:ext cx="133350" cy="15875"/>
              </a:xfrm>
              <a:custGeom>
                <a:avLst/>
                <a:gdLst>
                  <a:gd name="T0" fmla="*/ 8 w 8"/>
                  <a:gd name="T1" fmla="*/ 0 h 1"/>
                  <a:gd name="T2" fmla="*/ 0 w 8"/>
                  <a:gd name="T3" fmla="*/ 0 h 1"/>
                  <a:gd name="T4" fmla="*/ 0 w 8"/>
                  <a:gd name="T5" fmla="*/ 1 h 1"/>
                  <a:gd name="T6" fmla="*/ 8 w 8"/>
                  <a:gd name="T7" fmla="*/ 1 h 1"/>
                  <a:gd name="T8" fmla="*/ 8 w 8"/>
                  <a:gd name="T9" fmla="*/ 0 h 1"/>
                  <a:gd name="T10" fmla="*/ 8 w 8"/>
                  <a:gd name="T11" fmla="*/ 0 h 1"/>
                </a:gdLst>
                <a:ahLst/>
                <a:cxnLst>
                  <a:cxn ang="0">
                    <a:pos x="T0" y="T1"/>
                  </a:cxn>
                  <a:cxn ang="0">
                    <a:pos x="T2" y="T3"/>
                  </a:cxn>
                  <a:cxn ang="0">
                    <a:pos x="T4" y="T5"/>
                  </a:cxn>
                  <a:cxn ang="0">
                    <a:pos x="T6" y="T7"/>
                  </a:cxn>
                  <a:cxn ang="0">
                    <a:pos x="T8" y="T9"/>
                  </a:cxn>
                  <a:cxn ang="0">
                    <a:pos x="T10" y="T11"/>
                  </a:cxn>
                </a:cxnLst>
                <a:rect l="0" t="0" r="r" b="b"/>
                <a:pathLst>
                  <a:path w="8" h="1">
                    <a:moveTo>
                      <a:pt x="8" y="0"/>
                    </a:moveTo>
                    <a:cubicBezTo>
                      <a:pt x="0" y="0"/>
                      <a:pt x="0" y="0"/>
                      <a:pt x="0" y="0"/>
                    </a:cubicBezTo>
                    <a:cubicBezTo>
                      <a:pt x="0" y="1"/>
                      <a:pt x="0" y="1"/>
                      <a:pt x="0" y="1"/>
                    </a:cubicBezTo>
                    <a:cubicBezTo>
                      <a:pt x="8" y="1"/>
                      <a:pt x="8" y="1"/>
                      <a:pt x="8" y="1"/>
                    </a:cubicBezTo>
                    <a:cubicBezTo>
                      <a:pt x="8" y="1"/>
                      <a:pt x="8" y="1"/>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92" name="文本框 91"/>
          <p:cNvSpPr txBox="1"/>
          <p:nvPr/>
        </p:nvSpPr>
        <p:spPr>
          <a:xfrm>
            <a:off x="4595137" y="534623"/>
            <a:ext cx="2782307" cy="584775"/>
          </a:xfrm>
          <a:prstGeom prst="rect">
            <a:avLst/>
          </a:prstGeom>
          <a:noFill/>
        </p:spPr>
        <p:txBody>
          <a:bodyPr wrap="square" rtlCol="0">
            <a:spAutoFit/>
          </a:bodyPr>
          <a:lstStyle/>
          <a:p>
            <a:r>
              <a:rPr lang="zh-CN" altLang="en-US" sz="3200" b="1" dirty="0" smtClean="0">
                <a:solidFill>
                  <a:srgbClr val="1F4E79"/>
                </a:solidFill>
                <a:latin typeface="微软雅黑" panose="020B0503020204020204" pitchFamily="34" charset="-122"/>
                <a:ea typeface="微软雅黑" panose="020B0503020204020204" pitchFamily="34" charset="-122"/>
              </a:rPr>
              <a:t>目录 </a:t>
            </a:r>
            <a:r>
              <a:rPr lang="en-US" altLang="zh-CN" sz="3200" b="1" dirty="0" smtClean="0">
                <a:solidFill>
                  <a:srgbClr val="1F4E79"/>
                </a:solidFill>
                <a:latin typeface="微软雅黑" panose="020B0503020204020204" pitchFamily="34" charset="-122"/>
                <a:ea typeface="微软雅黑" panose="020B0503020204020204" pitchFamily="34" charset="-122"/>
              </a:rPr>
              <a:t>content</a:t>
            </a:r>
            <a:endParaRPr lang="zh-CN" altLang="en-US" sz="3200" b="1" dirty="0">
              <a:solidFill>
                <a:srgbClr val="1F4E79"/>
              </a:solidFill>
              <a:latin typeface="微软雅黑" panose="020B0503020204020204" pitchFamily="34" charset="-122"/>
              <a:ea typeface="微软雅黑" panose="020B0503020204020204" pitchFamily="34" charset="-122"/>
            </a:endParaRPr>
          </a:p>
        </p:txBody>
      </p:sp>
      <p:cxnSp>
        <p:nvCxnSpPr>
          <p:cNvPr id="94" name="直接连接符 93"/>
          <p:cNvCxnSpPr/>
          <p:nvPr/>
        </p:nvCxnSpPr>
        <p:spPr>
          <a:xfrm>
            <a:off x="7527602" y="814455"/>
            <a:ext cx="1336896"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3091305" y="814455"/>
            <a:ext cx="1336896"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7527602" y="916055"/>
            <a:ext cx="1336896"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091305" y="916055"/>
            <a:ext cx="1336896"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grpSp>
        <p:nvGrpSpPr>
          <p:cNvPr id="81" name="组合 80"/>
          <p:cNvGrpSpPr/>
          <p:nvPr/>
        </p:nvGrpSpPr>
        <p:grpSpPr>
          <a:xfrm>
            <a:off x="4370810" y="4152740"/>
            <a:ext cx="636902" cy="549054"/>
            <a:chOff x="4200400" y="2221206"/>
            <a:chExt cx="636902" cy="549054"/>
          </a:xfrm>
        </p:grpSpPr>
        <p:sp>
          <p:nvSpPr>
            <p:cNvPr id="82" name="六边形 81"/>
            <p:cNvSpPr/>
            <p:nvPr/>
          </p:nvSpPr>
          <p:spPr>
            <a:xfrm>
              <a:off x="4200400" y="2221206"/>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六边形 82"/>
            <p:cNvSpPr/>
            <p:nvPr/>
          </p:nvSpPr>
          <p:spPr>
            <a:xfrm>
              <a:off x="4259189" y="2271886"/>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43"/>
            <p:cNvGrpSpPr/>
            <p:nvPr/>
          </p:nvGrpSpPr>
          <p:grpSpPr>
            <a:xfrm>
              <a:off x="4357818" y="2387359"/>
              <a:ext cx="322065" cy="216749"/>
              <a:chOff x="4627555" y="6219778"/>
              <a:chExt cx="752474" cy="506410"/>
            </a:xfrm>
            <a:solidFill>
              <a:srgbClr val="1F4E79"/>
            </a:solidFill>
          </p:grpSpPr>
          <p:sp>
            <p:nvSpPr>
              <p:cNvPr id="85" name="Freeform 618"/>
              <p:cNvSpPr>
                <a:spLocks noEditPoints="1"/>
              </p:cNvSpPr>
              <p:nvPr/>
            </p:nvSpPr>
            <p:spPr bwMode="auto">
              <a:xfrm>
                <a:off x="4684707" y="6219778"/>
                <a:ext cx="657224" cy="412747"/>
              </a:xfrm>
              <a:custGeom>
                <a:avLst/>
                <a:gdLst>
                  <a:gd name="T0" fmla="*/ 414 w 414"/>
                  <a:gd name="T1" fmla="*/ 0 h 260"/>
                  <a:gd name="T2" fmla="*/ 0 w 414"/>
                  <a:gd name="T3" fmla="*/ 0 h 260"/>
                  <a:gd name="T4" fmla="*/ 0 w 414"/>
                  <a:gd name="T5" fmla="*/ 260 h 260"/>
                  <a:gd name="T6" fmla="*/ 414 w 414"/>
                  <a:gd name="T7" fmla="*/ 260 h 260"/>
                  <a:gd name="T8" fmla="*/ 414 w 414"/>
                  <a:gd name="T9" fmla="*/ 0 h 260"/>
                  <a:gd name="T10" fmla="*/ 390 w 414"/>
                  <a:gd name="T11" fmla="*/ 248 h 260"/>
                  <a:gd name="T12" fmla="*/ 12 w 414"/>
                  <a:gd name="T13" fmla="*/ 248 h 260"/>
                  <a:gd name="T14" fmla="*/ 12 w 414"/>
                  <a:gd name="T15" fmla="*/ 12 h 260"/>
                  <a:gd name="T16" fmla="*/ 390 w 414"/>
                  <a:gd name="T17" fmla="*/ 12 h 260"/>
                  <a:gd name="T18" fmla="*/ 390 w 414"/>
                  <a:gd name="T19" fmla="*/ 2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4" h="260">
                    <a:moveTo>
                      <a:pt x="414" y="0"/>
                    </a:moveTo>
                    <a:lnTo>
                      <a:pt x="0" y="0"/>
                    </a:lnTo>
                    <a:lnTo>
                      <a:pt x="0" y="260"/>
                    </a:lnTo>
                    <a:lnTo>
                      <a:pt x="414" y="260"/>
                    </a:lnTo>
                    <a:lnTo>
                      <a:pt x="414" y="0"/>
                    </a:lnTo>
                    <a:close/>
                    <a:moveTo>
                      <a:pt x="390" y="248"/>
                    </a:moveTo>
                    <a:lnTo>
                      <a:pt x="12" y="248"/>
                    </a:lnTo>
                    <a:lnTo>
                      <a:pt x="12" y="12"/>
                    </a:lnTo>
                    <a:lnTo>
                      <a:pt x="390" y="12"/>
                    </a:lnTo>
                    <a:lnTo>
                      <a:pt x="390" y="2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619"/>
              <p:cNvSpPr>
                <a:spLocks noEditPoints="1"/>
              </p:cNvSpPr>
              <p:nvPr/>
            </p:nvSpPr>
            <p:spPr bwMode="auto">
              <a:xfrm>
                <a:off x="4627555" y="6632527"/>
                <a:ext cx="752474" cy="93661"/>
              </a:xfrm>
              <a:custGeom>
                <a:avLst/>
                <a:gdLst>
                  <a:gd name="T0" fmla="*/ 0 w 40"/>
                  <a:gd name="T1" fmla="*/ 0 h 5"/>
                  <a:gd name="T2" fmla="*/ 0 w 40"/>
                  <a:gd name="T3" fmla="*/ 3 h 5"/>
                  <a:gd name="T4" fmla="*/ 40 w 40"/>
                  <a:gd name="T5" fmla="*/ 3 h 5"/>
                  <a:gd name="T6" fmla="*/ 40 w 40"/>
                  <a:gd name="T7" fmla="*/ 0 h 5"/>
                  <a:gd name="T8" fmla="*/ 0 w 40"/>
                  <a:gd name="T9" fmla="*/ 0 h 5"/>
                  <a:gd name="T10" fmla="*/ 24 w 40"/>
                  <a:gd name="T11" fmla="*/ 2 h 5"/>
                  <a:gd name="T12" fmla="*/ 16 w 40"/>
                  <a:gd name="T13" fmla="*/ 2 h 5"/>
                  <a:gd name="T14" fmla="*/ 16 w 40"/>
                  <a:gd name="T15" fmla="*/ 1 h 5"/>
                  <a:gd name="T16" fmla="*/ 24 w 40"/>
                  <a:gd name="T17" fmla="*/ 1 h 5"/>
                  <a:gd name="T18" fmla="*/ 24 w 40"/>
                  <a:gd name="T1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
                    <a:moveTo>
                      <a:pt x="0" y="0"/>
                    </a:moveTo>
                    <a:cubicBezTo>
                      <a:pt x="0" y="3"/>
                      <a:pt x="0" y="3"/>
                      <a:pt x="0" y="3"/>
                    </a:cubicBezTo>
                    <a:cubicBezTo>
                      <a:pt x="6" y="5"/>
                      <a:pt x="38" y="4"/>
                      <a:pt x="40" y="3"/>
                    </a:cubicBezTo>
                    <a:cubicBezTo>
                      <a:pt x="40" y="0"/>
                      <a:pt x="40" y="0"/>
                      <a:pt x="40" y="0"/>
                    </a:cubicBezTo>
                    <a:lnTo>
                      <a:pt x="0" y="0"/>
                    </a:lnTo>
                    <a:close/>
                    <a:moveTo>
                      <a:pt x="24" y="2"/>
                    </a:moveTo>
                    <a:cubicBezTo>
                      <a:pt x="16" y="2"/>
                      <a:pt x="16" y="2"/>
                      <a:pt x="16" y="2"/>
                    </a:cubicBezTo>
                    <a:cubicBezTo>
                      <a:pt x="16" y="1"/>
                      <a:pt x="16" y="1"/>
                      <a:pt x="16" y="1"/>
                    </a:cubicBezTo>
                    <a:cubicBezTo>
                      <a:pt x="24" y="1"/>
                      <a:pt x="24" y="1"/>
                      <a:pt x="24" y="1"/>
                    </a:cubicBezTo>
                    <a:lnTo>
                      <a:pt x="2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Rectangle 620"/>
              <p:cNvSpPr>
                <a:spLocks noChangeArrowheads="1"/>
              </p:cNvSpPr>
              <p:nvPr/>
            </p:nvSpPr>
            <p:spPr bwMode="auto">
              <a:xfrm>
                <a:off x="4722807" y="6256290"/>
                <a:ext cx="561974"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3" name="Freeform 621"/>
              <p:cNvSpPr/>
              <p:nvPr/>
            </p:nvSpPr>
            <p:spPr bwMode="auto">
              <a:xfrm>
                <a:off x="5116507" y="6407101"/>
                <a:ext cx="150813" cy="169861"/>
              </a:xfrm>
              <a:custGeom>
                <a:avLst/>
                <a:gdLst>
                  <a:gd name="T0" fmla="*/ 83 w 95"/>
                  <a:gd name="T1" fmla="*/ 24 h 107"/>
                  <a:gd name="T2" fmla="*/ 12 w 95"/>
                  <a:gd name="T3" fmla="*/ 0 h 107"/>
                  <a:gd name="T4" fmla="*/ 12 w 95"/>
                  <a:gd name="T5" fmla="*/ 0 h 107"/>
                  <a:gd name="T6" fmla="*/ 12 w 95"/>
                  <a:gd name="T7" fmla="*/ 0 h 107"/>
                  <a:gd name="T8" fmla="*/ 12 w 95"/>
                  <a:gd name="T9" fmla="*/ 0 h 107"/>
                  <a:gd name="T10" fmla="*/ 0 w 95"/>
                  <a:gd name="T11" fmla="*/ 83 h 107"/>
                  <a:gd name="T12" fmla="*/ 24 w 95"/>
                  <a:gd name="T13" fmla="*/ 71 h 107"/>
                  <a:gd name="T14" fmla="*/ 59 w 95"/>
                  <a:gd name="T15" fmla="*/ 107 h 107"/>
                  <a:gd name="T16" fmla="*/ 95 w 95"/>
                  <a:gd name="T17" fmla="*/ 83 h 107"/>
                  <a:gd name="T18" fmla="*/ 59 w 95"/>
                  <a:gd name="T19" fmla="*/ 36 h 107"/>
                  <a:gd name="T20" fmla="*/ 83 w 95"/>
                  <a:gd name="T21"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07">
                    <a:moveTo>
                      <a:pt x="83" y="24"/>
                    </a:moveTo>
                    <a:lnTo>
                      <a:pt x="12" y="0"/>
                    </a:lnTo>
                    <a:lnTo>
                      <a:pt x="12" y="0"/>
                    </a:lnTo>
                    <a:lnTo>
                      <a:pt x="12" y="0"/>
                    </a:lnTo>
                    <a:lnTo>
                      <a:pt x="12" y="0"/>
                    </a:lnTo>
                    <a:lnTo>
                      <a:pt x="0" y="83"/>
                    </a:lnTo>
                    <a:lnTo>
                      <a:pt x="24" y="71"/>
                    </a:lnTo>
                    <a:lnTo>
                      <a:pt x="59" y="107"/>
                    </a:lnTo>
                    <a:lnTo>
                      <a:pt x="95" y="83"/>
                    </a:lnTo>
                    <a:lnTo>
                      <a:pt x="59" y="36"/>
                    </a:lnTo>
                    <a:lnTo>
                      <a:pt x="83"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Rectangle 622"/>
              <p:cNvSpPr>
                <a:spLocks noChangeArrowheads="1"/>
              </p:cNvSpPr>
              <p:nvPr/>
            </p:nvSpPr>
            <p:spPr bwMode="auto">
              <a:xfrm>
                <a:off x="4722810" y="6332486"/>
                <a:ext cx="561974" cy="365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9" name="Rectangle 623"/>
              <p:cNvSpPr>
                <a:spLocks noChangeArrowheads="1"/>
              </p:cNvSpPr>
              <p:nvPr/>
            </p:nvSpPr>
            <p:spPr bwMode="auto">
              <a:xfrm>
                <a:off x="4740272" y="6407106"/>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0" name="Rectangle 624"/>
              <p:cNvSpPr>
                <a:spLocks noChangeArrowheads="1"/>
              </p:cNvSpPr>
              <p:nvPr/>
            </p:nvSpPr>
            <p:spPr bwMode="auto">
              <a:xfrm>
                <a:off x="4740271" y="6481729"/>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1" name="Rectangle 625"/>
              <p:cNvSpPr>
                <a:spLocks noChangeArrowheads="1"/>
              </p:cNvSpPr>
              <p:nvPr/>
            </p:nvSpPr>
            <p:spPr bwMode="auto">
              <a:xfrm>
                <a:off x="4740275" y="6557963"/>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sp>
        <p:nvSpPr>
          <p:cNvPr id="102" name="文本框 37"/>
          <p:cNvSpPr txBox="1"/>
          <p:nvPr/>
        </p:nvSpPr>
        <p:spPr>
          <a:xfrm>
            <a:off x="5207238" y="2152061"/>
            <a:ext cx="2803770" cy="584775"/>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三建</a:t>
            </a:r>
            <a:endParaRPr lang="zh-CN" altLang="en-US" sz="3200" b="1" dirty="0">
              <a:latin typeface="微软雅黑" panose="020B0503020204020204" pitchFamily="34" charset="-122"/>
              <a:ea typeface="微软雅黑" panose="020B0503020204020204" pitchFamily="34" charset="-122"/>
            </a:endParaRPr>
          </a:p>
        </p:txBody>
      </p:sp>
      <p:sp>
        <p:nvSpPr>
          <p:cNvPr id="103" name="文本框 37"/>
          <p:cNvSpPr txBox="1"/>
          <p:nvPr/>
        </p:nvSpPr>
        <p:spPr>
          <a:xfrm>
            <a:off x="5215627" y="2806403"/>
            <a:ext cx="2803770" cy="584775"/>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三看</a:t>
            </a:r>
            <a:endParaRPr lang="zh-CN" altLang="en-US" sz="3200" b="1" dirty="0">
              <a:latin typeface="微软雅黑" panose="020B0503020204020204" pitchFamily="34" charset="-122"/>
              <a:ea typeface="微软雅黑" panose="020B0503020204020204" pitchFamily="34" charset="-122"/>
            </a:endParaRPr>
          </a:p>
        </p:txBody>
      </p:sp>
      <p:sp>
        <p:nvSpPr>
          <p:cNvPr id="104" name="文本框 37"/>
          <p:cNvSpPr txBox="1"/>
          <p:nvPr/>
        </p:nvSpPr>
        <p:spPr>
          <a:xfrm>
            <a:off x="5207238" y="3435578"/>
            <a:ext cx="2803770" cy="584775"/>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三控</a:t>
            </a:r>
            <a:endParaRPr lang="zh-CN" altLang="en-US" sz="3200" b="1" dirty="0">
              <a:latin typeface="微软雅黑" panose="020B0503020204020204" pitchFamily="34" charset="-122"/>
              <a:ea typeface="微软雅黑" panose="020B0503020204020204" pitchFamily="34" charset="-122"/>
            </a:endParaRPr>
          </a:p>
        </p:txBody>
      </p:sp>
      <p:sp>
        <p:nvSpPr>
          <p:cNvPr id="105" name="文本框 37"/>
          <p:cNvSpPr txBox="1"/>
          <p:nvPr/>
        </p:nvSpPr>
        <p:spPr>
          <a:xfrm>
            <a:off x="5215627" y="4106698"/>
            <a:ext cx="2803770" cy="584775"/>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三思</a:t>
            </a:r>
            <a:endParaRPr lang="zh-CN" altLang="en-US" sz="3200" b="1" dirty="0">
              <a:latin typeface="微软雅黑" panose="020B0503020204020204" pitchFamily="34" charset="-122"/>
              <a:ea typeface="微软雅黑" panose="020B0503020204020204" pitchFamily="34" charset="-122"/>
            </a:endParaRPr>
          </a:p>
        </p:txBody>
      </p:sp>
      <p:grpSp>
        <p:nvGrpSpPr>
          <p:cNvPr id="107" name="组合 106"/>
          <p:cNvGrpSpPr/>
          <p:nvPr/>
        </p:nvGrpSpPr>
        <p:grpSpPr>
          <a:xfrm>
            <a:off x="4378674" y="4832864"/>
            <a:ext cx="656049" cy="553673"/>
            <a:chOff x="4997688" y="3011963"/>
            <a:chExt cx="1887055" cy="1592580"/>
          </a:xfrm>
        </p:grpSpPr>
        <p:sp>
          <p:nvSpPr>
            <p:cNvPr id="108" name="六边形 107"/>
            <p:cNvSpPr/>
            <p:nvPr/>
          </p:nvSpPr>
          <p:spPr>
            <a:xfrm>
              <a:off x="4997688" y="3011963"/>
              <a:ext cx="1887055" cy="1592580"/>
            </a:xfrm>
            <a:prstGeom prst="hexagon">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组合 31"/>
            <p:cNvGrpSpPr>
              <a:grpSpLocks noChangeAspect="1"/>
            </p:cNvGrpSpPr>
            <p:nvPr/>
          </p:nvGrpSpPr>
          <p:grpSpPr>
            <a:xfrm>
              <a:off x="5443659" y="3455678"/>
              <a:ext cx="966085" cy="648000"/>
              <a:chOff x="3784600" y="1525588"/>
              <a:chExt cx="935038" cy="568325"/>
            </a:xfrm>
            <a:solidFill>
              <a:srgbClr val="E7E7E7"/>
            </a:solidFill>
          </p:grpSpPr>
          <p:sp>
            <p:nvSpPr>
              <p:cNvPr id="110" name="Freeform 8"/>
              <p:cNvSpPr/>
              <p:nvPr/>
            </p:nvSpPr>
            <p:spPr bwMode="auto">
              <a:xfrm>
                <a:off x="3871913" y="2011363"/>
                <a:ext cx="112713" cy="82550"/>
              </a:xfrm>
              <a:custGeom>
                <a:avLst/>
                <a:gdLst>
                  <a:gd name="T0" fmla="*/ 30 w 30"/>
                  <a:gd name="T1" fmla="*/ 19 h 22"/>
                  <a:gd name="T2" fmla="*/ 30 w 30"/>
                  <a:gd name="T3" fmla="*/ 0 h 22"/>
                  <a:gd name="T4" fmla="*/ 1 w 30"/>
                  <a:gd name="T5" fmla="*/ 22 h 22"/>
                  <a:gd name="T6" fmla="*/ 27 w 30"/>
                  <a:gd name="T7" fmla="*/ 22 h 22"/>
                  <a:gd name="T8" fmla="*/ 30 w 30"/>
                  <a:gd name="T9" fmla="*/ 19 h 22"/>
                </a:gdLst>
                <a:ahLst/>
                <a:cxnLst>
                  <a:cxn ang="0">
                    <a:pos x="T0" y="T1"/>
                  </a:cxn>
                  <a:cxn ang="0">
                    <a:pos x="T2" y="T3"/>
                  </a:cxn>
                  <a:cxn ang="0">
                    <a:pos x="T4" y="T5"/>
                  </a:cxn>
                  <a:cxn ang="0">
                    <a:pos x="T6" y="T7"/>
                  </a:cxn>
                  <a:cxn ang="0">
                    <a:pos x="T8" y="T9"/>
                  </a:cxn>
                </a:cxnLst>
                <a:rect l="0" t="0" r="r" b="b"/>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9"/>
              <p:cNvSpPr/>
              <p:nvPr/>
            </p:nvSpPr>
            <p:spPr bwMode="auto">
              <a:xfrm>
                <a:off x="4022725" y="1893888"/>
                <a:ext cx="120650" cy="200025"/>
              </a:xfrm>
              <a:custGeom>
                <a:avLst/>
                <a:gdLst>
                  <a:gd name="T0" fmla="*/ 29 w 32"/>
                  <a:gd name="T1" fmla="*/ 53 h 53"/>
                  <a:gd name="T2" fmla="*/ 32 w 32"/>
                  <a:gd name="T3" fmla="*/ 50 h 53"/>
                  <a:gd name="T4" fmla="*/ 32 w 32"/>
                  <a:gd name="T5" fmla="*/ 0 h 53"/>
                  <a:gd name="T6" fmla="*/ 0 w 32"/>
                  <a:gd name="T7" fmla="*/ 23 h 53"/>
                  <a:gd name="T8" fmla="*/ 0 w 32"/>
                  <a:gd name="T9" fmla="*/ 24 h 53"/>
                  <a:gd name="T10" fmla="*/ 0 w 32"/>
                  <a:gd name="T11" fmla="*/ 50 h 53"/>
                  <a:gd name="T12" fmla="*/ 2 w 32"/>
                  <a:gd name="T13" fmla="*/ 53 h 53"/>
                  <a:gd name="T14" fmla="*/ 29 w 32"/>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0"/>
              <p:cNvSpPr/>
              <p:nvPr/>
            </p:nvSpPr>
            <p:spPr bwMode="auto">
              <a:xfrm>
                <a:off x="4176713" y="1800225"/>
                <a:ext cx="120650" cy="293688"/>
              </a:xfrm>
              <a:custGeom>
                <a:avLst/>
                <a:gdLst>
                  <a:gd name="T0" fmla="*/ 29 w 32"/>
                  <a:gd name="T1" fmla="*/ 78 h 78"/>
                  <a:gd name="T2" fmla="*/ 32 w 32"/>
                  <a:gd name="T3" fmla="*/ 75 h 78"/>
                  <a:gd name="T4" fmla="*/ 32 w 32"/>
                  <a:gd name="T5" fmla="*/ 9 h 78"/>
                  <a:gd name="T6" fmla="*/ 23 w 32"/>
                  <a:gd name="T7" fmla="*/ 0 h 78"/>
                  <a:gd name="T8" fmla="*/ 10 w 32"/>
                  <a:gd name="T9" fmla="*/ 10 h 78"/>
                  <a:gd name="T10" fmla="*/ 0 w 32"/>
                  <a:gd name="T11" fmla="*/ 17 h 78"/>
                  <a:gd name="T12" fmla="*/ 0 w 32"/>
                  <a:gd name="T13" fmla="*/ 75 h 78"/>
                  <a:gd name="T14" fmla="*/ 3 w 32"/>
                  <a:gd name="T15" fmla="*/ 78 h 78"/>
                  <a:gd name="T16" fmla="*/ 29 w 32"/>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
              <p:cNvSpPr/>
              <p:nvPr/>
            </p:nvSpPr>
            <p:spPr bwMode="auto">
              <a:xfrm>
                <a:off x="4330700" y="1841500"/>
                <a:ext cx="120650" cy="252413"/>
              </a:xfrm>
              <a:custGeom>
                <a:avLst/>
                <a:gdLst>
                  <a:gd name="T0" fmla="*/ 30 w 32"/>
                  <a:gd name="T1" fmla="*/ 67 h 67"/>
                  <a:gd name="T2" fmla="*/ 32 w 32"/>
                  <a:gd name="T3" fmla="*/ 64 h 67"/>
                  <a:gd name="T4" fmla="*/ 32 w 32"/>
                  <a:gd name="T5" fmla="*/ 0 h 67"/>
                  <a:gd name="T6" fmla="*/ 20 w 32"/>
                  <a:gd name="T7" fmla="*/ 10 h 67"/>
                  <a:gd name="T8" fmla="*/ 16 w 32"/>
                  <a:gd name="T9" fmla="*/ 13 h 67"/>
                  <a:gd name="T10" fmla="*/ 5 w 32"/>
                  <a:gd name="T11" fmla="*/ 12 h 67"/>
                  <a:gd name="T12" fmla="*/ 4 w 32"/>
                  <a:gd name="T13" fmla="*/ 11 h 67"/>
                  <a:gd name="T14" fmla="*/ 0 w 32"/>
                  <a:gd name="T15" fmla="*/ 7 h 67"/>
                  <a:gd name="T16" fmla="*/ 0 w 32"/>
                  <a:gd name="T17" fmla="*/ 64 h 67"/>
                  <a:gd name="T18" fmla="*/ 3 w 32"/>
                  <a:gd name="T19" fmla="*/ 67 h 67"/>
                  <a:gd name="T20" fmla="*/ 30 w 32"/>
                  <a:gd name="T2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2"/>
              <p:cNvSpPr/>
              <p:nvPr/>
            </p:nvSpPr>
            <p:spPr bwMode="auto">
              <a:xfrm>
                <a:off x="4489450" y="1720850"/>
                <a:ext cx="120650" cy="373063"/>
              </a:xfrm>
              <a:custGeom>
                <a:avLst/>
                <a:gdLst>
                  <a:gd name="T0" fmla="*/ 29 w 32"/>
                  <a:gd name="T1" fmla="*/ 99 h 99"/>
                  <a:gd name="T2" fmla="*/ 32 w 32"/>
                  <a:gd name="T3" fmla="*/ 96 h 99"/>
                  <a:gd name="T4" fmla="*/ 32 w 32"/>
                  <a:gd name="T5" fmla="*/ 0 h 99"/>
                  <a:gd name="T6" fmla="*/ 13 w 32"/>
                  <a:gd name="T7" fmla="*/ 15 h 99"/>
                  <a:gd name="T8" fmla="*/ 0 w 32"/>
                  <a:gd name="T9" fmla="*/ 25 h 99"/>
                  <a:gd name="T10" fmla="*/ 0 w 32"/>
                  <a:gd name="T11" fmla="*/ 96 h 99"/>
                  <a:gd name="T12" fmla="*/ 3 w 32"/>
                  <a:gd name="T13" fmla="*/ 99 h 99"/>
                  <a:gd name="T14" fmla="*/ 29 w 32"/>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3"/>
              <p:cNvSpPr/>
              <p:nvPr/>
            </p:nvSpPr>
            <p:spPr bwMode="auto">
              <a:xfrm>
                <a:off x="3784600" y="1525588"/>
                <a:ext cx="935038" cy="541338"/>
              </a:xfrm>
              <a:custGeom>
                <a:avLst/>
                <a:gdLst>
                  <a:gd name="T0" fmla="*/ 248 w 248"/>
                  <a:gd name="T1" fmla="*/ 8 h 144"/>
                  <a:gd name="T2" fmla="*/ 245 w 248"/>
                  <a:gd name="T3" fmla="*/ 2 h 144"/>
                  <a:gd name="T4" fmla="*/ 239 w 248"/>
                  <a:gd name="T5" fmla="*/ 0 h 144"/>
                  <a:gd name="T6" fmla="*/ 230 w 248"/>
                  <a:gd name="T7" fmla="*/ 0 h 144"/>
                  <a:gd name="T8" fmla="*/ 200 w 248"/>
                  <a:gd name="T9" fmla="*/ 0 h 144"/>
                  <a:gd name="T10" fmla="*/ 197 w 248"/>
                  <a:gd name="T11" fmla="*/ 1 h 144"/>
                  <a:gd name="T12" fmla="*/ 196 w 248"/>
                  <a:gd name="T13" fmla="*/ 1 h 144"/>
                  <a:gd name="T14" fmla="*/ 191 w 248"/>
                  <a:gd name="T15" fmla="*/ 8 h 144"/>
                  <a:gd name="T16" fmla="*/ 197 w 248"/>
                  <a:gd name="T17" fmla="*/ 16 h 144"/>
                  <a:gd name="T18" fmla="*/ 200 w 248"/>
                  <a:gd name="T19" fmla="*/ 17 h 144"/>
                  <a:gd name="T20" fmla="*/ 210 w 248"/>
                  <a:gd name="T21" fmla="*/ 17 h 144"/>
                  <a:gd name="T22" fmla="*/ 215 w 248"/>
                  <a:gd name="T23" fmla="*/ 17 h 144"/>
                  <a:gd name="T24" fmla="*/ 206 w 248"/>
                  <a:gd name="T25" fmla="*/ 24 h 144"/>
                  <a:gd name="T26" fmla="*/ 189 w 248"/>
                  <a:gd name="T27" fmla="*/ 39 h 144"/>
                  <a:gd name="T28" fmla="*/ 179 w 248"/>
                  <a:gd name="T29" fmla="*/ 47 h 144"/>
                  <a:gd name="T30" fmla="*/ 166 w 248"/>
                  <a:gd name="T31" fmla="*/ 57 h 144"/>
                  <a:gd name="T32" fmla="*/ 158 w 248"/>
                  <a:gd name="T33" fmla="*/ 63 h 144"/>
                  <a:gd name="T34" fmla="*/ 150 w 248"/>
                  <a:gd name="T35" fmla="*/ 55 h 144"/>
                  <a:gd name="T36" fmla="*/ 146 w 248"/>
                  <a:gd name="T37" fmla="*/ 52 h 144"/>
                  <a:gd name="T38" fmla="*/ 136 w 248"/>
                  <a:gd name="T39" fmla="*/ 42 h 144"/>
                  <a:gd name="T40" fmla="*/ 134 w 248"/>
                  <a:gd name="T41" fmla="*/ 40 h 144"/>
                  <a:gd name="T42" fmla="*/ 123 w 248"/>
                  <a:gd name="T43" fmla="*/ 39 h 144"/>
                  <a:gd name="T44" fmla="*/ 114 w 248"/>
                  <a:gd name="T45" fmla="*/ 46 h 144"/>
                  <a:gd name="T46" fmla="*/ 104 w 248"/>
                  <a:gd name="T47" fmla="*/ 54 h 144"/>
                  <a:gd name="T48" fmla="*/ 97 w 248"/>
                  <a:gd name="T49" fmla="*/ 58 h 144"/>
                  <a:gd name="T50" fmla="*/ 94 w 248"/>
                  <a:gd name="T51" fmla="*/ 61 h 144"/>
                  <a:gd name="T52" fmla="*/ 62 w 248"/>
                  <a:gd name="T53" fmla="*/ 85 h 144"/>
                  <a:gd name="T54" fmla="*/ 61 w 248"/>
                  <a:gd name="T55" fmla="*/ 86 h 144"/>
                  <a:gd name="T56" fmla="*/ 51 w 248"/>
                  <a:gd name="T57" fmla="*/ 93 h 144"/>
                  <a:gd name="T58" fmla="*/ 9 w 248"/>
                  <a:gd name="T59" fmla="*/ 124 h 144"/>
                  <a:gd name="T60" fmla="*/ 4 w 248"/>
                  <a:gd name="T61" fmla="*/ 128 h 144"/>
                  <a:gd name="T62" fmla="*/ 3 w 248"/>
                  <a:gd name="T63" fmla="*/ 140 h 144"/>
                  <a:gd name="T64" fmla="*/ 11 w 248"/>
                  <a:gd name="T65" fmla="*/ 143 h 144"/>
                  <a:gd name="T66" fmla="*/ 15 w 248"/>
                  <a:gd name="T67" fmla="*/ 142 h 144"/>
                  <a:gd name="T68" fmla="*/ 51 w 248"/>
                  <a:gd name="T69" fmla="*/ 114 h 144"/>
                  <a:gd name="T70" fmla="*/ 61 w 248"/>
                  <a:gd name="T71" fmla="*/ 107 h 144"/>
                  <a:gd name="T72" fmla="*/ 62 w 248"/>
                  <a:gd name="T73" fmla="*/ 107 h 144"/>
                  <a:gd name="T74" fmla="*/ 94 w 248"/>
                  <a:gd name="T75" fmla="*/ 82 h 144"/>
                  <a:gd name="T76" fmla="*/ 98 w 248"/>
                  <a:gd name="T77" fmla="*/ 80 h 144"/>
                  <a:gd name="T78" fmla="*/ 104 w 248"/>
                  <a:gd name="T79" fmla="*/ 75 h 144"/>
                  <a:gd name="T80" fmla="*/ 114 w 248"/>
                  <a:gd name="T81" fmla="*/ 67 h 144"/>
                  <a:gd name="T82" fmla="*/ 127 w 248"/>
                  <a:gd name="T83" fmla="*/ 57 h 144"/>
                  <a:gd name="T84" fmla="*/ 136 w 248"/>
                  <a:gd name="T85" fmla="*/ 66 h 144"/>
                  <a:gd name="T86" fmla="*/ 146 w 248"/>
                  <a:gd name="T87" fmla="*/ 76 h 144"/>
                  <a:gd name="T88" fmla="*/ 150 w 248"/>
                  <a:gd name="T89" fmla="*/ 79 h 144"/>
                  <a:gd name="T90" fmla="*/ 151 w 248"/>
                  <a:gd name="T91" fmla="*/ 81 h 144"/>
                  <a:gd name="T92" fmla="*/ 162 w 248"/>
                  <a:gd name="T93" fmla="*/ 82 h 144"/>
                  <a:gd name="T94" fmla="*/ 166 w 248"/>
                  <a:gd name="T95" fmla="*/ 79 h 144"/>
                  <a:gd name="T96" fmla="*/ 179 w 248"/>
                  <a:gd name="T97" fmla="*/ 69 h 144"/>
                  <a:gd name="T98" fmla="*/ 189 w 248"/>
                  <a:gd name="T99" fmla="*/ 61 h 144"/>
                  <a:gd name="T100" fmla="*/ 202 w 248"/>
                  <a:gd name="T101" fmla="*/ 51 h 144"/>
                  <a:gd name="T102" fmla="*/ 230 w 248"/>
                  <a:gd name="T103" fmla="*/ 27 h 144"/>
                  <a:gd name="T104" fmla="*/ 231 w 248"/>
                  <a:gd name="T105" fmla="*/ 26 h 144"/>
                  <a:gd name="T106" fmla="*/ 231 w 248"/>
                  <a:gd name="T107" fmla="*/ 46 h 144"/>
                  <a:gd name="T108" fmla="*/ 239 w 248"/>
                  <a:gd name="T109" fmla="*/ 54 h 144"/>
                  <a:gd name="T110" fmla="*/ 248 w 248"/>
                  <a:gd name="T111" fmla="*/ 46 h 144"/>
                  <a:gd name="T112" fmla="*/ 248 w 248"/>
                  <a:gd name="T113" fmla="*/ 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16" name="文本框 37"/>
          <p:cNvSpPr txBox="1"/>
          <p:nvPr/>
        </p:nvSpPr>
        <p:spPr>
          <a:xfrm>
            <a:off x="5217025" y="4821161"/>
            <a:ext cx="2803770" cy="584775"/>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三重境界</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一、三政</a:t>
            </a:r>
            <a:endParaRPr lang="zh-CN" altLang="en-US" sz="4000" b="1" dirty="0">
              <a:latin typeface="微软雅黑" panose="020B0503020204020204" pitchFamily="34" charset="-122"/>
              <a:ea typeface="微软雅黑" panose="020B0503020204020204" pitchFamily="34" charset="-122"/>
            </a:endParaRPr>
          </a:p>
        </p:txBody>
      </p:sp>
      <p:sp>
        <p:nvSpPr>
          <p:cNvPr id="3" name="任意多边形 2"/>
          <p:cNvSpPr/>
          <p:nvPr/>
        </p:nvSpPr>
        <p:spPr>
          <a:xfrm rot="2910675">
            <a:off x="9186221" y="1297246"/>
            <a:ext cx="1527176" cy="7377860"/>
          </a:xfrm>
          <a:custGeom>
            <a:avLst/>
            <a:gdLst>
              <a:gd name="connsiteX0" fmla="*/ 0 w 1242204"/>
              <a:gd name="connsiteY0" fmla="*/ 0 h 6001147"/>
              <a:gd name="connsiteX1" fmla="*/ 1242204 w 1242204"/>
              <a:gd name="connsiteY1" fmla="*/ 1098575 h 6001147"/>
              <a:gd name="connsiteX2" fmla="*/ 1242204 w 1242204"/>
              <a:gd name="connsiteY2" fmla="*/ 4596535 h 6001147"/>
              <a:gd name="connsiteX3" fmla="*/ 0 w 1242204"/>
              <a:gd name="connsiteY3" fmla="*/ 6001147 h 6001147"/>
            </a:gdLst>
            <a:ahLst/>
            <a:cxnLst>
              <a:cxn ang="0">
                <a:pos x="connsiteX0" y="connsiteY0"/>
              </a:cxn>
              <a:cxn ang="0">
                <a:pos x="connsiteX1" y="connsiteY1"/>
              </a:cxn>
              <a:cxn ang="0">
                <a:pos x="connsiteX2" y="connsiteY2"/>
              </a:cxn>
              <a:cxn ang="0">
                <a:pos x="connsiteX3" y="connsiteY3"/>
              </a:cxn>
            </a:cxnLst>
            <a:rect l="l" t="t" r="r" b="b"/>
            <a:pathLst>
              <a:path w="1242204" h="6001147">
                <a:moveTo>
                  <a:pt x="0" y="0"/>
                </a:moveTo>
                <a:lnTo>
                  <a:pt x="1242204" y="1098575"/>
                </a:lnTo>
                <a:lnTo>
                  <a:pt x="1242204" y="4596535"/>
                </a:lnTo>
                <a:lnTo>
                  <a:pt x="0" y="6001147"/>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41205" y="1377439"/>
            <a:ext cx="2432309" cy="2985522"/>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31224" t="16927" b="33926"/>
          <a:stretch>
            <a:fillRect/>
          </a:stretch>
        </p:blipFill>
        <p:spPr>
          <a:xfrm flipH="1">
            <a:off x="0" y="3708400"/>
            <a:ext cx="4296667" cy="3149600"/>
          </a:xfrm>
          <a:prstGeom prst="rect">
            <a:avLst/>
          </a:prstGeom>
        </p:spPr>
      </p:pic>
      <p:cxnSp>
        <p:nvCxnSpPr>
          <p:cNvPr id="8" name="直接连接符 7"/>
          <p:cNvCxnSpPr/>
          <p:nvPr/>
        </p:nvCxnSpPr>
        <p:spPr>
          <a:xfrm>
            <a:off x="1976153" y="2824944"/>
            <a:ext cx="5289911" cy="1309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337" name="Rectangle 1"/>
          <p:cNvSpPr>
            <a:spLocks noChangeArrowheads="1"/>
          </p:cNvSpPr>
          <p:nvPr/>
        </p:nvSpPr>
        <p:spPr bwMode="auto">
          <a:xfrm>
            <a:off x="1828799" y="1018013"/>
            <a:ext cx="5582195" cy="181483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just" defTabSz="914400" rtl="0" eaLnBrk="1" fontAlgn="base" latinLnBrk="0" hangingPunct="1">
              <a:lnSpc>
                <a:spcPct val="100000"/>
              </a:lnSpc>
              <a:spcBef>
                <a:spcPct val="0"/>
              </a:spcBef>
              <a:spcAft>
                <a:spcPct val="0"/>
              </a:spcAft>
              <a:buClrTx/>
              <a:buSzTx/>
              <a:buFontTx/>
              <a:buNone/>
            </a:pPr>
            <a:r>
              <a:rPr lang="zh-CN" altLang="en-US" sz="2800" b="1" dirty="0" smtClean="0">
                <a:solidFill>
                  <a:srgbClr val="1F4E79"/>
                </a:solidFill>
                <a:latin typeface="微软雅黑" panose="020B0503020204020204" pitchFamily="34" charset="-122"/>
                <a:ea typeface="微软雅黑" panose="020B0503020204020204" pitchFamily="34" charset="-122"/>
              </a:rPr>
              <a:t>    陶行知说，做一个校长谈何容易！说得小些，他关乎千百人的学业前途，说得大些，他关乎国家和学术的兴衰。</a:t>
            </a:r>
            <a:endParaRPr lang="zh-CN" altLang="en-US" sz="2800" b="1" dirty="0" smtClean="0">
              <a:solidFill>
                <a:srgbClr val="1F4E79"/>
              </a:solidFill>
              <a:latin typeface="微软雅黑" panose="020B0503020204020204" pitchFamily="34" charset="-122"/>
              <a:ea typeface="微软雅黑" panose="020B0503020204020204" pitchFamily="34" charset="-122"/>
            </a:endParaRPr>
          </a:p>
        </p:txBody>
      </p:sp>
      <p:sp>
        <p:nvSpPr>
          <p:cNvPr id="14338" name="Rectangle 2"/>
          <p:cNvSpPr>
            <a:spLocks noChangeArrowheads="1"/>
          </p:cNvSpPr>
          <p:nvPr/>
        </p:nvSpPr>
        <p:spPr bwMode="auto">
          <a:xfrm>
            <a:off x="1942005" y="2941833"/>
            <a:ext cx="5355777" cy="138366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l" defTabSz="914400" rtl="0" eaLnBrk="1" fontAlgn="base" latinLnBrk="0" hangingPunct="1">
              <a:lnSpc>
                <a:spcPct val="100000"/>
              </a:lnSpc>
              <a:spcBef>
                <a:spcPct val="0"/>
              </a:spcBef>
              <a:spcAft>
                <a:spcPct val="0"/>
              </a:spcAft>
              <a:buClrTx/>
              <a:buSzTx/>
              <a:buFontTx/>
              <a:buNone/>
            </a:pPr>
            <a:r>
              <a:rPr lang="zh-CN" altLang="en-US" sz="2400" b="1" dirty="0" smtClean="0">
                <a:solidFill>
                  <a:srgbClr val="1F4E79"/>
                </a:solidFill>
                <a:latin typeface="微软雅黑" panose="020B0503020204020204" pitchFamily="34" charset="-122"/>
                <a:ea typeface="微软雅黑" panose="020B0503020204020204" pitchFamily="34" charset="-122"/>
              </a:rPr>
              <a:t> </a:t>
            </a:r>
            <a:r>
              <a:rPr lang="zh-CN" altLang="en-US" sz="2800" b="1" dirty="0" smtClean="0">
                <a:solidFill>
                  <a:srgbClr val="1F4E79"/>
                </a:solidFill>
                <a:latin typeface="微软雅黑" panose="020B0503020204020204" pitchFamily="34" charset="-122"/>
                <a:ea typeface="微软雅黑" panose="020B0503020204020204" pitchFamily="34" charset="-122"/>
              </a:rPr>
              <a:t> 学校管理工作者责任重大。 我们怎样才能做到正确行政，既要干活，又要干净，还要干好呢？</a:t>
            </a:r>
            <a:endParaRPr lang="zh-CN" altLang="en-US" sz="2800" b="1" dirty="0" smtClean="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blinds(horizontal)">
                                      <p:cBhvr>
                                        <p:cTn id="7" dur="500"/>
                                        <p:tgtEl>
                                          <p:spTgt spid="14337"/>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338"/>
                                        </p:tgtEl>
                                        <p:attrNameLst>
                                          <p:attrName>style.visibility</p:attrName>
                                        </p:attrNameLst>
                                      </p:cBhvr>
                                      <p:to>
                                        <p:strVal val="visible"/>
                                      </p:to>
                                    </p:set>
                                    <p:animEffect transition="in" filter="blinds(horizontal)">
                                      <p:cBhvr>
                                        <p:cTn id="16"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bldLvl="0" animBg="1"/>
      <p:bldP spid="14338"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8417225" y="1595700"/>
            <a:ext cx="2253803" cy="3466399"/>
          </a:xfrm>
          <a:custGeom>
            <a:avLst/>
            <a:gdLst>
              <a:gd name="connsiteX0" fmla="*/ 0 w 2253803"/>
              <a:gd name="connsiteY0" fmla="*/ 0 h 3466399"/>
              <a:gd name="connsiteX1" fmla="*/ 2253803 w 2253803"/>
              <a:gd name="connsiteY1" fmla="*/ 0 h 3466399"/>
              <a:gd name="connsiteX2" fmla="*/ 2253803 w 2253803"/>
              <a:gd name="connsiteY2" fmla="*/ 3466399 h 3466399"/>
              <a:gd name="connsiteX3" fmla="*/ 2229408 w 2253803"/>
              <a:gd name="connsiteY3" fmla="*/ 3466399 h 3466399"/>
              <a:gd name="connsiteX4" fmla="*/ 0 w 2253803"/>
              <a:gd name="connsiteY4" fmla="*/ 2975834 h 3466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3" h="3466399">
                <a:moveTo>
                  <a:pt x="0" y="0"/>
                </a:moveTo>
                <a:lnTo>
                  <a:pt x="2253803" y="0"/>
                </a:lnTo>
                <a:lnTo>
                  <a:pt x="2253803" y="3466399"/>
                </a:lnTo>
                <a:lnTo>
                  <a:pt x="2229408" y="3466399"/>
                </a:lnTo>
                <a:lnTo>
                  <a:pt x="0" y="2975834"/>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8790604" y="4656290"/>
            <a:ext cx="1880424" cy="418688"/>
          </a:xfrm>
          <a:custGeom>
            <a:avLst/>
            <a:gdLst>
              <a:gd name="connsiteX0" fmla="*/ 0 w 1880424"/>
              <a:gd name="connsiteY0" fmla="*/ 0 h 418688"/>
              <a:gd name="connsiteX1" fmla="*/ 1880424 w 1880424"/>
              <a:gd name="connsiteY1" fmla="*/ 418688 h 418688"/>
              <a:gd name="connsiteX2" fmla="*/ 65983 w 1880424"/>
              <a:gd name="connsiteY2" fmla="*/ 418688 h 418688"/>
            </a:gdLst>
            <a:ahLst/>
            <a:cxnLst>
              <a:cxn ang="0">
                <a:pos x="connsiteX0" y="connsiteY0"/>
              </a:cxn>
              <a:cxn ang="0">
                <a:pos x="connsiteX1" y="connsiteY1"/>
              </a:cxn>
              <a:cxn ang="0">
                <a:pos x="connsiteX2" y="connsiteY2"/>
              </a:cxn>
            </a:cxnLst>
            <a:rect l="l" t="t" r="r" b="b"/>
            <a:pathLst>
              <a:path w="1880424" h="418688">
                <a:moveTo>
                  <a:pt x="0" y="0"/>
                </a:moveTo>
                <a:lnTo>
                  <a:pt x="1880424" y="418688"/>
                </a:lnTo>
                <a:lnTo>
                  <a:pt x="65983" y="41868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249325">
            <a:off x="8858389" y="5061087"/>
            <a:ext cx="850005" cy="1608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print"/>
          <a:stretch>
            <a:fillRect/>
          </a:stretch>
        </p:blipFill>
        <p:spPr>
          <a:xfrm>
            <a:off x="8790604" y="5626746"/>
            <a:ext cx="1550948" cy="187098"/>
          </a:xfrm>
          <a:prstGeom prst="rect">
            <a:avLst/>
          </a:prstGeom>
        </p:spPr>
      </p:pic>
      <p:sp>
        <p:nvSpPr>
          <p:cNvPr id="7" name="文本框 6"/>
          <p:cNvSpPr txBox="1"/>
          <p:nvPr/>
        </p:nvSpPr>
        <p:spPr>
          <a:xfrm>
            <a:off x="8780508" y="1900661"/>
            <a:ext cx="1565268"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 </a:t>
            </a:r>
            <a:r>
              <a:rPr lang="en-US" altLang="zh-CN" sz="2800" b="1" dirty="0" smtClean="0">
                <a:solidFill>
                  <a:schemeClr val="bg1"/>
                </a:solidFill>
                <a:latin typeface="微软雅黑" panose="020B0503020204020204" pitchFamily="34" charset="-122"/>
                <a:ea typeface="微软雅黑" panose="020B0503020204020204" pitchFamily="34" charset="-122"/>
              </a:rPr>
              <a:t>3.</a:t>
            </a:r>
            <a:r>
              <a:rPr lang="zh-CN" altLang="en-US" sz="2800" b="1" dirty="0" smtClean="0">
                <a:solidFill>
                  <a:schemeClr val="bg1"/>
                </a:solidFill>
                <a:latin typeface="微软雅黑" panose="020B0503020204020204" pitchFamily="34" charset="-122"/>
                <a:ea typeface="微软雅黑" panose="020B0503020204020204" pitchFamily="34" charset="-122"/>
              </a:rPr>
              <a:t>智 政</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8623883" y="2454443"/>
            <a:ext cx="1971412" cy="1753235"/>
          </a:xfrm>
          <a:prstGeom prst="rect">
            <a:avLst/>
          </a:prstGeom>
        </p:spPr>
        <p:txBody>
          <a:bodyPr wrap="square">
            <a:spAutoFit/>
          </a:bodyPr>
          <a:lstStyle/>
          <a:p>
            <a:pPr algn="just"/>
            <a:r>
              <a:rPr lang="zh-CN" altLang="zh-CN" b="1" dirty="0" smtClean="0">
                <a:solidFill>
                  <a:schemeClr val="bg1"/>
                </a:solidFill>
                <a:latin typeface="微软雅黑" panose="020B0503020204020204" pitchFamily="34" charset="-122"/>
                <a:ea typeface="微软雅黑" panose="020B0503020204020204" pitchFamily="34" charset="-122"/>
              </a:rPr>
              <a:t>促进学校和谐、健康、可持续发展则需要科学执政，这便是智政。智政要讲科学，能成事。</a:t>
            </a:r>
            <a:endParaRPr lang="zh-CN" altLang="zh-CN" b="1" dirty="0" smtClean="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8857555" y="2344302"/>
            <a:ext cx="139759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任意多边形 9"/>
          <p:cNvSpPr/>
          <p:nvPr/>
        </p:nvSpPr>
        <p:spPr>
          <a:xfrm>
            <a:off x="4969099" y="1595700"/>
            <a:ext cx="2253803" cy="3466399"/>
          </a:xfrm>
          <a:custGeom>
            <a:avLst/>
            <a:gdLst>
              <a:gd name="connsiteX0" fmla="*/ 0 w 2253803"/>
              <a:gd name="connsiteY0" fmla="*/ 0 h 3466399"/>
              <a:gd name="connsiteX1" fmla="*/ 2253803 w 2253803"/>
              <a:gd name="connsiteY1" fmla="*/ 0 h 3466399"/>
              <a:gd name="connsiteX2" fmla="*/ 2253803 w 2253803"/>
              <a:gd name="connsiteY2" fmla="*/ 3466399 h 3466399"/>
              <a:gd name="connsiteX3" fmla="*/ 2229408 w 2253803"/>
              <a:gd name="connsiteY3" fmla="*/ 3466399 h 3466399"/>
              <a:gd name="connsiteX4" fmla="*/ 0 w 2253803"/>
              <a:gd name="connsiteY4" fmla="*/ 2975834 h 3466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3" h="3466399">
                <a:moveTo>
                  <a:pt x="0" y="0"/>
                </a:moveTo>
                <a:lnTo>
                  <a:pt x="2253803" y="0"/>
                </a:lnTo>
                <a:lnTo>
                  <a:pt x="2253803" y="3466399"/>
                </a:lnTo>
                <a:lnTo>
                  <a:pt x="2229408" y="3466399"/>
                </a:lnTo>
                <a:lnTo>
                  <a:pt x="0" y="2975834"/>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5342478" y="4656290"/>
            <a:ext cx="1880424" cy="418688"/>
          </a:xfrm>
          <a:custGeom>
            <a:avLst/>
            <a:gdLst>
              <a:gd name="connsiteX0" fmla="*/ 0 w 1880424"/>
              <a:gd name="connsiteY0" fmla="*/ 0 h 418688"/>
              <a:gd name="connsiteX1" fmla="*/ 1880424 w 1880424"/>
              <a:gd name="connsiteY1" fmla="*/ 418688 h 418688"/>
              <a:gd name="connsiteX2" fmla="*/ 65983 w 1880424"/>
              <a:gd name="connsiteY2" fmla="*/ 418688 h 418688"/>
            </a:gdLst>
            <a:ahLst/>
            <a:cxnLst>
              <a:cxn ang="0">
                <a:pos x="connsiteX0" y="connsiteY0"/>
              </a:cxn>
              <a:cxn ang="0">
                <a:pos x="connsiteX1" y="connsiteY1"/>
              </a:cxn>
              <a:cxn ang="0">
                <a:pos x="connsiteX2" y="connsiteY2"/>
              </a:cxn>
            </a:cxnLst>
            <a:rect l="l" t="t" r="r" b="b"/>
            <a:pathLst>
              <a:path w="1880424" h="418688">
                <a:moveTo>
                  <a:pt x="0" y="0"/>
                </a:moveTo>
                <a:lnTo>
                  <a:pt x="1880424" y="418688"/>
                </a:lnTo>
                <a:lnTo>
                  <a:pt x="65983" y="41868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249325">
            <a:off x="5410263" y="5061087"/>
            <a:ext cx="850005" cy="1608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1" cstate="print"/>
          <a:stretch>
            <a:fillRect/>
          </a:stretch>
        </p:blipFill>
        <p:spPr>
          <a:xfrm>
            <a:off x="5342478" y="5626746"/>
            <a:ext cx="1550948" cy="187098"/>
          </a:xfrm>
          <a:prstGeom prst="rect">
            <a:avLst/>
          </a:prstGeom>
        </p:spPr>
      </p:pic>
      <p:sp>
        <p:nvSpPr>
          <p:cNvPr id="14" name="文本框 13"/>
          <p:cNvSpPr txBox="1"/>
          <p:nvPr/>
        </p:nvSpPr>
        <p:spPr>
          <a:xfrm>
            <a:off x="5132705" y="1899920"/>
            <a:ext cx="1649095" cy="52197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*2.</a:t>
            </a:r>
            <a:r>
              <a:rPr lang="zh-CN" altLang="en-US" sz="2800" b="1" dirty="0" smtClean="0">
                <a:solidFill>
                  <a:schemeClr val="bg1"/>
                </a:solidFill>
                <a:latin typeface="微软雅黑" panose="020B0503020204020204" pitchFamily="34" charset="-122"/>
                <a:ea typeface="微软雅黑" panose="020B0503020204020204" pitchFamily="34" charset="-122"/>
              </a:rPr>
              <a:t>廉 政</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4941116" y="2404109"/>
            <a:ext cx="2281805" cy="2030095"/>
          </a:xfrm>
          <a:prstGeom prst="rect">
            <a:avLst/>
          </a:prstGeom>
        </p:spPr>
        <p:txBody>
          <a:bodyPr wrap="square">
            <a:spAutoFit/>
          </a:bodyPr>
          <a:lstStyle/>
          <a:p>
            <a:r>
              <a:rPr lang="zh-CN" altLang="zh-CN" b="1" dirty="0" smtClean="0">
                <a:solidFill>
                  <a:schemeClr val="bg1"/>
                </a:solidFill>
                <a:latin typeface="微软雅黑" panose="020B0503020204020204" pitchFamily="34" charset="-122"/>
                <a:ea typeface="微软雅黑" panose="020B0503020204020204" pitchFamily="34" charset="-122"/>
              </a:rPr>
              <a:t>“其身正，不令而行。其身不正，虽令不从。”“公生明，廉生威。”应该做到学为人师，行为世范。廉政要求</a:t>
            </a:r>
            <a:r>
              <a:rPr lang="zh-CN" altLang="zh-CN" b="1" dirty="0" smtClean="0">
                <a:solidFill>
                  <a:schemeClr val="bg1"/>
                </a:solidFill>
                <a:latin typeface="微软雅黑" panose="020B0503020204020204" pitchFamily="34" charset="-122"/>
                <a:ea typeface="微软雅黑" panose="020B0503020204020204" pitchFamily="34" charset="-122"/>
              </a:rPr>
              <a:t>能干事，不</a:t>
            </a:r>
            <a:r>
              <a:rPr lang="zh-CN" altLang="zh-CN" b="1" dirty="0" smtClean="0">
                <a:solidFill>
                  <a:schemeClr val="bg1"/>
                </a:solidFill>
                <a:latin typeface="微软雅黑" panose="020B0503020204020204" pitchFamily="34" charset="-122"/>
                <a:ea typeface="微软雅黑" panose="020B0503020204020204" pitchFamily="34" charset="-122"/>
              </a:rPr>
              <a:t>出事</a:t>
            </a:r>
            <a:r>
              <a:rPr lang="zh-CN" altLang="zh-CN" b="1" dirty="0" smtClean="0">
                <a:solidFill>
                  <a:schemeClr val="bg1"/>
                </a:solidFill>
                <a:latin typeface="微软雅黑" panose="020B0503020204020204" pitchFamily="34" charset="-122"/>
                <a:ea typeface="微软雅黑" panose="020B0503020204020204" pitchFamily="34" charset="-122"/>
              </a:rPr>
              <a:t>。</a:t>
            </a:r>
            <a:endParaRPr lang="zh-CN" altLang="zh-CN" b="1" dirty="0" smtClean="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5409429" y="2344302"/>
            <a:ext cx="139759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任意多边形 16"/>
          <p:cNvSpPr/>
          <p:nvPr/>
        </p:nvSpPr>
        <p:spPr>
          <a:xfrm>
            <a:off x="1520973" y="1595700"/>
            <a:ext cx="2253803" cy="3466399"/>
          </a:xfrm>
          <a:custGeom>
            <a:avLst/>
            <a:gdLst>
              <a:gd name="connsiteX0" fmla="*/ 0 w 2253803"/>
              <a:gd name="connsiteY0" fmla="*/ 0 h 3466399"/>
              <a:gd name="connsiteX1" fmla="*/ 2253803 w 2253803"/>
              <a:gd name="connsiteY1" fmla="*/ 0 h 3466399"/>
              <a:gd name="connsiteX2" fmla="*/ 2253803 w 2253803"/>
              <a:gd name="connsiteY2" fmla="*/ 3466399 h 3466399"/>
              <a:gd name="connsiteX3" fmla="*/ 2229408 w 2253803"/>
              <a:gd name="connsiteY3" fmla="*/ 3466399 h 3466399"/>
              <a:gd name="connsiteX4" fmla="*/ 0 w 2253803"/>
              <a:gd name="connsiteY4" fmla="*/ 2975834 h 3466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3" h="3466399">
                <a:moveTo>
                  <a:pt x="0" y="0"/>
                </a:moveTo>
                <a:lnTo>
                  <a:pt x="2253803" y="0"/>
                </a:lnTo>
                <a:lnTo>
                  <a:pt x="2253803" y="3466399"/>
                </a:lnTo>
                <a:lnTo>
                  <a:pt x="2229408" y="3466399"/>
                </a:lnTo>
                <a:lnTo>
                  <a:pt x="0" y="2975834"/>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894352" y="4656290"/>
            <a:ext cx="1880424" cy="418688"/>
          </a:xfrm>
          <a:custGeom>
            <a:avLst/>
            <a:gdLst>
              <a:gd name="connsiteX0" fmla="*/ 0 w 1880424"/>
              <a:gd name="connsiteY0" fmla="*/ 0 h 418688"/>
              <a:gd name="connsiteX1" fmla="*/ 1880424 w 1880424"/>
              <a:gd name="connsiteY1" fmla="*/ 418688 h 418688"/>
              <a:gd name="connsiteX2" fmla="*/ 65983 w 1880424"/>
              <a:gd name="connsiteY2" fmla="*/ 418688 h 418688"/>
            </a:gdLst>
            <a:ahLst/>
            <a:cxnLst>
              <a:cxn ang="0">
                <a:pos x="connsiteX0" y="connsiteY0"/>
              </a:cxn>
              <a:cxn ang="0">
                <a:pos x="connsiteX1" y="connsiteY1"/>
              </a:cxn>
              <a:cxn ang="0">
                <a:pos x="connsiteX2" y="connsiteY2"/>
              </a:cxn>
            </a:cxnLst>
            <a:rect l="l" t="t" r="r" b="b"/>
            <a:pathLst>
              <a:path w="1880424" h="418688">
                <a:moveTo>
                  <a:pt x="0" y="0"/>
                </a:moveTo>
                <a:lnTo>
                  <a:pt x="1880424" y="418688"/>
                </a:lnTo>
                <a:lnTo>
                  <a:pt x="65983" y="41868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1249325">
            <a:off x="1962137" y="5061087"/>
            <a:ext cx="850005" cy="1608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1" cstate="print"/>
          <a:stretch>
            <a:fillRect/>
          </a:stretch>
        </p:blipFill>
        <p:spPr>
          <a:xfrm>
            <a:off x="1894352" y="5626746"/>
            <a:ext cx="1550948" cy="187098"/>
          </a:xfrm>
          <a:prstGeom prst="rect">
            <a:avLst/>
          </a:prstGeom>
        </p:spPr>
      </p:pic>
      <p:sp>
        <p:nvSpPr>
          <p:cNvPr id="21" name="文本框 20"/>
          <p:cNvSpPr txBox="1"/>
          <p:nvPr/>
        </p:nvSpPr>
        <p:spPr>
          <a:xfrm>
            <a:off x="1962637" y="1900661"/>
            <a:ext cx="132789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1.</a:t>
            </a:r>
            <a:r>
              <a:rPr lang="zh-CN" altLang="en-US" sz="2800" b="1" dirty="0" smtClean="0">
                <a:solidFill>
                  <a:schemeClr val="bg1"/>
                </a:solidFill>
                <a:latin typeface="微软雅黑" panose="020B0503020204020204" pitchFamily="34" charset="-122"/>
                <a:ea typeface="微软雅黑" panose="020B0503020204020204" pitchFamily="34" charset="-122"/>
              </a:rPr>
              <a:t>勤 政</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1853967" y="2504777"/>
            <a:ext cx="1571884" cy="1476375"/>
          </a:xfrm>
          <a:prstGeom prst="rect">
            <a:avLst/>
          </a:prstGeom>
        </p:spPr>
        <p:txBody>
          <a:bodyPr wrap="square">
            <a:spAutoFit/>
          </a:bodyPr>
          <a:lstStyle/>
          <a:p>
            <a:pPr algn="just"/>
            <a:r>
              <a:rPr lang="zh-CN" altLang="zh-CN" b="1" dirty="0" smtClean="0">
                <a:solidFill>
                  <a:schemeClr val="bg1"/>
                </a:solidFill>
                <a:latin typeface="微软雅黑" panose="020B0503020204020204" pitchFamily="34" charset="-122"/>
                <a:ea typeface="微软雅黑" panose="020B0503020204020204" pitchFamily="34" charset="-122"/>
              </a:rPr>
              <a:t>要在其位，谋其政，勤政要求想干事，出实招，</a:t>
            </a:r>
            <a:r>
              <a:rPr lang="zh-CN" altLang="zh-CN" b="1" dirty="0" smtClean="0">
                <a:solidFill>
                  <a:schemeClr val="bg1"/>
                </a:solidFill>
                <a:latin typeface="微软雅黑" panose="020B0503020204020204" pitchFamily="34" charset="-122"/>
                <a:ea typeface="微软雅黑" panose="020B0503020204020204" pitchFamily="34" charset="-122"/>
              </a:rPr>
              <a:t>干正事，不误事</a:t>
            </a:r>
            <a:r>
              <a:rPr lang="zh-CN" altLang="zh-CN" b="1" dirty="0" smtClean="0">
                <a:solidFill>
                  <a:schemeClr val="bg1"/>
                </a:solidFill>
                <a:latin typeface="微软雅黑" panose="020B0503020204020204" pitchFamily="34" charset="-122"/>
                <a:ea typeface="微软雅黑" panose="020B0503020204020204" pitchFamily="34" charset="-122"/>
              </a:rPr>
              <a:t>。 </a:t>
            </a:r>
            <a:endParaRPr lang="zh-CN" altLang="en-US" b="1" dirty="0">
              <a:solidFill>
                <a:schemeClr val="bg1"/>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1961303" y="2344302"/>
            <a:ext cx="139759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一、三政</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par>
                                <p:cTn id="14" presetID="3" presetClass="entr" presetSubtype="1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linds(horizontal)">
                                      <p:cBhvr>
                                        <p:cTn id="16" dur="500"/>
                                        <p:tgtEl>
                                          <p:spTgt spid="2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linds(horizontal)">
                                      <p:cBhvr>
                                        <p:cTn id="19" dur="500"/>
                                        <p:tgtEl>
                                          <p:spTgt spid="2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linds(horizontal)">
                                      <p:cBhvr>
                                        <p:cTn id="22" dur="500"/>
                                        <p:tgtEl>
                                          <p:spTgt spid="22"/>
                                        </p:tgtEl>
                                      </p:cBhvr>
                                    </p:animEffect>
                                  </p:childTnLst>
                                </p:cTn>
                              </p:par>
                              <p:par>
                                <p:cTn id="23" presetID="3" presetClass="entr" presetSubtype="1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linds(horizontal)">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linds(horizontal)">
                                      <p:cBhvr>
                                        <p:cTn id="30" dur="500"/>
                                        <p:tgtEl>
                                          <p:spTgt spid="10"/>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linds(horizontal)">
                                      <p:cBhvr>
                                        <p:cTn id="33" dur="500"/>
                                        <p:tgtEl>
                                          <p:spTgt spid="11"/>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linds(horizontal)">
                                      <p:cBhvr>
                                        <p:cTn id="36" dur="500"/>
                                        <p:tgtEl>
                                          <p:spTgt spid="12"/>
                                        </p:tgtEl>
                                      </p:cBhvr>
                                    </p:animEffect>
                                  </p:childTnLst>
                                </p:cTn>
                              </p:par>
                              <p:par>
                                <p:cTn id="37" presetID="3" presetClass="entr" presetSubtype="1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linds(horizontal)">
                                      <p:cBhvr>
                                        <p:cTn id="39" dur="500"/>
                                        <p:tgtEl>
                                          <p:spTgt spid="1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linds(horizontal)">
                                      <p:cBhvr>
                                        <p:cTn id="42" dur="500"/>
                                        <p:tgtEl>
                                          <p:spTgt spid="14"/>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blinds(horizontal)">
                                      <p:cBhvr>
                                        <p:cTn id="45" dur="500"/>
                                        <p:tgtEl>
                                          <p:spTgt spid="15"/>
                                        </p:tgtEl>
                                      </p:cBhvr>
                                    </p:animEffect>
                                  </p:childTnLst>
                                </p:cTn>
                              </p:par>
                              <p:par>
                                <p:cTn id="46" presetID="3" presetClass="entr" presetSubtype="1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blinds(horizontal)">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blinds(horizontal)">
                                      <p:cBhvr>
                                        <p:cTn id="53" dur="500"/>
                                        <p:tgtEl>
                                          <p:spTgt spid="3"/>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blinds(horizontal)">
                                      <p:cBhvr>
                                        <p:cTn id="56" dur="500"/>
                                        <p:tgtEl>
                                          <p:spTgt spid="4"/>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blinds(horizontal)">
                                      <p:cBhvr>
                                        <p:cTn id="59" dur="500"/>
                                        <p:tgtEl>
                                          <p:spTgt spid="5"/>
                                        </p:tgtEl>
                                      </p:cBhvr>
                                    </p:animEffect>
                                  </p:childTnLst>
                                </p:cTn>
                              </p:par>
                              <p:par>
                                <p:cTn id="60" presetID="3" presetClass="entr" presetSubtype="10"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linds(horizontal)">
                                      <p:cBhvr>
                                        <p:cTn id="62" dur="500"/>
                                        <p:tgtEl>
                                          <p:spTgt spid="6"/>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blinds(horizontal)">
                                      <p:cBhvr>
                                        <p:cTn id="65" dur="500"/>
                                        <p:tgtEl>
                                          <p:spTgt spid="7"/>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blinds(horizontal)">
                                      <p:cBhvr>
                                        <p:cTn id="68" dur="500"/>
                                        <p:tgtEl>
                                          <p:spTgt spid="8"/>
                                        </p:tgtEl>
                                      </p:cBhvr>
                                    </p:animEffect>
                                  </p:childTnLst>
                                </p:cTn>
                              </p:par>
                              <p:par>
                                <p:cTn id="69" presetID="3" presetClass="entr" presetSubtype="10" fill="hold"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blinds(horizontal)">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p:bldP spid="8" grpId="0"/>
      <p:bldP spid="10" grpId="0" animBg="1"/>
      <p:bldP spid="11" grpId="0" animBg="1"/>
      <p:bldP spid="12" grpId="0" animBg="1"/>
      <p:bldP spid="14" grpId="0"/>
      <p:bldP spid="15" grpId="0"/>
      <p:bldP spid="17" grpId="0" animBg="1"/>
      <p:bldP spid="18" grpId="0" animBg="1"/>
      <p:bldP spid="19" grpId="0" animBg="1"/>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3577812" y="2452363"/>
            <a:ext cx="5120263" cy="707886"/>
          </a:xfrm>
          <a:prstGeom prst="rect">
            <a:avLst/>
          </a:prstGeom>
          <a:noFill/>
        </p:spPr>
        <p:txBody>
          <a:bodyPr wrap="square" rtlCol="0">
            <a:spAutoFit/>
          </a:bodyPr>
          <a:lstStyle/>
          <a:p>
            <a:pPr algn="ctr"/>
            <a:r>
              <a:rPr lang="zh-CN" altLang="en-US" sz="4000" b="1" dirty="0" smtClean="0">
                <a:solidFill>
                  <a:srgbClr val="1F4E79"/>
                </a:solidFill>
                <a:latin typeface="微软雅黑" panose="020B0503020204020204" pitchFamily="34" charset="-122"/>
                <a:ea typeface="微软雅黑" panose="020B0503020204020204" pitchFamily="34" charset="-122"/>
              </a:rPr>
              <a:t>三政关系</a:t>
            </a:r>
            <a:endParaRPr lang="zh-CN" altLang="en-US" sz="4000" b="1" dirty="0">
              <a:solidFill>
                <a:srgbClr val="1F4E79"/>
              </a:solidFill>
              <a:latin typeface="微软雅黑" panose="020B0503020204020204" pitchFamily="34" charset="-122"/>
              <a:ea typeface="微软雅黑" panose="020B0503020204020204" pitchFamily="34" charset="-122"/>
            </a:endParaRPr>
          </a:p>
        </p:txBody>
      </p:sp>
      <p:grpSp>
        <p:nvGrpSpPr>
          <p:cNvPr id="2" name="组合 33"/>
          <p:cNvGrpSpPr/>
          <p:nvPr/>
        </p:nvGrpSpPr>
        <p:grpSpPr>
          <a:xfrm>
            <a:off x="5123848" y="462617"/>
            <a:ext cx="1944303" cy="1676124"/>
            <a:chOff x="4200400" y="2221206"/>
            <a:chExt cx="636902" cy="549054"/>
          </a:xfrm>
        </p:grpSpPr>
        <p:sp>
          <p:nvSpPr>
            <p:cNvPr id="35" name="六边形 34"/>
            <p:cNvSpPr/>
            <p:nvPr/>
          </p:nvSpPr>
          <p:spPr>
            <a:xfrm>
              <a:off x="4200400" y="2221206"/>
              <a:ext cx="636902" cy="549054"/>
            </a:xfrm>
            <a:prstGeom prst="hexagon">
              <a:avLst>
                <a:gd name="adj" fmla="val 26987"/>
                <a:gd name="vf" fmla="val 11547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a:off x="4259189" y="2271886"/>
              <a:ext cx="519323" cy="447693"/>
            </a:xfrm>
            <a:prstGeom prst="hexagon">
              <a:avLst>
                <a:gd name="adj" fmla="val 26987"/>
                <a:gd name="vf" fmla="val 11547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36"/>
            <p:cNvGrpSpPr/>
            <p:nvPr/>
          </p:nvGrpSpPr>
          <p:grpSpPr>
            <a:xfrm>
              <a:off x="4357818" y="2387359"/>
              <a:ext cx="322065" cy="216749"/>
              <a:chOff x="4627555" y="6219778"/>
              <a:chExt cx="752474" cy="506410"/>
            </a:xfrm>
            <a:solidFill>
              <a:srgbClr val="1F4E79"/>
            </a:solidFill>
          </p:grpSpPr>
          <p:sp>
            <p:nvSpPr>
              <p:cNvPr id="38" name="Freeform 618"/>
              <p:cNvSpPr>
                <a:spLocks noEditPoints="1"/>
              </p:cNvSpPr>
              <p:nvPr/>
            </p:nvSpPr>
            <p:spPr bwMode="auto">
              <a:xfrm>
                <a:off x="4684707" y="6219778"/>
                <a:ext cx="657224" cy="412747"/>
              </a:xfrm>
              <a:custGeom>
                <a:avLst/>
                <a:gdLst>
                  <a:gd name="T0" fmla="*/ 414 w 414"/>
                  <a:gd name="T1" fmla="*/ 0 h 260"/>
                  <a:gd name="T2" fmla="*/ 0 w 414"/>
                  <a:gd name="T3" fmla="*/ 0 h 260"/>
                  <a:gd name="T4" fmla="*/ 0 w 414"/>
                  <a:gd name="T5" fmla="*/ 260 h 260"/>
                  <a:gd name="T6" fmla="*/ 414 w 414"/>
                  <a:gd name="T7" fmla="*/ 260 h 260"/>
                  <a:gd name="T8" fmla="*/ 414 w 414"/>
                  <a:gd name="T9" fmla="*/ 0 h 260"/>
                  <a:gd name="T10" fmla="*/ 390 w 414"/>
                  <a:gd name="T11" fmla="*/ 248 h 260"/>
                  <a:gd name="T12" fmla="*/ 12 w 414"/>
                  <a:gd name="T13" fmla="*/ 248 h 260"/>
                  <a:gd name="T14" fmla="*/ 12 w 414"/>
                  <a:gd name="T15" fmla="*/ 12 h 260"/>
                  <a:gd name="T16" fmla="*/ 390 w 414"/>
                  <a:gd name="T17" fmla="*/ 12 h 260"/>
                  <a:gd name="T18" fmla="*/ 390 w 414"/>
                  <a:gd name="T19" fmla="*/ 2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4" h="260">
                    <a:moveTo>
                      <a:pt x="414" y="0"/>
                    </a:moveTo>
                    <a:lnTo>
                      <a:pt x="0" y="0"/>
                    </a:lnTo>
                    <a:lnTo>
                      <a:pt x="0" y="260"/>
                    </a:lnTo>
                    <a:lnTo>
                      <a:pt x="414" y="260"/>
                    </a:lnTo>
                    <a:lnTo>
                      <a:pt x="414" y="0"/>
                    </a:lnTo>
                    <a:close/>
                    <a:moveTo>
                      <a:pt x="390" y="248"/>
                    </a:moveTo>
                    <a:lnTo>
                      <a:pt x="12" y="248"/>
                    </a:lnTo>
                    <a:lnTo>
                      <a:pt x="12" y="12"/>
                    </a:lnTo>
                    <a:lnTo>
                      <a:pt x="390" y="12"/>
                    </a:lnTo>
                    <a:lnTo>
                      <a:pt x="390" y="2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19"/>
              <p:cNvSpPr>
                <a:spLocks noEditPoints="1"/>
              </p:cNvSpPr>
              <p:nvPr/>
            </p:nvSpPr>
            <p:spPr bwMode="auto">
              <a:xfrm>
                <a:off x="4627555" y="6632527"/>
                <a:ext cx="752474" cy="93661"/>
              </a:xfrm>
              <a:custGeom>
                <a:avLst/>
                <a:gdLst>
                  <a:gd name="T0" fmla="*/ 0 w 40"/>
                  <a:gd name="T1" fmla="*/ 0 h 5"/>
                  <a:gd name="T2" fmla="*/ 0 w 40"/>
                  <a:gd name="T3" fmla="*/ 3 h 5"/>
                  <a:gd name="T4" fmla="*/ 40 w 40"/>
                  <a:gd name="T5" fmla="*/ 3 h 5"/>
                  <a:gd name="T6" fmla="*/ 40 w 40"/>
                  <a:gd name="T7" fmla="*/ 0 h 5"/>
                  <a:gd name="T8" fmla="*/ 0 w 40"/>
                  <a:gd name="T9" fmla="*/ 0 h 5"/>
                  <a:gd name="T10" fmla="*/ 24 w 40"/>
                  <a:gd name="T11" fmla="*/ 2 h 5"/>
                  <a:gd name="T12" fmla="*/ 16 w 40"/>
                  <a:gd name="T13" fmla="*/ 2 h 5"/>
                  <a:gd name="T14" fmla="*/ 16 w 40"/>
                  <a:gd name="T15" fmla="*/ 1 h 5"/>
                  <a:gd name="T16" fmla="*/ 24 w 40"/>
                  <a:gd name="T17" fmla="*/ 1 h 5"/>
                  <a:gd name="T18" fmla="*/ 24 w 40"/>
                  <a:gd name="T1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
                    <a:moveTo>
                      <a:pt x="0" y="0"/>
                    </a:moveTo>
                    <a:cubicBezTo>
                      <a:pt x="0" y="3"/>
                      <a:pt x="0" y="3"/>
                      <a:pt x="0" y="3"/>
                    </a:cubicBezTo>
                    <a:cubicBezTo>
                      <a:pt x="6" y="5"/>
                      <a:pt x="38" y="4"/>
                      <a:pt x="40" y="3"/>
                    </a:cubicBezTo>
                    <a:cubicBezTo>
                      <a:pt x="40" y="0"/>
                      <a:pt x="40" y="0"/>
                      <a:pt x="40" y="0"/>
                    </a:cubicBezTo>
                    <a:lnTo>
                      <a:pt x="0" y="0"/>
                    </a:lnTo>
                    <a:close/>
                    <a:moveTo>
                      <a:pt x="24" y="2"/>
                    </a:moveTo>
                    <a:cubicBezTo>
                      <a:pt x="16" y="2"/>
                      <a:pt x="16" y="2"/>
                      <a:pt x="16" y="2"/>
                    </a:cubicBezTo>
                    <a:cubicBezTo>
                      <a:pt x="16" y="1"/>
                      <a:pt x="16" y="1"/>
                      <a:pt x="16" y="1"/>
                    </a:cubicBezTo>
                    <a:cubicBezTo>
                      <a:pt x="24" y="1"/>
                      <a:pt x="24" y="1"/>
                      <a:pt x="24" y="1"/>
                    </a:cubicBezTo>
                    <a:lnTo>
                      <a:pt x="2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Rectangle 620"/>
              <p:cNvSpPr>
                <a:spLocks noChangeArrowheads="1"/>
              </p:cNvSpPr>
              <p:nvPr/>
            </p:nvSpPr>
            <p:spPr bwMode="auto">
              <a:xfrm>
                <a:off x="4722807" y="6256290"/>
                <a:ext cx="561974"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Freeform 621"/>
              <p:cNvSpPr/>
              <p:nvPr/>
            </p:nvSpPr>
            <p:spPr bwMode="auto">
              <a:xfrm>
                <a:off x="5116507" y="6407101"/>
                <a:ext cx="150813" cy="169861"/>
              </a:xfrm>
              <a:custGeom>
                <a:avLst/>
                <a:gdLst>
                  <a:gd name="T0" fmla="*/ 83 w 95"/>
                  <a:gd name="T1" fmla="*/ 24 h 107"/>
                  <a:gd name="T2" fmla="*/ 12 w 95"/>
                  <a:gd name="T3" fmla="*/ 0 h 107"/>
                  <a:gd name="T4" fmla="*/ 12 w 95"/>
                  <a:gd name="T5" fmla="*/ 0 h 107"/>
                  <a:gd name="T6" fmla="*/ 12 w 95"/>
                  <a:gd name="T7" fmla="*/ 0 h 107"/>
                  <a:gd name="T8" fmla="*/ 12 w 95"/>
                  <a:gd name="T9" fmla="*/ 0 h 107"/>
                  <a:gd name="T10" fmla="*/ 0 w 95"/>
                  <a:gd name="T11" fmla="*/ 83 h 107"/>
                  <a:gd name="T12" fmla="*/ 24 w 95"/>
                  <a:gd name="T13" fmla="*/ 71 h 107"/>
                  <a:gd name="T14" fmla="*/ 59 w 95"/>
                  <a:gd name="T15" fmla="*/ 107 h 107"/>
                  <a:gd name="T16" fmla="*/ 95 w 95"/>
                  <a:gd name="T17" fmla="*/ 83 h 107"/>
                  <a:gd name="T18" fmla="*/ 59 w 95"/>
                  <a:gd name="T19" fmla="*/ 36 h 107"/>
                  <a:gd name="T20" fmla="*/ 83 w 95"/>
                  <a:gd name="T21"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07">
                    <a:moveTo>
                      <a:pt x="83" y="24"/>
                    </a:moveTo>
                    <a:lnTo>
                      <a:pt x="12" y="0"/>
                    </a:lnTo>
                    <a:lnTo>
                      <a:pt x="12" y="0"/>
                    </a:lnTo>
                    <a:lnTo>
                      <a:pt x="12" y="0"/>
                    </a:lnTo>
                    <a:lnTo>
                      <a:pt x="12" y="0"/>
                    </a:lnTo>
                    <a:lnTo>
                      <a:pt x="0" y="83"/>
                    </a:lnTo>
                    <a:lnTo>
                      <a:pt x="24" y="71"/>
                    </a:lnTo>
                    <a:lnTo>
                      <a:pt x="59" y="107"/>
                    </a:lnTo>
                    <a:lnTo>
                      <a:pt x="95" y="83"/>
                    </a:lnTo>
                    <a:lnTo>
                      <a:pt x="59" y="36"/>
                    </a:lnTo>
                    <a:lnTo>
                      <a:pt x="83"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Rectangle 622"/>
              <p:cNvSpPr>
                <a:spLocks noChangeArrowheads="1"/>
              </p:cNvSpPr>
              <p:nvPr/>
            </p:nvSpPr>
            <p:spPr bwMode="auto">
              <a:xfrm>
                <a:off x="4722810" y="6332486"/>
                <a:ext cx="561974" cy="365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3" name="Rectangle 623"/>
              <p:cNvSpPr>
                <a:spLocks noChangeArrowheads="1"/>
              </p:cNvSpPr>
              <p:nvPr/>
            </p:nvSpPr>
            <p:spPr bwMode="auto">
              <a:xfrm>
                <a:off x="4740272" y="6407106"/>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 name="Rectangle 624"/>
              <p:cNvSpPr>
                <a:spLocks noChangeArrowheads="1"/>
              </p:cNvSpPr>
              <p:nvPr/>
            </p:nvSpPr>
            <p:spPr bwMode="auto">
              <a:xfrm>
                <a:off x="4740271" y="6481729"/>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Rectangle 625"/>
              <p:cNvSpPr>
                <a:spLocks noChangeArrowheads="1"/>
              </p:cNvSpPr>
              <p:nvPr/>
            </p:nvSpPr>
            <p:spPr bwMode="auto">
              <a:xfrm>
                <a:off x="4740275" y="6557963"/>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grpSp>
        <p:nvGrpSpPr>
          <p:cNvPr id="4" name="组合 49"/>
          <p:cNvGrpSpPr/>
          <p:nvPr/>
        </p:nvGrpSpPr>
        <p:grpSpPr>
          <a:xfrm>
            <a:off x="3570635" y="2353678"/>
            <a:ext cx="5201731" cy="1161979"/>
            <a:chOff x="3454400" y="3251200"/>
            <a:chExt cx="5201731" cy="1161979"/>
          </a:xfrm>
        </p:grpSpPr>
        <p:cxnSp>
          <p:nvCxnSpPr>
            <p:cNvPr id="46" name="直接连接符 45"/>
            <p:cNvCxnSpPr/>
            <p:nvPr/>
          </p:nvCxnSpPr>
          <p:spPr>
            <a:xfrm>
              <a:off x="3454400" y="3251200"/>
              <a:ext cx="5201731"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454400" y="4413179"/>
              <a:ext cx="5201731" cy="0"/>
            </a:xfrm>
            <a:prstGeom prst="line">
              <a:avLst/>
            </a:prstGeom>
            <a:ln>
              <a:solidFill>
                <a:srgbClr val="1F4E79"/>
              </a:solidFill>
            </a:ln>
          </p:spPr>
          <p:style>
            <a:lnRef idx="1">
              <a:schemeClr val="accent1"/>
            </a:lnRef>
            <a:fillRef idx="0">
              <a:schemeClr val="accent1"/>
            </a:fillRef>
            <a:effectRef idx="0">
              <a:schemeClr val="accent1"/>
            </a:effectRef>
            <a:fontRef idx="minor">
              <a:schemeClr val="tx1"/>
            </a:fontRef>
          </p:style>
        </p:cxnSp>
      </p:grpSp>
      <p:sp>
        <p:nvSpPr>
          <p:cNvPr id="51" name="矩形 50"/>
          <p:cNvSpPr/>
          <p:nvPr/>
        </p:nvSpPr>
        <p:spPr>
          <a:xfrm>
            <a:off x="2543942" y="3718679"/>
            <a:ext cx="7592835" cy="2584450"/>
          </a:xfrm>
          <a:prstGeom prst="rect">
            <a:avLst/>
          </a:prstGeom>
        </p:spPr>
        <p:txBody>
          <a:bodyPr wrap="square">
            <a:spAutoFit/>
          </a:bodyPr>
          <a:lstStyle/>
          <a:p>
            <a:pPr algn="just">
              <a:lnSpc>
                <a:spcPct val="150000"/>
              </a:lnSpc>
            </a:pPr>
            <a:r>
              <a:rPr lang="zh-CN" altLang="zh-CN" sz="2800" b="1" dirty="0" smtClean="0">
                <a:solidFill>
                  <a:srgbClr val="1F4E79"/>
                </a:solidFill>
                <a:latin typeface="微软雅黑" panose="020B0503020204020204" pitchFamily="34" charset="-122"/>
                <a:ea typeface="微软雅黑" panose="020B0503020204020204" pitchFamily="34" charset="-122"/>
              </a:rPr>
              <a:t>不勤政会误事，不廉政会多事，不智政会坏事。</a:t>
            </a:r>
            <a:endParaRPr lang="en-US" altLang="zh-CN" sz="2800" b="1" dirty="0" smtClean="0">
              <a:solidFill>
                <a:srgbClr val="1F4E79"/>
              </a:solidFill>
              <a:latin typeface="微软雅黑" panose="020B0503020204020204" pitchFamily="34" charset="-122"/>
              <a:ea typeface="微软雅黑" panose="020B0503020204020204" pitchFamily="34" charset="-122"/>
            </a:endParaRPr>
          </a:p>
          <a:p>
            <a:pPr algn="just">
              <a:lnSpc>
                <a:spcPct val="150000"/>
              </a:lnSpc>
            </a:pPr>
            <a:r>
              <a:rPr lang="zh-CN" altLang="zh-CN" sz="3200" b="1" u="sng" dirty="0" smtClean="0">
                <a:solidFill>
                  <a:srgbClr val="1F4E79"/>
                </a:solidFill>
                <a:latin typeface="微软雅黑" panose="020B0503020204020204" pitchFamily="34" charset="-122"/>
                <a:ea typeface="微软雅黑" panose="020B0503020204020204" pitchFamily="34" charset="-122"/>
              </a:rPr>
              <a:t>勤政是基础，廉政是保证，智政则是关键。</a:t>
            </a:r>
            <a:endParaRPr lang="zh-CN" altLang="zh-CN" sz="3200" b="1" u="sng" dirty="0" smtClean="0">
              <a:solidFill>
                <a:srgbClr val="1F4E79"/>
              </a:solidFill>
              <a:latin typeface="微软雅黑" panose="020B0503020204020204" pitchFamily="34" charset="-122"/>
              <a:ea typeface="微软雅黑" panose="020B0503020204020204" pitchFamily="34" charset="-122"/>
            </a:endParaRPr>
          </a:p>
          <a:p>
            <a:pPr algn="just">
              <a:lnSpc>
                <a:spcPct val="150000"/>
              </a:lnSpc>
            </a:pPr>
            <a:endParaRPr lang="zh-CN" altLang="zh-CN" sz="2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一、三政</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animEffect transition="in" filter="blinds(horizontal)">
                                      <p:cBhvr>
                                        <p:cTn id="7" dur="500"/>
                                        <p:tgtEl>
                                          <p:spTgt spid="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
                                            <p:txEl>
                                              <p:pRg st="1" end="1"/>
                                            </p:txEl>
                                          </p:spTgt>
                                        </p:tgtEl>
                                        <p:attrNameLst>
                                          <p:attrName>style.visibility</p:attrName>
                                        </p:attrNameLst>
                                      </p:cBhvr>
                                      <p:to>
                                        <p:strVal val="visible"/>
                                      </p:to>
                                    </p:set>
                                    <p:animEffect transition="in" filter="blinds(horizontal)">
                                      <p:cBhvr>
                                        <p:cTn id="12" dur="500"/>
                                        <p:tgtEl>
                                          <p:spTgt spid="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二、三建</a:t>
            </a:r>
            <a:endParaRPr lang="zh-CN" altLang="en-US" sz="4000" b="1" dirty="0">
              <a:latin typeface="微软雅黑" panose="020B0503020204020204" pitchFamily="34" charset="-122"/>
              <a:ea typeface="微软雅黑" panose="020B0503020204020204" pitchFamily="34" charset="-122"/>
            </a:endParaRPr>
          </a:p>
        </p:txBody>
      </p:sp>
      <p:sp>
        <p:nvSpPr>
          <p:cNvPr id="3" name="任意多边形 2"/>
          <p:cNvSpPr/>
          <p:nvPr/>
        </p:nvSpPr>
        <p:spPr>
          <a:xfrm rot="2910675">
            <a:off x="9186221" y="1297246"/>
            <a:ext cx="1527176" cy="7377860"/>
          </a:xfrm>
          <a:custGeom>
            <a:avLst/>
            <a:gdLst>
              <a:gd name="connsiteX0" fmla="*/ 0 w 1242204"/>
              <a:gd name="connsiteY0" fmla="*/ 0 h 6001147"/>
              <a:gd name="connsiteX1" fmla="*/ 1242204 w 1242204"/>
              <a:gd name="connsiteY1" fmla="*/ 1098575 h 6001147"/>
              <a:gd name="connsiteX2" fmla="*/ 1242204 w 1242204"/>
              <a:gd name="connsiteY2" fmla="*/ 4596535 h 6001147"/>
              <a:gd name="connsiteX3" fmla="*/ 0 w 1242204"/>
              <a:gd name="connsiteY3" fmla="*/ 6001147 h 6001147"/>
            </a:gdLst>
            <a:ahLst/>
            <a:cxnLst>
              <a:cxn ang="0">
                <a:pos x="connsiteX0" y="connsiteY0"/>
              </a:cxn>
              <a:cxn ang="0">
                <a:pos x="connsiteX1" y="connsiteY1"/>
              </a:cxn>
              <a:cxn ang="0">
                <a:pos x="connsiteX2" y="connsiteY2"/>
              </a:cxn>
              <a:cxn ang="0">
                <a:pos x="connsiteX3" y="connsiteY3"/>
              </a:cxn>
            </a:cxnLst>
            <a:rect l="l" t="t" r="r" b="b"/>
            <a:pathLst>
              <a:path w="1242204" h="6001147">
                <a:moveTo>
                  <a:pt x="0" y="0"/>
                </a:moveTo>
                <a:lnTo>
                  <a:pt x="1242204" y="1098575"/>
                </a:lnTo>
                <a:lnTo>
                  <a:pt x="1242204" y="4596535"/>
                </a:lnTo>
                <a:lnTo>
                  <a:pt x="0" y="6001147"/>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41205" y="1377439"/>
            <a:ext cx="2432309" cy="2985522"/>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31224" t="16927" b="33926"/>
          <a:stretch>
            <a:fillRect/>
          </a:stretch>
        </p:blipFill>
        <p:spPr>
          <a:xfrm flipH="1">
            <a:off x="0" y="3708400"/>
            <a:ext cx="4296667" cy="3149600"/>
          </a:xfrm>
          <a:prstGeom prst="rect">
            <a:avLst/>
          </a:prstGeom>
        </p:spPr>
      </p:pic>
      <p:cxnSp>
        <p:nvCxnSpPr>
          <p:cNvPr id="8" name="直接连接符 7"/>
          <p:cNvCxnSpPr/>
          <p:nvPr/>
        </p:nvCxnSpPr>
        <p:spPr>
          <a:xfrm>
            <a:off x="2098079" y="2502711"/>
            <a:ext cx="5289911" cy="1309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337" name="Rectangle 1"/>
          <p:cNvSpPr>
            <a:spLocks noChangeArrowheads="1"/>
          </p:cNvSpPr>
          <p:nvPr/>
        </p:nvSpPr>
        <p:spPr bwMode="auto">
          <a:xfrm>
            <a:off x="1793965" y="1464677"/>
            <a:ext cx="5695406" cy="1322070"/>
          </a:xfrm>
          <a:prstGeom prst="rect">
            <a:avLst/>
          </a:prstGeom>
          <a:noFill/>
          <a:ln w="9525">
            <a:noFill/>
            <a:miter lim="800000"/>
          </a:ln>
          <a:effectLst/>
        </p:spPr>
        <p:txBody>
          <a:bodyPr vert="horz" wrap="square" lIns="91440" tIns="45720" rIns="91440" bIns="45720" numCol="1" anchor="ctr" anchorCtr="0" compatLnSpc="1">
            <a:spAutoFit/>
          </a:bodyPr>
          <a:lstStyle/>
          <a:p>
            <a:pPr indent="304800" algn="just" fontAlgn="base">
              <a:spcBef>
                <a:spcPct val="0"/>
              </a:spcBef>
              <a:spcAft>
                <a:spcPct val="0"/>
              </a:spcAft>
            </a:pPr>
            <a:r>
              <a:rPr lang="en-US" altLang="zh-CN" sz="2800" b="1" dirty="0" smtClean="0">
                <a:solidFill>
                  <a:srgbClr val="1F4E79"/>
                </a:solidFill>
                <a:latin typeface="微软雅黑" panose="020B0503020204020204" pitchFamily="34" charset="-122"/>
                <a:ea typeface="微软雅黑" panose="020B0503020204020204" pitchFamily="34" charset="-122"/>
              </a:rPr>
              <a:t>    </a:t>
            </a:r>
            <a:r>
              <a:rPr lang="zh-CN" altLang="en-US" sz="2800" b="1" dirty="0" smtClean="0">
                <a:solidFill>
                  <a:srgbClr val="1F4E79"/>
                </a:solidFill>
                <a:latin typeface="微软雅黑" panose="020B0503020204020204" pitchFamily="34" charset="-122"/>
                <a:ea typeface="微软雅黑" panose="020B0503020204020204" pitchFamily="34" charset="-122"/>
              </a:rPr>
              <a:t>学校</a:t>
            </a:r>
            <a:r>
              <a:rPr lang="zh-CN" altLang="zh-CN" sz="2800" b="1" dirty="0" smtClean="0">
                <a:solidFill>
                  <a:srgbClr val="1F4E79"/>
                </a:solidFill>
                <a:latin typeface="微软雅黑" panose="020B0503020204020204" pitchFamily="34" charset="-122"/>
                <a:ea typeface="微软雅黑" panose="020B0503020204020204" pitchFamily="34" charset="-122"/>
              </a:rPr>
              <a:t>工作千头万绪</a:t>
            </a:r>
            <a:r>
              <a:rPr lang="en-US" altLang="zh-CN" sz="2800" b="1" dirty="0" smtClean="0">
                <a:solidFill>
                  <a:srgbClr val="1F4E79"/>
                </a:solidFill>
                <a:latin typeface="微软雅黑" panose="020B0503020204020204" pitchFamily="34" charset="-122"/>
                <a:ea typeface="微软雅黑" panose="020B0503020204020204" pitchFamily="34" charset="-122"/>
              </a:rPr>
              <a:t>,</a:t>
            </a:r>
            <a:endParaRPr lang="en-US" altLang="zh-CN" sz="2800" b="1" dirty="0" smtClean="0">
              <a:solidFill>
                <a:srgbClr val="1F4E79"/>
              </a:solidFill>
              <a:latin typeface="微软雅黑" panose="020B0503020204020204" pitchFamily="34" charset="-122"/>
              <a:ea typeface="微软雅黑" panose="020B0503020204020204" pitchFamily="34" charset="-122"/>
            </a:endParaRPr>
          </a:p>
          <a:p>
            <a:pPr indent="304800" algn="just" fontAlgn="base">
              <a:spcBef>
                <a:spcPct val="0"/>
              </a:spcBef>
              <a:spcAft>
                <a:spcPct val="0"/>
              </a:spcAft>
            </a:pPr>
            <a:r>
              <a:rPr lang="en-US" altLang="zh-CN" sz="2800" b="1" dirty="0" smtClean="0">
                <a:solidFill>
                  <a:srgbClr val="1F4E79"/>
                </a:solidFill>
                <a:latin typeface="微软雅黑" panose="020B0503020204020204" pitchFamily="34" charset="-122"/>
                <a:ea typeface="微软雅黑" panose="020B0503020204020204" pitchFamily="34" charset="-122"/>
              </a:rPr>
              <a:t>    </a:t>
            </a:r>
            <a:r>
              <a:rPr lang="zh-CN" altLang="zh-CN" sz="2800" b="1" dirty="0" smtClean="0">
                <a:solidFill>
                  <a:srgbClr val="1F4E79"/>
                </a:solidFill>
                <a:latin typeface="微软雅黑" panose="020B0503020204020204" pitchFamily="34" charset="-122"/>
                <a:ea typeface="微软雅黑" panose="020B0503020204020204" pitchFamily="34" charset="-122"/>
              </a:rPr>
              <a:t>重点应该抓什么</a:t>
            </a:r>
            <a:r>
              <a:rPr lang="en-US" altLang="zh-CN" sz="2800" b="1" dirty="0" smtClean="0">
                <a:solidFill>
                  <a:srgbClr val="1F4E79"/>
                </a:solidFill>
                <a:latin typeface="微软雅黑" panose="020B0503020204020204" pitchFamily="34" charset="-122"/>
                <a:ea typeface="微软雅黑" panose="020B0503020204020204" pitchFamily="34" charset="-122"/>
              </a:rPr>
              <a:t>?</a:t>
            </a:r>
            <a:endParaRPr lang="zh-CN" altLang="zh-CN" sz="2800" b="1" dirty="0" smtClean="0">
              <a:solidFill>
                <a:srgbClr val="1F4E79"/>
              </a:solidFill>
              <a:latin typeface="微软雅黑" panose="020B0503020204020204" pitchFamily="34" charset="-122"/>
              <a:ea typeface="微软雅黑" panose="020B0503020204020204" pitchFamily="34" charset="-122"/>
            </a:endParaRPr>
          </a:p>
          <a:p>
            <a:pPr marL="0" marR="0" lvl="0" indent="304800" algn="just" defTabSz="914400" rtl="0" eaLnBrk="1" fontAlgn="base" latinLnBrk="0" hangingPunct="1">
              <a:lnSpc>
                <a:spcPct val="100000"/>
              </a:lnSpc>
              <a:spcBef>
                <a:spcPct val="0"/>
              </a:spcBef>
              <a:spcAft>
                <a:spcPct val="0"/>
              </a:spcAft>
              <a:buClrTx/>
              <a:buSzTx/>
              <a:buFontTx/>
              <a:buNone/>
            </a:pPr>
            <a:endParaRPr lang="zh-CN" altLang="en-US" sz="2400" b="1" dirty="0" smtClean="0">
              <a:solidFill>
                <a:srgbClr val="1F4E79"/>
              </a:solidFill>
              <a:latin typeface="微软雅黑" panose="020B0503020204020204" pitchFamily="34" charset="-122"/>
              <a:ea typeface="微软雅黑" panose="020B0503020204020204" pitchFamily="34" charset="-122"/>
            </a:endParaRPr>
          </a:p>
        </p:txBody>
      </p:sp>
      <p:sp>
        <p:nvSpPr>
          <p:cNvPr id="14338" name="Rectangle 2"/>
          <p:cNvSpPr>
            <a:spLocks noChangeArrowheads="1"/>
          </p:cNvSpPr>
          <p:nvPr/>
        </p:nvSpPr>
        <p:spPr bwMode="auto">
          <a:xfrm>
            <a:off x="2037804" y="3075950"/>
            <a:ext cx="5425441" cy="523220"/>
          </a:xfrm>
          <a:prstGeom prst="rect">
            <a:avLst/>
          </a:prstGeom>
          <a:noFill/>
          <a:ln w="9525">
            <a:noFill/>
            <a:miter lim="800000"/>
          </a:ln>
          <a:effectLst/>
        </p:spPr>
        <p:txBody>
          <a:bodyPr vert="horz" wrap="square" lIns="91440" tIns="45720" rIns="91440" bIns="45720" numCol="1" anchor="ctr" anchorCtr="0" compatLnSpc="1">
            <a:spAutoFit/>
          </a:bodyPr>
          <a:lstStyle/>
          <a:p>
            <a:pPr indent="304800" fontAlgn="base">
              <a:spcBef>
                <a:spcPct val="0"/>
              </a:spcBef>
              <a:spcAft>
                <a:spcPct val="0"/>
              </a:spcAft>
            </a:pPr>
            <a:r>
              <a:rPr lang="zh-CN" altLang="zh-CN" sz="2800" b="1" dirty="0" smtClean="0">
                <a:solidFill>
                  <a:srgbClr val="1F4E79"/>
                </a:solidFill>
                <a:latin typeface="微软雅黑" panose="020B0503020204020204" pitchFamily="34" charset="-122"/>
                <a:ea typeface="微软雅黑" panose="020B0503020204020204" pitchFamily="34" charset="-122"/>
              </a:rPr>
              <a:t>我对校长们说</a:t>
            </a:r>
            <a:r>
              <a:rPr lang="en-US" altLang="zh-CN" sz="2800" b="1" dirty="0" smtClean="0">
                <a:solidFill>
                  <a:srgbClr val="1F4E79"/>
                </a:solidFill>
                <a:latin typeface="微软雅黑" panose="020B0503020204020204" pitchFamily="34" charset="-122"/>
                <a:ea typeface="微软雅黑" panose="020B0503020204020204" pitchFamily="34" charset="-122"/>
              </a:rPr>
              <a:t>:</a:t>
            </a:r>
            <a:r>
              <a:rPr lang="zh-CN" altLang="zh-CN" sz="2800" b="1" dirty="0" smtClean="0">
                <a:solidFill>
                  <a:srgbClr val="1F4E79"/>
                </a:solidFill>
                <a:latin typeface="微软雅黑" panose="020B0503020204020204" pitchFamily="34" charset="-122"/>
                <a:ea typeface="微软雅黑" panose="020B0503020204020204" pitchFamily="34" charset="-122"/>
              </a:rPr>
              <a:t>三个建设不能松。</a:t>
            </a:r>
            <a:endParaRPr lang="zh-CN" altLang="zh-CN" sz="2800" b="1" dirty="0" smtClean="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blinds(horizontal)">
                                      <p:cBhvr>
                                        <p:cTn id="7" dur="500"/>
                                        <p:tgtEl>
                                          <p:spTgt spid="14337"/>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338"/>
                                        </p:tgtEl>
                                        <p:attrNameLst>
                                          <p:attrName>style.visibility</p:attrName>
                                        </p:attrNameLst>
                                      </p:cBhvr>
                                      <p:to>
                                        <p:strVal val="visible"/>
                                      </p:to>
                                    </p:set>
                                    <p:animEffect transition="in" filter="blinds(horizontal)">
                                      <p:cBhvr>
                                        <p:cTn id="16"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bldLvl="0" animBg="1"/>
      <p:bldP spid="143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nvPr/>
        </p:nvPicPr>
        <p:blipFill>
          <a:blip r:embed="rId1" cstate="print">
            <a:extLst>
              <a:ext uri="{28A0092B-C50C-407E-A947-70E740481C1C}">
                <a14:useLocalDpi xmlns:a14="http://schemas.microsoft.com/office/drawing/2010/main" val="0"/>
              </a:ext>
            </a:extLst>
          </a:blip>
          <a:stretch>
            <a:fillRect/>
          </a:stretch>
        </p:blipFill>
        <p:spPr>
          <a:xfrm>
            <a:off x="4095839" y="4998233"/>
            <a:ext cx="2880000" cy="1800000"/>
          </a:xfrm>
          <a:prstGeom prst="rect">
            <a:avLst/>
          </a:prstGeom>
        </p:spPr>
      </p:pic>
      <p:pic>
        <p:nvPicPr>
          <p:cNvPr id="9" name="图片 8"/>
          <p:cNvPicPr/>
          <p:nvPr/>
        </p:nvPicPr>
        <p:blipFill>
          <a:blip r:embed="rId2" cstate="print"/>
          <a:stretch>
            <a:fillRect/>
          </a:stretch>
        </p:blipFill>
        <p:spPr>
          <a:xfrm>
            <a:off x="4075691" y="1060222"/>
            <a:ext cx="2880000" cy="1800000"/>
          </a:xfrm>
          <a:prstGeom prst="rect">
            <a:avLst/>
          </a:prstGeom>
        </p:spPr>
      </p:pic>
      <p:grpSp>
        <p:nvGrpSpPr>
          <p:cNvPr id="30" name="组合 29"/>
          <p:cNvGrpSpPr/>
          <p:nvPr/>
        </p:nvGrpSpPr>
        <p:grpSpPr>
          <a:xfrm>
            <a:off x="7259514" y="240396"/>
            <a:ext cx="3959860" cy="2619375"/>
            <a:chOff x="5526423" y="240396"/>
            <a:chExt cx="3959860" cy="2619375"/>
          </a:xfrm>
        </p:grpSpPr>
        <p:sp>
          <p:nvSpPr>
            <p:cNvPr id="5" name="矩形 4"/>
            <p:cNvSpPr/>
            <p:nvPr/>
          </p:nvSpPr>
          <p:spPr>
            <a:xfrm>
              <a:off x="5526423" y="241031"/>
              <a:ext cx="3959860" cy="261874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TextBox 10"/>
            <p:cNvSpPr txBox="1"/>
            <p:nvPr/>
          </p:nvSpPr>
          <p:spPr>
            <a:xfrm>
              <a:off x="5546743" y="240396"/>
              <a:ext cx="3919220" cy="2306955"/>
            </a:xfrm>
            <a:prstGeom prst="rect">
              <a:avLst/>
            </a:prstGeom>
            <a:noFill/>
          </p:spPr>
          <p:txBody>
            <a:bodyPr wrap="square" rtlCol="0">
              <a:spAutoFit/>
            </a:bodyPr>
            <a:lstStyle/>
            <a:p>
              <a:endParaRPr lang="zh-CN" altLang="zh-CN" sz="1600" b="1" dirty="0" smtClean="0">
                <a:solidFill>
                  <a:schemeClr val="bg1"/>
                </a:solidFill>
                <a:latin typeface="微软雅黑" panose="020B0503020204020204" pitchFamily="34" charset="-122"/>
                <a:ea typeface="微软雅黑" panose="020B0503020204020204" pitchFamily="34" charset="-122"/>
              </a:endParaRPr>
            </a:p>
            <a:p>
              <a:r>
                <a:rPr lang="zh-CN" altLang="zh-CN" sz="1600" b="1" dirty="0" smtClean="0">
                  <a:solidFill>
                    <a:schemeClr val="bg1"/>
                  </a:solidFill>
                  <a:latin typeface="微软雅黑" panose="020B0503020204020204" pitchFamily="34" charset="-122"/>
                  <a:ea typeface="微软雅黑" panose="020B0503020204020204" pitchFamily="34" charset="-122"/>
                </a:rPr>
                <a:t>全面贯彻教育方针，全面推进素质教育</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全面提高教育教学质量首先取决于一支德才兼备和乐于奉献的干部队伍和教师队伍。一个学校事业型的干部和教师多些</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职业型和雇佣型的干部和教师少些是学校兴旺发达的基础。队伍建设一要抓好引进，二要抓好培养。专业成长要坚持学做研，要向书本学，向实践学，向他人学，向问题学。</a:t>
              </a:r>
              <a:endParaRPr lang="zh-CN" altLang="zh-CN" sz="1600" b="1" dirty="0">
                <a:solidFill>
                  <a:schemeClr val="bg1"/>
                </a:solidFill>
                <a:latin typeface="微软雅黑" panose="020B0503020204020204" pitchFamily="34" charset="-122"/>
                <a:ea typeface="微软雅黑" panose="020B0503020204020204" pitchFamily="34" charset="-122"/>
              </a:endParaRPr>
            </a:p>
          </p:txBody>
        </p:sp>
      </p:grpSp>
      <p:sp>
        <p:nvSpPr>
          <p:cNvPr id="15"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二、三建</a:t>
            </a:r>
            <a:endParaRPr lang="zh-CN" altLang="en-US" sz="4000" b="1" dirty="0">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079895" y="1633906"/>
            <a:ext cx="2160000" cy="551382"/>
            <a:chOff x="409302" y="1633906"/>
            <a:chExt cx="2160000" cy="551382"/>
          </a:xfrm>
        </p:grpSpPr>
        <p:sp>
          <p:nvSpPr>
            <p:cNvPr id="10" name="矩形 9"/>
            <p:cNvSpPr/>
            <p:nvPr/>
          </p:nvSpPr>
          <p:spPr>
            <a:xfrm>
              <a:off x="522514" y="1633906"/>
              <a:ext cx="1785257" cy="517111"/>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6" name="TextBox 15"/>
            <p:cNvSpPr txBox="1"/>
            <p:nvPr/>
          </p:nvSpPr>
          <p:spPr>
            <a:xfrm>
              <a:off x="409302" y="1663318"/>
              <a:ext cx="2160000" cy="52197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a:t>
              </a:r>
              <a:r>
                <a:rPr lang="zh-CN" altLang="en-US" sz="2800" b="1" dirty="0" smtClean="0">
                  <a:solidFill>
                    <a:schemeClr val="bg1"/>
                  </a:solidFill>
                  <a:latin typeface="微软雅黑" panose="020B0503020204020204" pitchFamily="34" charset="-122"/>
                  <a:ea typeface="微软雅黑" panose="020B0503020204020204" pitchFamily="34" charset="-122"/>
                </a:rPr>
                <a:t>队伍建设</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1075547" y="3580390"/>
            <a:ext cx="2160000" cy="552632"/>
            <a:chOff x="434899" y="1633906"/>
            <a:chExt cx="2116183" cy="552632"/>
          </a:xfrm>
        </p:grpSpPr>
        <p:sp>
          <p:nvSpPr>
            <p:cNvPr id="21" name="矩形 20"/>
            <p:cNvSpPr/>
            <p:nvPr/>
          </p:nvSpPr>
          <p:spPr>
            <a:xfrm>
              <a:off x="522514" y="1633906"/>
              <a:ext cx="1785257" cy="517111"/>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2" name="TextBox 21"/>
            <p:cNvSpPr txBox="1"/>
            <p:nvPr/>
          </p:nvSpPr>
          <p:spPr>
            <a:xfrm>
              <a:off x="434899" y="1663318"/>
              <a:ext cx="2116183"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a:t>
              </a:r>
              <a:r>
                <a:rPr lang="zh-CN" altLang="en-US" sz="2800" b="1" dirty="0" smtClean="0">
                  <a:solidFill>
                    <a:schemeClr val="bg1"/>
                  </a:solidFill>
                  <a:latin typeface="微软雅黑" panose="020B0503020204020204" pitchFamily="34" charset="-122"/>
                  <a:ea typeface="微软雅黑" panose="020B0503020204020204" pitchFamily="34" charset="-122"/>
                </a:rPr>
                <a:t>设施建设</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1079901" y="5465880"/>
            <a:ext cx="2160000" cy="551382"/>
            <a:chOff x="409303" y="1633906"/>
            <a:chExt cx="2116183" cy="551382"/>
          </a:xfrm>
        </p:grpSpPr>
        <p:sp>
          <p:nvSpPr>
            <p:cNvPr id="24" name="矩形 23"/>
            <p:cNvSpPr/>
            <p:nvPr/>
          </p:nvSpPr>
          <p:spPr>
            <a:xfrm>
              <a:off x="522514" y="1633906"/>
              <a:ext cx="1785257" cy="517111"/>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5" name="TextBox 24"/>
            <p:cNvSpPr txBox="1"/>
            <p:nvPr/>
          </p:nvSpPr>
          <p:spPr>
            <a:xfrm>
              <a:off x="409303" y="1663318"/>
              <a:ext cx="2116183" cy="52197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a:t>
              </a:r>
              <a:r>
                <a:rPr lang="zh-CN" altLang="en-US" sz="2800" b="1" dirty="0" smtClean="0">
                  <a:solidFill>
                    <a:schemeClr val="bg1"/>
                  </a:solidFill>
                  <a:latin typeface="微软雅黑" panose="020B0503020204020204" pitchFamily="34" charset="-122"/>
                  <a:ea typeface="微软雅黑" panose="020B0503020204020204" pitchFamily="34" charset="-122"/>
                </a:rPr>
                <a:t>机制建设</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278827" y="3000103"/>
            <a:ext cx="4007567" cy="1800000"/>
            <a:chOff x="5554445" y="3000103"/>
            <a:chExt cx="4007567" cy="1800000"/>
          </a:xfrm>
        </p:grpSpPr>
        <p:sp>
          <p:nvSpPr>
            <p:cNvPr id="28" name="矩形 27"/>
            <p:cNvSpPr/>
            <p:nvPr/>
          </p:nvSpPr>
          <p:spPr>
            <a:xfrm>
              <a:off x="5554445" y="3000103"/>
              <a:ext cx="3960000" cy="180000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TextBox 10"/>
            <p:cNvSpPr txBox="1"/>
            <p:nvPr/>
          </p:nvSpPr>
          <p:spPr>
            <a:xfrm>
              <a:off x="5585730" y="3104609"/>
              <a:ext cx="3976282" cy="1569660"/>
            </a:xfrm>
            <a:prstGeom prst="rect">
              <a:avLst/>
            </a:prstGeom>
            <a:noFill/>
          </p:spPr>
          <p:txBody>
            <a:bodyPr wrap="square" rtlCol="0">
              <a:spAutoFit/>
            </a:bodyPr>
            <a:lstStyle/>
            <a:p>
              <a:r>
                <a:rPr lang="zh-CN" altLang="zh-CN" sz="1600" b="1" dirty="0" smtClean="0">
                  <a:solidFill>
                    <a:schemeClr val="bg1"/>
                  </a:solidFill>
                  <a:latin typeface="微软雅黑" panose="020B0503020204020204" pitchFamily="34" charset="-122"/>
                  <a:ea typeface="微软雅黑" panose="020B0503020204020204" pitchFamily="34" charset="-122"/>
                </a:rPr>
                <a:t>要制订好学校发展规划</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积极创造条件改善学校的教育教学设施</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不断提升学校的教育教学设施现代化水平</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设施建设要经济</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实用</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现代</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高效。</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zh-CN" sz="1600" b="1" dirty="0" smtClean="0">
                  <a:solidFill>
                    <a:schemeClr val="bg1"/>
                  </a:solidFill>
                  <a:latin typeface="微软雅黑" panose="020B0503020204020204" pitchFamily="34" charset="-122"/>
                  <a:ea typeface="微软雅黑" panose="020B0503020204020204" pitchFamily="34" charset="-122"/>
                </a:rPr>
                <a:t>设施建设一靠投入</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二靠管理</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关键是要发挥现有设施的效能。</a:t>
              </a:r>
              <a:endParaRPr lang="en-US" altLang="zh-CN" sz="1600" b="1" dirty="0" smtClean="0">
                <a:solidFill>
                  <a:schemeClr val="bg1"/>
                </a:solidFill>
                <a:latin typeface="微软雅黑" panose="020B0503020204020204" pitchFamily="34" charset="-122"/>
                <a:ea typeface="微软雅黑" panose="020B0503020204020204" pitchFamily="34" charset="-122"/>
              </a:endParaRPr>
            </a:p>
          </p:txBody>
        </p:sp>
      </p:grpSp>
      <p:pic>
        <p:nvPicPr>
          <p:cNvPr id="29" name="图片 28" descr="设施.jpg"/>
          <p:cNvPicPr/>
          <p:nvPr/>
        </p:nvPicPr>
        <p:blipFill>
          <a:blip r:embed="rId3" cstate="print"/>
          <a:stretch>
            <a:fillRect/>
          </a:stretch>
        </p:blipFill>
        <p:spPr>
          <a:xfrm>
            <a:off x="4090932" y="3010334"/>
            <a:ext cx="2880000" cy="1800000"/>
          </a:xfrm>
          <a:prstGeom prst="rect">
            <a:avLst/>
          </a:prstGeom>
        </p:spPr>
      </p:pic>
      <p:grpSp>
        <p:nvGrpSpPr>
          <p:cNvPr id="31" name="组合 30"/>
          <p:cNvGrpSpPr/>
          <p:nvPr/>
        </p:nvGrpSpPr>
        <p:grpSpPr>
          <a:xfrm>
            <a:off x="7296246" y="4977136"/>
            <a:ext cx="3960000" cy="1800000"/>
            <a:chOff x="5558808" y="1018903"/>
            <a:chExt cx="3960000" cy="1800000"/>
          </a:xfrm>
        </p:grpSpPr>
        <p:sp>
          <p:nvSpPr>
            <p:cNvPr id="32" name="矩形 31"/>
            <p:cNvSpPr/>
            <p:nvPr/>
          </p:nvSpPr>
          <p:spPr>
            <a:xfrm>
              <a:off x="5558808" y="1018903"/>
              <a:ext cx="3960000" cy="180000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TextBox 10"/>
            <p:cNvSpPr txBox="1"/>
            <p:nvPr/>
          </p:nvSpPr>
          <p:spPr>
            <a:xfrm>
              <a:off x="5607499" y="1071160"/>
              <a:ext cx="3876143" cy="1569660"/>
            </a:xfrm>
            <a:prstGeom prst="rect">
              <a:avLst/>
            </a:prstGeom>
            <a:noFill/>
          </p:spPr>
          <p:txBody>
            <a:bodyPr wrap="square" rtlCol="0">
              <a:spAutoFit/>
            </a:bodyPr>
            <a:lstStyle/>
            <a:p>
              <a:r>
                <a:rPr lang="zh-CN" altLang="zh-CN" sz="1600" b="1" dirty="0" smtClean="0">
                  <a:solidFill>
                    <a:schemeClr val="bg1"/>
                  </a:solidFill>
                  <a:latin typeface="微软雅黑" panose="020B0503020204020204" pitchFamily="34" charset="-122"/>
                  <a:ea typeface="微软雅黑" panose="020B0503020204020204" pitchFamily="34" charset="-122"/>
                </a:rPr>
                <a:t>一所学校要办出水平需要大师、大楼</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更需要大气</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这其中机制起着重要的作用。机制是一种文化</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是物质文化</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精神文化和制度文化相结合的产物。</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zh-CN" sz="1600" b="1" dirty="0" smtClean="0">
                  <a:solidFill>
                    <a:schemeClr val="bg1"/>
                  </a:solidFill>
                  <a:latin typeface="微软雅黑" panose="020B0503020204020204" pitchFamily="34" charset="-122"/>
                  <a:ea typeface="微软雅黑" panose="020B0503020204020204" pitchFamily="34" charset="-122"/>
                </a:rPr>
                <a:t>要通过机制建设达到两个目的</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一是优者得到激励</a:t>
              </a:r>
              <a:r>
                <a:rPr lang="en-US" altLang="zh-CN" sz="1600" b="1" dirty="0" smtClean="0">
                  <a:solidFill>
                    <a:schemeClr val="bg1"/>
                  </a:solidFill>
                  <a:latin typeface="微软雅黑" panose="020B0503020204020204" pitchFamily="34" charset="-122"/>
                  <a:ea typeface="微软雅黑" panose="020B0503020204020204" pitchFamily="34" charset="-122"/>
                </a:rPr>
                <a:t>,</a:t>
              </a:r>
              <a:r>
                <a:rPr lang="zh-CN" altLang="zh-CN" sz="1600" b="1" dirty="0" smtClean="0">
                  <a:solidFill>
                    <a:schemeClr val="bg1"/>
                  </a:solidFill>
                  <a:latin typeface="微软雅黑" panose="020B0503020204020204" pitchFamily="34" charset="-122"/>
                  <a:ea typeface="微软雅黑" panose="020B0503020204020204" pitchFamily="34" charset="-122"/>
                </a:rPr>
                <a:t>二是差者得到鞭策。</a:t>
              </a:r>
              <a:r>
                <a:rPr lang="en-US" altLang="zh-CN" sz="1600" b="1" dirty="0" smtClean="0">
                  <a:solidFill>
                    <a:schemeClr val="bg1"/>
                  </a:solidFill>
                  <a:latin typeface="微软雅黑" panose="020B0503020204020204" pitchFamily="34" charset="-122"/>
                  <a:ea typeface="微软雅黑" panose="020B0503020204020204" pitchFamily="34" charset="-122"/>
                </a:rPr>
                <a:t>               </a:t>
              </a:r>
              <a:endParaRPr lang="zh-CN" altLang="zh-CN" sz="1600" b="1" dirty="0" smtClean="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checkerboard(across)">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0-#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3" presetClass="entr" presetSubtype="1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linds(horizontal)">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blinds(horizontal)">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0-#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3" presetClass="entr" presetSubtype="1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linds(horizont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diamond(in)">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8147" y="144165"/>
            <a:ext cx="2514600"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三、三看</a:t>
            </a:r>
            <a:endParaRPr lang="zh-CN" altLang="en-US" sz="4000" b="1" dirty="0">
              <a:latin typeface="微软雅黑" panose="020B0503020204020204" pitchFamily="34" charset="-122"/>
              <a:ea typeface="微软雅黑" panose="020B0503020204020204" pitchFamily="34" charset="-122"/>
            </a:endParaRPr>
          </a:p>
        </p:txBody>
      </p:sp>
      <p:sp>
        <p:nvSpPr>
          <p:cNvPr id="3" name="任意多边形 2"/>
          <p:cNvSpPr/>
          <p:nvPr/>
        </p:nvSpPr>
        <p:spPr>
          <a:xfrm rot="2910675">
            <a:off x="9186221" y="1297246"/>
            <a:ext cx="1527176" cy="7377860"/>
          </a:xfrm>
          <a:custGeom>
            <a:avLst/>
            <a:gdLst>
              <a:gd name="connsiteX0" fmla="*/ 0 w 1242204"/>
              <a:gd name="connsiteY0" fmla="*/ 0 h 6001147"/>
              <a:gd name="connsiteX1" fmla="*/ 1242204 w 1242204"/>
              <a:gd name="connsiteY1" fmla="*/ 1098575 h 6001147"/>
              <a:gd name="connsiteX2" fmla="*/ 1242204 w 1242204"/>
              <a:gd name="connsiteY2" fmla="*/ 4596535 h 6001147"/>
              <a:gd name="connsiteX3" fmla="*/ 0 w 1242204"/>
              <a:gd name="connsiteY3" fmla="*/ 6001147 h 6001147"/>
            </a:gdLst>
            <a:ahLst/>
            <a:cxnLst>
              <a:cxn ang="0">
                <a:pos x="connsiteX0" y="connsiteY0"/>
              </a:cxn>
              <a:cxn ang="0">
                <a:pos x="connsiteX1" y="connsiteY1"/>
              </a:cxn>
              <a:cxn ang="0">
                <a:pos x="connsiteX2" y="connsiteY2"/>
              </a:cxn>
              <a:cxn ang="0">
                <a:pos x="connsiteX3" y="connsiteY3"/>
              </a:cxn>
            </a:cxnLst>
            <a:rect l="l" t="t" r="r" b="b"/>
            <a:pathLst>
              <a:path w="1242204" h="6001147">
                <a:moveTo>
                  <a:pt x="0" y="0"/>
                </a:moveTo>
                <a:lnTo>
                  <a:pt x="1242204" y="1098575"/>
                </a:lnTo>
                <a:lnTo>
                  <a:pt x="1242204" y="4596535"/>
                </a:lnTo>
                <a:lnTo>
                  <a:pt x="0" y="6001147"/>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41205" y="1377439"/>
            <a:ext cx="2432309" cy="2985522"/>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31224" t="16927" b="33926"/>
          <a:stretch>
            <a:fillRect/>
          </a:stretch>
        </p:blipFill>
        <p:spPr>
          <a:xfrm flipH="1">
            <a:off x="0" y="3708400"/>
            <a:ext cx="4296667" cy="3149600"/>
          </a:xfrm>
          <a:prstGeom prst="rect">
            <a:avLst/>
          </a:prstGeom>
        </p:spPr>
      </p:pic>
      <p:cxnSp>
        <p:nvCxnSpPr>
          <p:cNvPr id="8" name="直接连接符 7"/>
          <p:cNvCxnSpPr/>
          <p:nvPr/>
        </p:nvCxnSpPr>
        <p:spPr>
          <a:xfrm flipV="1">
            <a:off x="1671340" y="3274423"/>
            <a:ext cx="5957369" cy="12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337" name="Rectangle 1"/>
          <p:cNvSpPr>
            <a:spLocks noChangeArrowheads="1"/>
          </p:cNvSpPr>
          <p:nvPr/>
        </p:nvSpPr>
        <p:spPr bwMode="auto">
          <a:xfrm>
            <a:off x="1602375" y="1138333"/>
            <a:ext cx="6374675" cy="2183765"/>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zh-CN" sz="2800" b="1" dirty="0" smtClean="0">
                <a:solidFill>
                  <a:srgbClr val="1F4E79"/>
                </a:solidFill>
                <a:latin typeface="微软雅黑" panose="020B0503020204020204" pitchFamily="34" charset="-122"/>
                <a:ea typeface="微软雅黑" panose="020B0503020204020204" pitchFamily="34" charset="-122"/>
              </a:rPr>
              <a:t>学校不能独立于社会而存在。一个成功的教育管理工作者不仅应是个教育家，还应该是一个政治家、经济学家、金融学家、社会活动家等。</a:t>
            </a:r>
            <a:endParaRPr lang="zh-CN" altLang="zh-CN" sz="2800" b="1" dirty="0" smtClean="0">
              <a:solidFill>
                <a:srgbClr val="1F4E79"/>
              </a:solidFill>
              <a:latin typeface="微软雅黑" panose="020B0503020204020204" pitchFamily="34" charset="-122"/>
              <a:ea typeface="微软雅黑" panose="020B0503020204020204" pitchFamily="34" charset="-122"/>
            </a:endParaRPr>
          </a:p>
          <a:p>
            <a:pPr marL="0" marR="0" lvl="0" indent="304800" algn="just" defTabSz="914400" rtl="0" eaLnBrk="1" fontAlgn="base" latinLnBrk="0" hangingPunct="1">
              <a:lnSpc>
                <a:spcPct val="100000"/>
              </a:lnSpc>
              <a:spcBef>
                <a:spcPct val="0"/>
              </a:spcBef>
              <a:spcAft>
                <a:spcPct val="0"/>
              </a:spcAft>
              <a:buClrTx/>
              <a:buSzTx/>
              <a:buFontTx/>
              <a:buNone/>
            </a:pPr>
            <a:endParaRPr lang="zh-CN" altLang="en-US" sz="2400" b="1" dirty="0" smtClean="0">
              <a:solidFill>
                <a:srgbClr val="1F4E79"/>
              </a:solidFill>
              <a:latin typeface="微软雅黑" panose="020B0503020204020204" pitchFamily="34" charset="-122"/>
              <a:ea typeface="微软雅黑" panose="020B0503020204020204" pitchFamily="34" charset="-122"/>
            </a:endParaRPr>
          </a:p>
        </p:txBody>
      </p:sp>
      <p:sp>
        <p:nvSpPr>
          <p:cNvPr id="14338" name="Rectangle 2"/>
          <p:cNvSpPr>
            <a:spLocks noChangeArrowheads="1"/>
          </p:cNvSpPr>
          <p:nvPr/>
        </p:nvSpPr>
        <p:spPr bwMode="auto">
          <a:xfrm>
            <a:off x="1846215" y="3564255"/>
            <a:ext cx="5425441" cy="521970"/>
          </a:xfrm>
          <a:prstGeom prst="rect">
            <a:avLst/>
          </a:prstGeom>
          <a:noFill/>
          <a:ln w="9525">
            <a:noFill/>
            <a:miter lim="800000"/>
          </a:ln>
          <a:effectLst/>
        </p:spPr>
        <p:txBody>
          <a:bodyPr vert="horz" wrap="square" lIns="91440" tIns="45720" rIns="91440" bIns="45720" numCol="1" anchor="ctr" anchorCtr="0" compatLnSpc="1">
            <a:spAutoFit/>
          </a:bodyPr>
          <a:lstStyle/>
          <a:p>
            <a:pPr indent="304800" fontAlgn="base">
              <a:spcBef>
                <a:spcPct val="0"/>
              </a:spcBef>
              <a:spcAft>
                <a:spcPct val="0"/>
              </a:spcAft>
            </a:pPr>
            <a:r>
              <a:rPr lang="zh-CN" altLang="zh-CN" sz="2800" b="1" dirty="0" smtClean="0">
                <a:solidFill>
                  <a:srgbClr val="1F4E79"/>
                </a:solidFill>
                <a:latin typeface="微软雅黑" panose="020B0503020204020204" pitchFamily="34" charset="-122"/>
                <a:ea typeface="微软雅黑" panose="020B0503020204020204" pitchFamily="34" charset="-122"/>
              </a:rPr>
              <a:t>事业要发展，学校要三看。</a:t>
            </a:r>
            <a:endParaRPr lang="zh-CN" altLang="zh-CN" sz="2800" b="1" dirty="0" smtClean="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blinds(horizontal)">
                                      <p:cBhvr>
                                        <p:cTn id="7" dur="500"/>
                                        <p:tgtEl>
                                          <p:spTgt spid="14337"/>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338"/>
                                        </p:tgtEl>
                                        <p:attrNameLst>
                                          <p:attrName>style.visibility</p:attrName>
                                        </p:attrNameLst>
                                      </p:cBhvr>
                                      <p:to>
                                        <p:strVal val="visible"/>
                                      </p:to>
                                    </p:set>
                                    <p:animEffect transition="in" filter="blinds(horizontal)">
                                      <p:cBhvr>
                                        <p:cTn id="16"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bldLvl="0" animBg="1"/>
      <p:bldP spid="14338" grpId="0" bldLvl="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3559</Words>
  <Application>WPS 演示</Application>
  <PresentationFormat>自定义</PresentationFormat>
  <Paragraphs>283</Paragraphs>
  <Slides>22</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22</vt:i4>
      </vt:variant>
    </vt:vector>
  </HeadingPairs>
  <TitlesOfParts>
    <vt:vector size="34" baseType="lpstr">
      <vt:lpstr>Arial</vt:lpstr>
      <vt:lpstr>宋体</vt:lpstr>
      <vt:lpstr>Wingdings</vt:lpstr>
      <vt:lpstr>微软雅黑</vt:lpstr>
      <vt:lpstr>Calibri</vt:lpstr>
      <vt:lpstr>Arial Unicode MS</vt:lpstr>
      <vt:lpstr>Calibri Light</vt:lpstr>
      <vt:lpstr>TeXGyreAdventor</vt:lpstr>
      <vt:lpstr>Segoe Print</vt:lpstr>
      <vt:lpstr>Arial Narrow</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Manager>熊猫办公</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熊猫办公专注正版ppt</dc:title>
  <dc:creator>Administrator</dc:creator>
  <dc:description>熊猫办公</dc:description>
  <cp:lastModifiedBy>陈自鹏</cp:lastModifiedBy>
  <cp:revision>163</cp:revision>
  <dcterms:created xsi:type="dcterms:W3CDTF">2016-04-25T02:29:00Z</dcterms:created>
  <dcterms:modified xsi:type="dcterms:W3CDTF">2021-03-20T08:27:21Z</dcterms:modified>
  <cp:version>1</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FB82D03F9AC84B86B96DB611B55A8E18</vt:lpwstr>
  </property>
</Properties>
</file>